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38"/>
  </p:notesMasterIdLst>
  <p:handoutMasterIdLst>
    <p:handoutMasterId r:id="rId39"/>
  </p:handoutMasterIdLst>
  <p:sldIdLst>
    <p:sldId id="712" r:id="rId2"/>
    <p:sldId id="1541" r:id="rId3"/>
    <p:sldId id="938" r:id="rId4"/>
    <p:sldId id="1066" r:id="rId5"/>
    <p:sldId id="1602" r:id="rId6"/>
    <p:sldId id="1603" r:id="rId7"/>
    <p:sldId id="1214" r:id="rId8"/>
    <p:sldId id="670" r:id="rId9"/>
    <p:sldId id="671" r:id="rId10"/>
    <p:sldId id="1482" r:id="rId11"/>
    <p:sldId id="1484" r:id="rId12"/>
    <p:sldId id="1446" r:id="rId13"/>
    <p:sldId id="1447" r:id="rId14"/>
    <p:sldId id="1354" r:id="rId15"/>
    <p:sldId id="1195" r:id="rId16"/>
    <p:sldId id="1488" r:id="rId17"/>
    <p:sldId id="1605" r:id="rId18"/>
    <p:sldId id="1606" r:id="rId19"/>
    <p:sldId id="1607" r:id="rId20"/>
    <p:sldId id="1604" r:id="rId21"/>
    <p:sldId id="1067" r:id="rId22"/>
    <p:sldId id="1068" r:id="rId23"/>
    <p:sldId id="1069" r:id="rId24"/>
    <p:sldId id="1072" r:id="rId25"/>
    <p:sldId id="1073" r:id="rId26"/>
    <p:sldId id="1076" r:id="rId27"/>
    <p:sldId id="1233" r:id="rId28"/>
    <p:sldId id="1078" r:id="rId29"/>
    <p:sldId id="1079" r:id="rId30"/>
    <p:sldId id="1080" r:id="rId31"/>
    <p:sldId id="1081" r:id="rId32"/>
    <p:sldId id="1082" r:id="rId33"/>
    <p:sldId id="1590" r:id="rId34"/>
    <p:sldId id="1591" r:id="rId35"/>
    <p:sldId id="1592" r:id="rId36"/>
    <p:sldId id="1593" r:id="rId37"/>
  </p:sldIdLst>
  <p:sldSz cx="9144000" cy="6858000" type="screen4x3"/>
  <p:notesSz cx="6997700" cy="9271000"/>
  <p:defaultTextStyle>
    <a:defPPr>
      <a:defRPr lang="en-US"/>
    </a:defPPr>
    <a:lvl1pPr algn="l" rtl="0" fontAlgn="base">
      <a:spcBef>
        <a:spcPct val="0"/>
      </a:spcBef>
      <a:spcAft>
        <a:spcPct val="0"/>
      </a:spcAft>
      <a:defRPr sz="3200" b="1" kern="1200">
        <a:solidFill>
          <a:srgbClr val="FFFF0F"/>
        </a:solidFill>
        <a:latin typeface="Times New Roman" charset="0"/>
        <a:ea typeface="ＭＳ Ｐゴシック" charset="0"/>
        <a:cs typeface="ＭＳ Ｐゴシック" charset="0"/>
        <a:sym typeface="Wingdings 3" charset="0"/>
      </a:defRPr>
    </a:lvl1pPr>
    <a:lvl2pPr marL="457200" algn="l" rtl="0" fontAlgn="base">
      <a:spcBef>
        <a:spcPct val="0"/>
      </a:spcBef>
      <a:spcAft>
        <a:spcPct val="0"/>
      </a:spcAft>
      <a:defRPr sz="3200" b="1" kern="1200">
        <a:solidFill>
          <a:srgbClr val="FFFF0F"/>
        </a:solidFill>
        <a:latin typeface="Times New Roman" charset="0"/>
        <a:ea typeface="ＭＳ Ｐゴシック" charset="0"/>
        <a:cs typeface="ＭＳ Ｐゴシック" charset="0"/>
        <a:sym typeface="Wingdings 3" charset="0"/>
      </a:defRPr>
    </a:lvl2pPr>
    <a:lvl3pPr marL="914400" algn="l" rtl="0" fontAlgn="base">
      <a:spcBef>
        <a:spcPct val="0"/>
      </a:spcBef>
      <a:spcAft>
        <a:spcPct val="0"/>
      </a:spcAft>
      <a:defRPr sz="3200" b="1" kern="1200">
        <a:solidFill>
          <a:srgbClr val="FFFF0F"/>
        </a:solidFill>
        <a:latin typeface="Times New Roman" charset="0"/>
        <a:ea typeface="ＭＳ Ｐゴシック" charset="0"/>
        <a:cs typeface="ＭＳ Ｐゴシック" charset="0"/>
        <a:sym typeface="Wingdings 3" charset="0"/>
      </a:defRPr>
    </a:lvl3pPr>
    <a:lvl4pPr marL="1371600" algn="l" rtl="0" fontAlgn="base">
      <a:spcBef>
        <a:spcPct val="0"/>
      </a:spcBef>
      <a:spcAft>
        <a:spcPct val="0"/>
      </a:spcAft>
      <a:defRPr sz="3200" b="1" kern="1200">
        <a:solidFill>
          <a:srgbClr val="FFFF0F"/>
        </a:solidFill>
        <a:latin typeface="Times New Roman" charset="0"/>
        <a:ea typeface="ＭＳ Ｐゴシック" charset="0"/>
        <a:cs typeface="ＭＳ Ｐゴシック" charset="0"/>
        <a:sym typeface="Wingdings 3" charset="0"/>
      </a:defRPr>
    </a:lvl4pPr>
    <a:lvl5pPr marL="1828800" algn="l" rtl="0" fontAlgn="base">
      <a:spcBef>
        <a:spcPct val="0"/>
      </a:spcBef>
      <a:spcAft>
        <a:spcPct val="0"/>
      </a:spcAft>
      <a:defRPr sz="3200" b="1" kern="1200">
        <a:solidFill>
          <a:srgbClr val="FFFF0F"/>
        </a:solidFill>
        <a:latin typeface="Times New Roman" charset="0"/>
        <a:ea typeface="ＭＳ Ｐゴシック" charset="0"/>
        <a:cs typeface="ＭＳ Ｐゴシック" charset="0"/>
        <a:sym typeface="Wingdings 3" charset="0"/>
      </a:defRPr>
    </a:lvl5pPr>
    <a:lvl6pPr marL="2286000" algn="l" defTabSz="457200" rtl="0" eaLnBrk="1" latinLnBrk="0" hangingPunct="1">
      <a:defRPr sz="3200" b="1" kern="1200">
        <a:solidFill>
          <a:srgbClr val="FFFF0F"/>
        </a:solidFill>
        <a:latin typeface="Times New Roman" charset="0"/>
        <a:ea typeface="ＭＳ Ｐゴシック" charset="0"/>
        <a:cs typeface="ＭＳ Ｐゴシック" charset="0"/>
        <a:sym typeface="Wingdings 3" charset="0"/>
      </a:defRPr>
    </a:lvl6pPr>
    <a:lvl7pPr marL="2743200" algn="l" defTabSz="457200" rtl="0" eaLnBrk="1" latinLnBrk="0" hangingPunct="1">
      <a:defRPr sz="3200" b="1" kern="1200">
        <a:solidFill>
          <a:srgbClr val="FFFF0F"/>
        </a:solidFill>
        <a:latin typeface="Times New Roman" charset="0"/>
        <a:ea typeface="ＭＳ Ｐゴシック" charset="0"/>
        <a:cs typeface="ＭＳ Ｐゴシック" charset="0"/>
        <a:sym typeface="Wingdings 3" charset="0"/>
      </a:defRPr>
    </a:lvl7pPr>
    <a:lvl8pPr marL="3200400" algn="l" defTabSz="457200" rtl="0" eaLnBrk="1" latinLnBrk="0" hangingPunct="1">
      <a:defRPr sz="3200" b="1" kern="1200">
        <a:solidFill>
          <a:srgbClr val="FFFF0F"/>
        </a:solidFill>
        <a:latin typeface="Times New Roman" charset="0"/>
        <a:ea typeface="ＭＳ Ｐゴシック" charset="0"/>
        <a:cs typeface="ＭＳ Ｐゴシック" charset="0"/>
        <a:sym typeface="Wingdings 3" charset="0"/>
      </a:defRPr>
    </a:lvl8pPr>
    <a:lvl9pPr marL="3657600" algn="l" defTabSz="457200" rtl="0" eaLnBrk="1" latinLnBrk="0" hangingPunct="1">
      <a:defRPr sz="3200" b="1" kern="1200">
        <a:solidFill>
          <a:srgbClr val="FFFF0F"/>
        </a:solidFill>
        <a:latin typeface="Times New Roman" charset="0"/>
        <a:ea typeface="ＭＳ Ｐゴシック" charset="0"/>
        <a:cs typeface="ＭＳ Ｐゴシック" charset="0"/>
        <a:sym typeface="Wingdings 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0090"/>
    <a:srgbClr val="FE9900"/>
    <a:srgbClr val="15275C"/>
    <a:srgbClr val="FF8401"/>
    <a:srgbClr val="F37E00"/>
    <a:srgbClr val="FF8700"/>
    <a:srgbClr val="FFFF00"/>
    <a:srgbClr val="2791BF"/>
    <a:srgbClr val="FFFFFF"/>
    <a:srgbClr val="BBE0E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55" autoAdjust="0"/>
  </p:normalViewPr>
  <p:slideViewPr>
    <p:cSldViewPr snapToGrid="0">
      <p:cViewPr>
        <p:scale>
          <a:sx n="90" d="100"/>
          <a:sy n="90" d="100"/>
        </p:scale>
        <p:origin x="-504" y="14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slide" Target="slides/slide15.xml"/><Relationship Id="rId1" Type="http://schemas.openxmlformats.org/officeDocument/2006/relationships/slide" Target="slides/slide13.xml"/><Relationship Id="rId5" Type="http://schemas.openxmlformats.org/officeDocument/2006/relationships/slide" Target="slides/slide35.xml"/><Relationship Id="rId4"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eprather:LSCI%20Study:IRT%20ANALYSIS:IRT%20ANALYSIS_JUNE%2020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eprather:LSCI%20Study:IRT%20ANALYSIS:IRT%20ANALYSIS_JUNE%2020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eprather:LSCI%20Study:IRT%20ANALYSIS:IRT%20ANALYSIS_JUNE%20201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eprather:LSCI%20Study:IRT%20ANALYSIS:IRT%20ANALYSIS_JUNE%20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8"/>
  <c:chart>
    <c:title>
      <c:tx>
        <c:rich>
          <a:bodyPr/>
          <a:lstStyle/>
          <a:p>
            <a:pPr>
              <a:defRPr b="0" i="0"/>
            </a:pPr>
            <a:r>
              <a:rPr lang="en-US" b="0" i="0"/>
              <a:t>Class</a:t>
            </a:r>
            <a:r>
              <a:rPr lang="en-US" b="0" i="0" baseline="0"/>
              <a:t> 280401</a:t>
            </a:r>
            <a:endParaRPr lang="en-US" b="0" i="0"/>
          </a:p>
        </c:rich>
      </c:tx>
      <c:layout>
        <c:manualLayout>
          <c:xMode val="edge"/>
          <c:yMode val="edge"/>
          <c:x val="0.33887620297462817"/>
          <c:y val="1.6666666666666705E-2"/>
        </c:manualLayout>
      </c:layout>
      <c:overlay val="1"/>
    </c:title>
    <c:plotArea>
      <c:layout>
        <c:manualLayout>
          <c:layoutTarget val="inner"/>
          <c:xMode val="edge"/>
          <c:yMode val="edge"/>
          <c:x val="0.20679035103889604"/>
          <c:y val="6.0185185185185217E-2"/>
          <c:w val="0.7570984646986022"/>
          <c:h val="0.68479891904959234"/>
        </c:manualLayout>
      </c:layout>
      <c:barChart>
        <c:barDir val="col"/>
        <c:grouping val="clustered"/>
        <c:ser>
          <c:idx val="0"/>
          <c:order val="0"/>
          <c:tx>
            <c:v>pre</c:v>
          </c:tx>
          <c:spPr>
            <a:solidFill>
              <a:srgbClr val="0000FF"/>
            </a:solidFill>
            <a:ln>
              <a:solidFill>
                <a:srgbClr val="0000FF"/>
              </a:solidFill>
            </a:ln>
          </c:spPr>
          <c:cat>
            <c:numRef>
              <c:f>Histograms!$A$30:$A$54</c:f>
              <c:numCache>
                <c:formatCode>General</c:formatCode>
                <c:ptCount val="25"/>
                <c:pt idx="0">
                  <c:v>-2.4</c:v>
                </c:pt>
                <c:pt idx="1">
                  <c:v>-2.2000000000000002</c:v>
                </c:pt>
                <c:pt idx="2">
                  <c:v>-2</c:v>
                </c:pt>
                <c:pt idx="3">
                  <c:v>-1.8</c:v>
                </c:pt>
                <c:pt idx="4">
                  <c:v>-1.6</c:v>
                </c:pt>
                <c:pt idx="5">
                  <c:v>-1.4</c:v>
                </c:pt>
                <c:pt idx="6">
                  <c:v>-1.2</c:v>
                </c:pt>
                <c:pt idx="7">
                  <c:v>-1</c:v>
                </c:pt>
                <c:pt idx="8">
                  <c:v>-0.8</c:v>
                </c:pt>
                <c:pt idx="9">
                  <c:v>-0.60000000000000009</c:v>
                </c:pt>
                <c:pt idx="10">
                  <c:v>-0.4</c:v>
                </c:pt>
                <c:pt idx="11">
                  <c:v>-0.2</c:v>
                </c:pt>
                <c:pt idx="12">
                  <c:v>0</c:v>
                </c:pt>
                <c:pt idx="13">
                  <c:v>0.2</c:v>
                </c:pt>
                <c:pt idx="14">
                  <c:v>0.4</c:v>
                </c:pt>
                <c:pt idx="15">
                  <c:v>0.60000000000000009</c:v>
                </c:pt>
                <c:pt idx="16">
                  <c:v>0.8</c:v>
                </c:pt>
                <c:pt idx="17">
                  <c:v>1</c:v>
                </c:pt>
                <c:pt idx="18">
                  <c:v>1.2</c:v>
                </c:pt>
                <c:pt idx="19">
                  <c:v>1.4</c:v>
                </c:pt>
                <c:pt idx="20">
                  <c:v>1.6</c:v>
                </c:pt>
                <c:pt idx="21">
                  <c:v>1.8</c:v>
                </c:pt>
                <c:pt idx="22">
                  <c:v>2</c:v>
                </c:pt>
                <c:pt idx="23">
                  <c:v>2.2000000000000002</c:v>
                </c:pt>
                <c:pt idx="24">
                  <c:v>2.4</c:v>
                </c:pt>
              </c:numCache>
            </c:numRef>
          </c:cat>
          <c:val>
            <c:numRef>
              <c:f>Histograms!$G$244:$G$268</c:f>
              <c:numCache>
                <c:formatCode>General</c:formatCode>
                <c:ptCount val="25"/>
                <c:pt idx="0">
                  <c:v>0</c:v>
                </c:pt>
                <c:pt idx="1">
                  <c:v>0</c:v>
                </c:pt>
                <c:pt idx="2">
                  <c:v>0</c:v>
                </c:pt>
                <c:pt idx="3">
                  <c:v>0</c:v>
                </c:pt>
                <c:pt idx="4">
                  <c:v>3</c:v>
                </c:pt>
                <c:pt idx="5">
                  <c:v>12</c:v>
                </c:pt>
                <c:pt idx="6">
                  <c:v>13</c:v>
                </c:pt>
                <c:pt idx="7">
                  <c:v>12</c:v>
                </c:pt>
                <c:pt idx="8">
                  <c:v>13</c:v>
                </c:pt>
                <c:pt idx="9">
                  <c:v>6</c:v>
                </c:pt>
                <c:pt idx="10">
                  <c:v>1</c:v>
                </c:pt>
                <c:pt idx="11">
                  <c:v>1</c:v>
                </c:pt>
                <c:pt idx="12">
                  <c:v>1</c:v>
                </c:pt>
                <c:pt idx="13">
                  <c:v>0</c:v>
                </c:pt>
                <c:pt idx="14">
                  <c:v>0</c:v>
                </c:pt>
                <c:pt idx="15">
                  <c:v>0</c:v>
                </c:pt>
                <c:pt idx="16">
                  <c:v>0</c:v>
                </c:pt>
                <c:pt idx="17">
                  <c:v>0</c:v>
                </c:pt>
                <c:pt idx="18">
                  <c:v>0</c:v>
                </c:pt>
                <c:pt idx="19">
                  <c:v>0</c:v>
                </c:pt>
                <c:pt idx="20">
                  <c:v>0</c:v>
                </c:pt>
                <c:pt idx="21">
                  <c:v>0</c:v>
                </c:pt>
                <c:pt idx="22">
                  <c:v>0</c:v>
                </c:pt>
                <c:pt idx="23">
                  <c:v>0</c:v>
                </c:pt>
                <c:pt idx="24">
                  <c:v>0</c:v>
                </c:pt>
              </c:numCache>
            </c:numRef>
          </c:val>
        </c:ser>
        <c:ser>
          <c:idx val="1"/>
          <c:order val="1"/>
          <c:tx>
            <c:v>post</c:v>
          </c:tx>
          <c:spPr>
            <a:solidFill>
              <a:srgbClr val="FF6600"/>
            </a:solidFill>
            <a:ln>
              <a:solidFill>
                <a:srgbClr val="FF6600"/>
              </a:solidFill>
            </a:ln>
          </c:spPr>
          <c:cat>
            <c:numRef>
              <c:f>Histograms!$A$30:$A$54</c:f>
              <c:numCache>
                <c:formatCode>General</c:formatCode>
                <c:ptCount val="25"/>
                <c:pt idx="0">
                  <c:v>-2.4</c:v>
                </c:pt>
                <c:pt idx="1">
                  <c:v>-2.2000000000000002</c:v>
                </c:pt>
                <c:pt idx="2">
                  <c:v>-2</c:v>
                </c:pt>
                <c:pt idx="3">
                  <c:v>-1.8</c:v>
                </c:pt>
                <c:pt idx="4">
                  <c:v>-1.6</c:v>
                </c:pt>
                <c:pt idx="5">
                  <c:v>-1.4</c:v>
                </c:pt>
                <c:pt idx="6">
                  <c:v>-1.2</c:v>
                </c:pt>
                <c:pt idx="7">
                  <c:v>-1</c:v>
                </c:pt>
                <c:pt idx="8">
                  <c:v>-0.8</c:v>
                </c:pt>
                <c:pt idx="9">
                  <c:v>-0.60000000000000009</c:v>
                </c:pt>
                <c:pt idx="10">
                  <c:v>-0.4</c:v>
                </c:pt>
                <c:pt idx="11">
                  <c:v>-0.2</c:v>
                </c:pt>
                <c:pt idx="12">
                  <c:v>0</c:v>
                </c:pt>
                <c:pt idx="13">
                  <c:v>0.2</c:v>
                </c:pt>
                <c:pt idx="14">
                  <c:v>0.4</c:v>
                </c:pt>
                <c:pt idx="15">
                  <c:v>0.60000000000000009</c:v>
                </c:pt>
                <c:pt idx="16">
                  <c:v>0.8</c:v>
                </c:pt>
                <c:pt idx="17">
                  <c:v>1</c:v>
                </c:pt>
                <c:pt idx="18">
                  <c:v>1.2</c:v>
                </c:pt>
                <c:pt idx="19">
                  <c:v>1.4</c:v>
                </c:pt>
                <c:pt idx="20">
                  <c:v>1.6</c:v>
                </c:pt>
                <c:pt idx="21">
                  <c:v>1.8</c:v>
                </c:pt>
                <c:pt idx="22">
                  <c:v>2</c:v>
                </c:pt>
                <c:pt idx="23">
                  <c:v>2.2000000000000002</c:v>
                </c:pt>
                <c:pt idx="24">
                  <c:v>2.4</c:v>
                </c:pt>
              </c:numCache>
            </c:numRef>
          </c:cat>
          <c:val>
            <c:numRef>
              <c:f>Histograms!$H$244:$H$268</c:f>
              <c:numCache>
                <c:formatCode>General</c:formatCode>
                <c:ptCount val="25"/>
                <c:pt idx="0">
                  <c:v>0</c:v>
                </c:pt>
                <c:pt idx="1">
                  <c:v>0</c:v>
                </c:pt>
                <c:pt idx="2">
                  <c:v>0</c:v>
                </c:pt>
                <c:pt idx="3">
                  <c:v>0</c:v>
                </c:pt>
                <c:pt idx="4">
                  <c:v>1</c:v>
                </c:pt>
                <c:pt idx="5">
                  <c:v>6</c:v>
                </c:pt>
                <c:pt idx="6">
                  <c:v>7</c:v>
                </c:pt>
                <c:pt idx="7">
                  <c:v>4</c:v>
                </c:pt>
                <c:pt idx="8">
                  <c:v>12</c:v>
                </c:pt>
                <c:pt idx="9">
                  <c:v>11</c:v>
                </c:pt>
                <c:pt idx="10">
                  <c:v>7</c:v>
                </c:pt>
                <c:pt idx="11">
                  <c:v>7</c:v>
                </c:pt>
                <c:pt idx="12">
                  <c:v>4</c:v>
                </c:pt>
                <c:pt idx="13">
                  <c:v>2</c:v>
                </c:pt>
                <c:pt idx="14">
                  <c:v>0</c:v>
                </c:pt>
                <c:pt idx="15">
                  <c:v>0</c:v>
                </c:pt>
                <c:pt idx="16">
                  <c:v>0</c:v>
                </c:pt>
                <c:pt idx="17">
                  <c:v>0</c:v>
                </c:pt>
                <c:pt idx="18">
                  <c:v>1</c:v>
                </c:pt>
                <c:pt idx="19">
                  <c:v>0</c:v>
                </c:pt>
                <c:pt idx="20">
                  <c:v>0</c:v>
                </c:pt>
                <c:pt idx="21">
                  <c:v>0</c:v>
                </c:pt>
                <c:pt idx="22">
                  <c:v>0</c:v>
                </c:pt>
                <c:pt idx="23">
                  <c:v>0</c:v>
                </c:pt>
                <c:pt idx="24">
                  <c:v>0</c:v>
                </c:pt>
              </c:numCache>
            </c:numRef>
          </c:val>
        </c:ser>
        <c:dLbls/>
        <c:axId val="106109184"/>
        <c:axId val="106082688"/>
      </c:barChart>
      <c:catAx>
        <c:axId val="106109184"/>
        <c:scaling>
          <c:orientation val="minMax"/>
        </c:scaling>
        <c:axPos val="b"/>
        <c:title>
          <c:tx>
            <c:rich>
              <a:bodyPr/>
              <a:lstStyle/>
              <a:p>
                <a:pPr>
                  <a:defRPr b="0" i="0"/>
                </a:pPr>
                <a:r>
                  <a:rPr lang="en-US" b="0" i="0"/>
                  <a:t>ability (logits)</a:t>
                </a:r>
              </a:p>
            </c:rich>
          </c:tx>
          <c:layout>
            <c:manualLayout>
              <c:xMode val="edge"/>
              <c:yMode val="edge"/>
              <c:x val="0.42384558180227511"/>
              <c:y val="0.89814814814814814"/>
            </c:manualLayout>
          </c:layout>
        </c:title>
        <c:numFmt formatCode="General" sourceLinked="1"/>
        <c:tickLblPos val="nextTo"/>
        <c:crossAx val="106082688"/>
        <c:crosses val="autoZero"/>
        <c:auto val="1"/>
        <c:lblAlgn val="ctr"/>
        <c:lblOffset val="100"/>
      </c:catAx>
      <c:valAx>
        <c:axId val="106082688"/>
        <c:scaling>
          <c:orientation val="minMax"/>
        </c:scaling>
        <c:axPos val="l"/>
        <c:majorGridlines>
          <c:spPr>
            <a:ln>
              <a:noFill/>
            </a:ln>
          </c:spPr>
        </c:majorGridlines>
        <c:title>
          <c:tx>
            <c:rich>
              <a:bodyPr rot="-5400000" vert="horz"/>
              <a:lstStyle/>
              <a:p>
                <a:pPr>
                  <a:defRPr b="0" i="0"/>
                </a:pPr>
                <a:r>
                  <a:rPr lang="en-US" b="0" i="0"/>
                  <a:t>number of students</a:t>
                </a:r>
              </a:p>
            </c:rich>
          </c:tx>
          <c:layout>
            <c:manualLayout>
              <c:xMode val="edge"/>
              <c:yMode val="edge"/>
              <c:x val="5.5183946488294305E-3"/>
              <c:y val="0.18345161624533801"/>
            </c:manualLayout>
          </c:layout>
        </c:title>
        <c:numFmt formatCode="General" sourceLinked="1"/>
        <c:tickLblPos val="nextTo"/>
        <c:crossAx val="106109184"/>
        <c:crosses val="autoZero"/>
        <c:crossBetween val="between"/>
      </c:valAx>
    </c:plotArea>
    <c:legend>
      <c:legendPos val="r"/>
      <c:overlay val="1"/>
    </c:legend>
    <c:plotVisOnly val="1"/>
    <c:dispBlanksAs val="gap"/>
  </c:chart>
  <c:spPr>
    <a:solidFill>
      <a:srgbClr val="FFFFFF"/>
    </a:solidFill>
    <a:ln>
      <a:noFill/>
    </a:ln>
  </c:spPr>
  <c:txPr>
    <a:bodyPr/>
    <a:lstStyle/>
    <a:p>
      <a:pPr>
        <a:defRPr sz="1200" baseline="0">
          <a:latin typeface="Times New Roman"/>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title>
      <c:tx>
        <c:rich>
          <a:bodyPr/>
          <a:lstStyle/>
          <a:p>
            <a:pPr>
              <a:defRPr b="0" i="0"/>
            </a:pPr>
            <a:r>
              <a:rPr lang="en-US" b="0" i="0"/>
              <a:t>Class</a:t>
            </a:r>
            <a:r>
              <a:rPr lang="en-US" b="0" i="0" baseline="0"/>
              <a:t> 370401</a:t>
            </a:r>
            <a:endParaRPr lang="en-US" b="0" i="0"/>
          </a:p>
        </c:rich>
      </c:tx>
      <c:layout>
        <c:manualLayout>
          <c:xMode val="edge"/>
          <c:yMode val="edge"/>
          <c:x val="0.33887620297462817"/>
          <c:y val="1.6666666666666705E-2"/>
        </c:manualLayout>
      </c:layout>
      <c:overlay val="1"/>
    </c:title>
    <c:plotArea>
      <c:layout>
        <c:manualLayout>
          <c:layoutTarget val="inner"/>
          <c:xMode val="edge"/>
          <c:yMode val="edge"/>
          <c:x val="0.20679035103889604"/>
          <c:y val="6.018518518518521E-2"/>
          <c:w val="0.7570984646986022"/>
          <c:h val="0.68479891904959223"/>
        </c:manualLayout>
      </c:layout>
      <c:barChart>
        <c:barDir val="col"/>
        <c:grouping val="clustered"/>
        <c:ser>
          <c:idx val="0"/>
          <c:order val="0"/>
          <c:tx>
            <c:v>pre</c:v>
          </c:tx>
          <c:spPr>
            <a:solidFill>
              <a:srgbClr val="0000FF"/>
            </a:solidFill>
            <a:ln>
              <a:solidFill>
                <a:srgbClr val="0000FF"/>
              </a:solidFill>
            </a:ln>
          </c:spPr>
          <c:cat>
            <c:numRef>
              <c:f>Histograms!$A$30:$A$54</c:f>
              <c:numCache>
                <c:formatCode>General</c:formatCode>
                <c:ptCount val="25"/>
                <c:pt idx="0">
                  <c:v>-2.4</c:v>
                </c:pt>
                <c:pt idx="1">
                  <c:v>-2.2000000000000002</c:v>
                </c:pt>
                <c:pt idx="2">
                  <c:v>-2</c:v>
                </c:pt>
                <c:pt idx="3">
                  <c:v>-1.8</c:v>
                </c:pt>
                <c:pt idx="4">
                  <c:v>-1.6</c:v>
                </c:pt>
                <c:pt idx="5">
                  <c:v>-1.4</c:v>
                </c:pt>
                <c:pt idx="6">
                  <c:v>-1.2</c:v>
                </c:pt>
                <c:pt idx="7">
                  <c:v>-1</c:v>
                </c:pt>
                <c:pt idx="8">
                  <c:v>-0.8</c:v>
                </c:pt>
                <c:pt idx="9">
                  <c:v>-0.60000000000000009</c:v>
                </c:pt>
                <c:pt idx="10">
                  <c:v>-0.4</c:v>
                </c:pt>
                <c:pt idx="11">
                  <c:v>-0.2</c:v>
                </c:pt>
                <c:pt idx="12">
                  <c:v>0</c:v>
                </c:pt>
                <c:pt idx="13">
                  <c:v>0.2</c:v>
                </c:pt>
                <c:pt idx="14">
                  <c:v>0.4</c:v>
                </c:pt>
                <c:pt idx="15">
                  <c:v>0.60000000000000009</c:v>
                </c:pt>
                <c:pt idx="16">
                  <c:v>0.8</c:v>
                </c:pt>
                <c:pt idx="17">
                  <c:v>1</c:v>
                </c:pt>
                <c:pt idx="18">
                  <c:v>1.2</c:v>
                </c:pt>
                <c:pt idx="19">
                  <c:v>1.4</c:v>
                </c:pt>
                <c:pt idx="20">
                  <c:v>1.6</c:v>
                </c:pt>
                <c:pt idx="21">
                  <c:v>1.8</c:v>
                </c:pt>
                <c:pt idx="22">
                  <c:v>2</c:v>
                </c:pt>
                <c:pt idx="23">
                  <c:v>2.2000000000000002</c:v>
                </c:pt>
                <c:pt idx="24">
                  <c:v>2.4</c:v>
                </c:pt>
              </c:numCache>
            </c:numRef>
          </c:cat>
          <c:val>
            <c:numRef>
              <c:f>Histograms!$G$1895:$G$1919</c:f>
              <c:numCache>
                <c:formatCode>General</c:formatCode>
                <c:ptCount val="25"/>
                <c:pt idx="0">
                  <c:v>0</c:v>
                </c:pt>
                <c:pt idx="1">
                  <c:v>0</c:v>
                </c:pt>
                <c:pt idx="2">
                  <c:v>0</c:v>
                </c:pt>
                <c:pt idx="3">
                  <c:v>0</c:v>
                </c:pt>
                <c:pt idx="4">
                  <c:v>1</c:v>
                </c:pt>
                <c:pt idx="5">
                  <c:v>3</c:v>
                </c:pt>
                <c:pt idx="6">
                  <c:v>0</c:v>
                </c:pt>
                <c:pt idx="7">
                  <c:v>1</c:v>
                </c:pt>
                <c:pt idx="8">
                  <c:v>8</c:v>
                </c:pt>
                <c:pt idx="9">
                  <c:v>5</c:v>
                </c:pt>
                <c:pt idx="10">
                  <c:v>7</c:v>
                </c:pt>
                <c:pt idx="11">
                  <c:v>13</c:v>
                </c:pt>
                <c:pt idx="12">
                  <c:v>7</c:v>
                </c:pt>
                <c:pt idx="13">
                  <c:v>3</c:v>
                </c:pt>
                <c:pt idx="14">
                  <c:v>10</c:v>
                </c:pt>
                <c:pt idx="15">
                  <c:v>3</c:v>
                </c:pt>
                <c:pt idx="16">
                  <c:v>2</c:v>
                </c:pt>
                <c:pt idx="17">
                  <c:v>2</c:v>
                </c:pt>
                <c:pt idx="18">
                  <c:v>0</c:v>
                </c:pt>
                <c:pt idx="19">
                  <c:v>0</c:v>
                </c:pt>
                <c:pt idx="20">
                  <c:v>0</c:v>
                </c:pt>
                <c:pt idx="21">
                  <c:v>0</c:v>
                </c:pt>
                <c:pt idx="22">
                  <c:v>0</c:v>
                </c:pt>
                <c:pt idx="23">
                  <c:v>0</c:v>
                </c:pt>
                <c:pt idx="24">
                  <c:v>0</c:v>
                </c:pt>
              </c:numCache>
            </c:numRef>
          </c:val>
        </c:ser>
        <c:ser>
          <c:idx val="1"/>
          <c:order val="1"/>
          <c:tx>
            <c:v>post</c:v>
          </c:tx>
          <c:spPr>
            <a:solidFill>
              <a:srgbClr val="FF6600"/>
            </a:solidFill>
            <a:ln>
              <a:solidFill>
                <a:srgbClr val="FF6600"/>
              </a:solidFill>
            </a:ln>
          </c:spPr>
          <c:cat>
            <c:numRef>
              <c:f>Histograms!$A$30:$A$54</c:f>
              <c:numCache>
                <c:formatCode>General</c:formatCode>
                <c:ptCount val="25"/>
                <c:pt idx="0">
                  <c:v>-2.4</c:v>
                </c:pt>
                <c:pt idx="1">
                  <c:v>-2.2000000000000002</c:v>
                </c:pt>
                <c:pt idx="2">
                  <c:v>-2</c:v>
                </c:pt>
                <c:pt idx="3">
                  <c:v>-1.8</c:v>
                </c:pt>
                <c:pt idx="4">
                  <c:v>-1.6</c:v>
                </c:pt>
                <c:pt idx="5">
                  <c:v>-1.4</c:v>
                </c:pt>
                <c:pt idx="6">
                  <c:v>-1.2</c:v>
                </c:pt>
                <c:pt idx="7">
                  <c:v>-1</c:v>
                </c:pt>
                <c:pt idx="8">
                  <c:v>-0.8</c:v>
                </c:pt>
                <c:pt idx="9">
                  <c:v>-0.60000000000000009</c:v>
                </c:pt>
                <c:pt idx="10">
                  <c:v>-0.4</c:v>
                </c:pt>
                <c:pt idx="11">
                  <c:v>-0.2</c:v>
                </c:pt>
                <c:pt idx="12">
                  <c:v>0</c:v>
                </c:pt>
                <c:pt idx="13">
                  <c:v>0.2</c:v>
                </c:pt>
                <c:pt idx="14">
                  <c:v>0.4</c:v>
                </c:pt>
                <c:pt idx="15">
                  <c:v>0.60000000000000009</c:v>
                </c:pt>
                <c:pt idx="16">
                  <c:v>0.8</c:v>
                </c:pt>
                <c:pt idx="17">
                  <c:v>1</c:v>
                </c:pt>
                <c:pt idx="18">
                  <c:v>1.2</c:v>
                </c:pt>
                <c:pt idx="19">
                  <c:v>1.4</c:v>
                </c:pt>
                <c:pt idx="20">
                  <c:v>1.6</c:v>
                </c:pt>
                <c:pt idx="21">
                  <c:v>1.8</c:v>
                </c:pt>
                <c:pt idx="22">
                  <c:v>2</c:v>
                </c:pt>
                <c:pt idx="23">
                  <c:v>2.2000000000000002</c:v>
                </c:pt>
                <c:pt idx="24">
                  <c:v>2.4</c:v>
                </c:pt>
              </c:numCache>
            </c:numRef>
          </c:cat>
          <c:val>
            <c:numRef>
              <c:f>Histograms!$H$1895:$H$1919</c:f>
              <c:numCache>
                <c:formatCode>General</c:formatCode>
                <c:ptCount val="25"/>
                <c:pt idx="0">
                  <c:v>0</c:v>
                </c:pt>
                <c:pt idx="1">
                  <c:v>0</c:v>
                </c:pt>
                <c:pt idx="2">
                  <c:v>0</c:v>
                </c:pt>
                <c:pt idx="3">
                  <c:v>0</c:v>
                </c:pt>
                <c:pt idx="4">
                  <c:v>0</c:v>
                </c:pt>
                <c:pt idx="5">
                  <c:v>4</c:v>
                </c:pt>
                <c:pt idx="6">
                  <c:v>0</c:v>
                </c:pt>
                <c:pt idx="7">
                  <c:v>2</c:v>
                </c:pt>
                <c:pt idx="8">
                  <c:v>6</c:v>
                </c:pt>
                <c:pt idx="9">
                  <c:v>6</c:v>
                </c:pt>
                <c:pt idx="10">
                  <c:v>6</c:v>
                </c:pt>
                <c:pt idx="11">
                  <c:v>13</c:v>
                </c:pt>
                <c:pt idx="12">
                  <c:v>7</c:v>
                </c:pt>
                <c:pt idx="13">
                  <c:v>7</c:v>
                </c:pt>
                <c:pt idx="14">
                  <c:v>5</c:v>
                </c:pt>
                <c:pt idx="15">
                  <c:v>5</c:v>
                </c:pt>
                <c:pt idx="16">
                  <c:v>3</c:v>
                </c:pt>
                <c:pt idx="17">
                  <c:v>1</c:v>
                </c:pt>
                <c:pt idx="18">
                  <c:v>0</c:v>
                </c:pt>
                <c:pt idx="19">
                  <c:v>0</c:v>
                </c:pt>
                <c:pt idx="20">
                  <c:v>0</c:v>
                </c:pt>
                <c:pt idx="21">
                  <c:v>0</c:v>
                </c:pt>
                <c:pt idx="22">
                  <c:v>0</c:v>
                </c:pt>
                <c:pt idx="23">
                  <c:v>0</c:v>
                </c:pt>
                <c:pt idx="24">
                  <c:v>0</c:v>
                </c:pt>
              </c:numCache>
            </c:numRef>
          </c:val>
        </c:ser>
        <c:dLbls/>
        <c:axId val="106567552"/>
        <c:axId val="106577920"/>
      </c:barChart>
      <c:catAx>
        <c:axId val="106567552"/>
        <c:scaling>
          <c:orientation val="minMax"/>
        </c:scaling>
        <c:axPos val="b"/>
        <c:title>
          <c:tx>
            <c:rich>
              <a:bodyPr/>
              <a:lstStyle/>
              <a:p>
                <a:pPr>
                  <a:defRPr b="0" i="0"/>
                </a:pPr>
                <a:r>
                  <a:rPr lang="en-US" b="0" i="0"/>
                  <a:t>ability (logits)</a:t>
                </a:r>
              </a:p>
            </c:rich>
          </c:tx>
          <c:layout>
            <c:manualLayout>
              <c:xMode val="edge"/>
              <c:yMode val="edge"/>
              <c:x val="0.42384558180227511"/>
              <c:y val="0.89814814814814803"/>
            </c:manualLayout>
          </c:layout>
        </c:title>
        <c:numFmt formatCode="General" sourceLinked="1"/>
        <c:tickLblPos val="nextTo"/>
        <c:crossAx val="106577920"/>
        <c:crosses val="autoZero"/>
        <c:auto val="1"/>
        <c:lblAlgn val="ctr"/>
        <c:lblOffset val="100"/>
      </c:catAx>
      <c:valAx>
        <c:axId val="106577920"/>
        <c:scaling>
          <c:orientation val="minMax"/>
        </c:scaling>
        <c:axPos val="l"/>
        <c:majorGridlines>
          <c:spPr>
            <a:ln>
              <a:noFill/>
            </a:ln>
          </c:spPr>
        </c:majorGridlines>
        <c:title>
          <c:tx>
            <c:rich>
              <a:bodyPr rot="-5400000" vert="horz"/>
              <a:lstStyle/>
              <a:p>
                <a:pPr>
                  <a:defRPr b="0" i="0"/>
                </a:pPr>
                <a:r>
                  <a:rPr lang="en-US" b="0" i="0"/>
                  <a:t>number of students</a:t>
                </a:r>
              </a:p>
            </c:rich>
          </c:tx>
          <c:layout>
            <c:manualLayout>
              <c:xMode val="edge"/>
              <c:yMode val="edge"/>
              <c:x val="5.5183946488294305E-3"/>
              <c:y val="0.18345161624533801"/>
            </c:manualLayout>
          </c:layout>
        </c:title>
        <c:numFmt formatCode="General" sourceLinked="1"/>
        <c:tickLblPos val="nextTo"/>
        <c:crossAx val="106567552"/>
        <c:crosses val="autoZero"/>
        <c:crossBetween val="between"/>
      </c:valAx>
    </c:plotArea>
    <c:legend>
      <c:legendPos val="r"/>
      <c:overlay val="1"/>
    </c:legend>
    <c:plotVisOnly val="1"/>
    <c:dispBlanksAs val="gap"/>
  </c:chart>
  <c:spPr>
    <a:solidFill>
      <a:srgbClr val="FFFFFF"/>
    </a:solidFill>
    <a:ln>
      <a:noFill/>
    </a:ln>
  </c:spPr>
  <c:txPr>
    <a:bodyPr/>
    <a:lstStyle/>
    <a:p>
      <a:pPr>
        <a:defRPr sz="1200" baseline="0">
          <a:latin typeface="Times New Roman"/>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8"/>
  <c:chart>
    <c:title>
      <c:tx>
        <c:rich>
          <a:bodyPr/>
          <a:lstStyle/>
          <a:p>
            <a:pPr>
              <a:defRPr b="0" i="0"/>
            </a:pPr>
            <a:r>
              <a:rPr lang="en-US" b="0" i="0"/>
              <a:t>Class</a:t>
            </a:r>
            <a:r>
              <a:rPr lang="en-US" b="0" i="0" baseline="0"/>
              <a:t> 90301</a:t>
            </a:r>
            <a:endParaRPr lang="en-US" b="0" i="0"/>
          </a:p>
        </c:rich>
      </c:tx>
      <c:layout>
        <c:manualLayout>
          <c:xMode val="edge"/>
          <c:yMode val="edge"/>
          <c:x val="0.33887620297462817"/>
          <c:y val="1.6666666666666705E-2"/>
        </c:manualLayout>
      </c:layout>
      <c:overlay val="1"/>
    </c:title>
    <c:plotArea>
      <c:layout>
        <c:manualLayout>
          <c:layoutTarget val="inner"/>
          <c:xMode val="edge"/>
          <c:yMode val="edge"/>
          <c:x val="0.20679035103889604"/>
          <c:y val="6.018518518518521E-2"/>
          <c:w val="0.7570984646986022"/>
          <c:h val="0.68479891904959223"/>
        </c:manualLayout>
      </c:layout>
      <c:barChart>
        <c:barDir val="col"/>
        <c:grouping val="clustered"/>
        <c:ser>
          <c:idx val="0"/>
          <c:order val="0"/>
          <c:tx>
            <c:v>pre</c:v>
          </c:tx>
          <c:spPr>
            <a:solidFill>
              <a:srgbClr val="0000FF"/>
            </a:solidFill>
            <a:ln>
              <a:solidFill>
                <a:srgbClr val="0000FF"/>
              </a:solidFill>
            </a:ln>
          </c:spPr>
          <c:cat>
            <c:numRef>
              <c:f>Histograms!$A$30:$A$54</c:f>
              <c:numCache>
                <c:formatCode>General</c:formatCode>
                <c:ptCount val="25"/>
                <c:pt idx="0">
                  <c:v>-2.4</c:v>
                </c:pt>
                <c:pt idx="1">
                  <c:v>-2.2000000000000002</c:v>
                </c:pt>
                <c:pt idx="2">
                  <c:v>-2</c:v>
                </c:pt>
                <c:pt idx="3">
                  <c:v>-1.8</c:v>
                </c:pt>
                <c:pt idx="4">
                  <c:v>-1.6</c:v>
                </c:pt>
                <c:pt idx="5">
                  <c:v>-1.4</c:v>
                </c:pt>
                <c:pt idx="6">
                  <c:v>-1.2</c:v>
                </c:pt>
                <c:pt idx="7">
                  <c:v>-1</c:v>
                </c:pt>
                <c:pt idx="8">
                  <c:v>-0.8</c:v>
                </c:pt>
                <c:pt idx="9">
                  <c:v>-0.60000000000000009</c:v>
                </c:pt>
                <c:pt idx="10">
                  <c:v>-0.4</c:v>
                </c:pt>
                <c:pt idx="11">
                  <c:v>-0.2</c:v>
                </c:pt>
                <c:pt idx="12">
                  <c:v>0</c:v>
                </c:pt>
                <c:pt idx="13">
                  <c:v>0.2</c:v>
                </c:pt>
                <c:pt idx="14">
                  <c:v>0.4</c:v>
                </c:pt>
                <c:pt idx="15">
                  <c:v>0.60000000000000009</c:v>
                </c:pt>
                <c:pt idx="16">
                  <c:v>0.8</c:v>
                </c:pt>
                <c:pt idx="17">
                  <c:v>1</c:v>
                </c:pt>
                <c:pt idx="18">
                  <c:v>1.2</c:v>
                </c:pt>
                <c:pt idx="19">
                  <c:v>1.4</c:v>
                </c:pt>
                <c:pt idx="20">
                  <c:v>1.6</c:v>
                </c:pt>
                <c:pt idx="21">
                  <c:v>1.8</c:v>
                </c:pt>
                <c:pt idx="22">
                  <c:v>2</c:v>
                </c:pt>
                <c:pt idx="23">
                  <c:v>2.2000000000000002</c:v>
                </c:pt>
                <c:pt idx="24">
                  <c:v>2.4</c:v>
                </c:pt>
              </c:numCache>
            </c:numRef>
          </c:cat>
          <c:val>
            <c:numRef>
              <c:f>Histograms!$G$2233:$G$2257</c:f>
              <c:numCache>
                <c:formatCode>General</c:formatCode>
                <c:ptCount val="25"/>
                <c:pt idx="0">
                  <c:v>0</c:v>
                </c:pt>
                <c:pt idx="1">
                  <c:v>0</c:v>
                </c:pt>
                <c:pt idx="2">
                  <c:v>0</c:v>
                </c:pt>
                <c:pt idx="3">
                  <c:v>4</c:v>
                </c:pt>
                <c:pt idx="4">
                  <c:v>16</c:v>
                </c:pt>
                <c:pt idx="5">
                  <c:v>15</c:v>
                </c:pt>
                <c:pt idx="6">
                  <c:v>12</c:v>
                </c:pt>
                <c:pt idx="7">
                  <c:v>15</c:v>
                </c:pt>
                <c:pt idx="8">
                  <c:v>12</c:v>
                </c:pt>
                <c:pt idx="9">
                  <c:v>9</c:v>
                </c:pt>
                <c:pt idx="10">
                  <c:v>5</c:v>
                </c:pt>
                <c:pt idx="11">
                  <c:v>1</c:v>
                </c:pt>
                <c:pt idx="12">
                  <c:v>2</c:v>
                </c:pt>
                <c:pt idx="13">
                  <c:v>1</c:v>
                </c:pt>
                <c:pt idx="14">
                  <c:v>0</c:v>
                </c:pt>
                <c:pt idx="15">
                  <c:v>0</c:v>
                </c:pt>
                <c:pt idx="16">
                  <c:v>0</c:v>
                </c:pt>
                <c:pt idx="17">
                  <c:v>1</c:v>
                </c:pt>
                <c:pt idx="18">
                  <c:v>0</c:v>
                </c:pt>
                <c:pt idx="19">
                  <c:v>0</c:v>
                </c:pt>
                <c:pt idx="20">
                  <c:v>0</c:v>
                </c:pt>
                <c:pt idx="21">
                  <c:v>0</c:v>
                </c:pt>
                <c:pt idx="22">
                  <c:v>0</c:v>
                </c:pt>
                <c:pt idx="23">
                  <c:v>0</c:v>
                </c:pt>
                <c:pt idx="24">
                  <c:v>0</c:v>
                </c:pt>
              </c:numCache>
            </c:numRef>
          </c:val>
        </c:ser>
        <c:ser>
          <c:idx val="1"/>
          <c:order val="1"/>
          <c:tx>
            <c:v>post</c:v>
          </c:tx>
          <c:spPr>
            <a:solidFill>
              <a:srgbClr val="FF6600"/>
            </a:solidFill>
            <a:ln>
              <a:solidFill>
                <a:srgbClr val="FF6600"/>
              </a:solidFill>
            </a:ln>
          </c:spPr>
          <c:cat>
            <c:numRef>
              <c:f>Histograms!$A$30:$A$54</c:f>
              <c:numCache>
                <c:formatCode>General</c:formatCode>
                <c:ptCount val="25"/>
                <c:pt idx="0">
                  <c:v>-2.4</c:v>
                </c:pt>
                <c:pt idx="1">
                  <c:v>-2.2000000000000002</c:v>
                </c:pt>
                <c:pt idx="2">
                  <c:v>-2</c:v>
                </c:pt>
                <c:pt idx="3">
                  <c:v>-1.8</c:v>
                </c:pt>
                <c:pt idx="4">
                  <c:v>-1.6</c:v>
                </c:pt>
                <c:pt idx="5">
                  <c:v>-1.4</c:v>
                </c:pt>
                <c:pt idx="6">
                  <c:v>-1.2</c:v>
                </c:pt>
                <c:pt idx="7">
                  <c:v>-1</c:v>
                </c:pt>
                <c:pt idx="8">
                  <c:v>-0.8</c:v>
                </c:pt>
                <c:pt idx="9">
                  <c:v>-0.60000000000000009</c:v>
                </c:pt>
                <c:pt idx="10">
                  <c:v>-0.4</c:v>
                </c:pt>
                <c:pt idx="11">
                  <c:v>-0.2</c:v>
                </c:pt>
                <c:pt idx="12">
                  <c:v>0</c:v>
                </c:pt>
                <c:pt idx="13">
                  <c:v>0.2</c:v>
                </c:pt>
                <c:pt idx="14">
                  <c:v>0.4</c:v>
                </c:pt>
                <c:pt idx="15">
                  <c:v>0.60000000000000009</c:v>
                </c:pt>
                <c:pt idx="16">
                  <c:v>0.8</c:v>
                </c:pt>
                <c:pt idx="17">
                  <c:v>1</c:v>
                </c:pt>
                <c:pt idx="18">
                  <c:v>1.2</c:v>
                </c:pt>
                <c:pt idx="19">
                  <c:v>1.4</c:v>
                </c:pt>
                <c:pt idx="20">
                  <c:v>1.6</c:v>
                </c:pt>
                <c:pt idx="21">
                  <c:v>1.8</c:v>
                </c:pt>
                <c:pt idx="22">
                  <c:v>2</c:v>
                </c:pt>
                <c:pt idx="23">
                  <c:v>2.2000000000000002</c:v>
                </c:pt>
                <c:pt idx="24">
                  <c:v>2.4</c:v>
                </c:pt>
              </c:numCache>
            </c:numRef>
          </c:cat>
          <c:val>
            <c:numRef>
              <c:f>Histograms!$H$2233:$H$2257</c:f>
              <c:numCache>
                <c:formatCode>General</c:formatCode>
                <c:ptCount val="25"/>
                <c:pt idx="0">
                  <c:v>0</c:v>
                </c:pt>
                <c:pt idx="1">
                  <c:v>0</c:v>
                </c:pt>
                <c:pt idx="2">
                  <c:v>0</c:v>
                </c:pt>
                <c:pt idx="3">
                  <c:v>0</c:v>
                </c:pt>
                <c:pt idx="4">
                  <c:v>0</c:v>
                </c:pt>
                <c:pt idx="5">
                  <c:v>0</c:v>
                </c:pt>
                <c:pt idx="6">
                  <c:v>0</c:v>
                </c:pt>
                <c:pt idx="7">
                  <c:v>1</c:v>
                </c:pt>
                <c:pt idx="8">
                  <c:v>0</c:v>
                </c:pt>
                <c:pt idx="9">
                  <c:v>2</c:v>
                </c:pt>
                <c:pt idx="10">
                  <c:v>5</c:v>
                </c:pt>
                <c:pt idx="11">
                  <c:v>4</c:v>
                </c:pt>
                <c:pt idx="12">
                  <c:v>9</c:v>
                </c:pt>
                <c:pt idx="13">
                  <c:v>5</c:v>
                </c:pt>
                <c:pt idx="14">
                  <c:v>5</c:v>
                </c:pt>
                <c:pt idx="15">
                  <c:v>10</c:v>
                </c:pt>
                <c:pt idx="16">
                  <c:v>11</c:v>
                </c:pt>
                <c:pt idx="17">
                  <c:v>8</c:v>
                </c:pt>
                <c:pt idx="18">
                  <c:v>7</c:v>
                </c:pt>
                <c:pt idx="19">
                  <c:v>11</c:v>
                </c:pt>
                <c:pt idx="20">
                  <c:v>6</c:v>
                </c:pt>
                <c:pt idx="21">
                  <c:v>3</c:v>
                </c:pt>
                <c:pt idx="22">
                  <c:v>3</c:v>
                </c:pt>
                <c:pt idx="23">
                  <c:v>3</c:v>
                </c:pt>
                <c:pt idx="24">
                  <c:v>0</c:v>
                </c:pt>
              </c:numCache>
            </c:numRef>
          </c:val>
        </c:ser>
        <c:dLbls/>
        <c:axId val="106616320"/>
        <c:axId val="106618240"/>
      </c:barChart>
      <c:catAx>
        <c:axId val="106616320"/>
        <c:scaling>
          <c:orientation val="minMax"/>
        </c:scaling>
        <c:axPos val="b"/>
        <c:title>
          <c:tx>
            <c:rich>
              <a:bodyPr/>
              <a:lstStyle/>
              <a:p>
                <a:pPr>
                  <a:defRPr b="0" i="0"/>
                </a:pPr>
                <a:r>
                  <a:rPr lang="en-US" b="0" i="0"/>
                  <a:t>ability (logits)</a:t>
                </a:r>
              </a:p>
            </c:rich>
          </c:tx>
          <c:layout>
            <c:manualLayout>
              <c:xMode val="edge"/>
              <c:yMode val="edge"/>
              <c:x val="0.42384558180227511"/>
              <c:y val="0.89814814814814803"/>
            </c:manualLayout>
          </c:layout>
        </c:title>
        <c:numFmt formatCode="General" sourceLinked="1"/>
        <c:tickLblPos val="nextTo"/>
        <c:crossAx val="106618240"/>
        <c:crosses val="autoZero"/>
        <c:auto val="1"/>
        <c:lblAlgn val="ctr"/>
        <c:lblOffset val="100"/>
      </c:catAx>
      <c:valAx>
        <c:axId val="106618240"/>
        <c:scaling>
          <c:orientation val="minMax"/>
        </c:scaling>
        <c:axPos val="l"/>
        <c:majorGridlines>
          <c:spPr>
            <a:ln>
              <a:noFill/>
            </a:ln>
          </c:spPr>
        </c:majorGridlines>
        <c:title>
          <c:tx>
            <c:rich>
              <a:bodyPr rot="-5400000" vert="horz"/>
              <a:lstStyle/>
              <a:p>
                <a:pPr>
                  <a:defRPr b="0" i="0"/>
                </a:pPr>
                <a:r>
                  <a:rPr lang="en-US" b="0" i="0"/>
                  <a:t>number of students</a:t>
                </a:r>
              </a:p>
            </c:rich>
          </c:tx>
          <c:layout>
            <c:manualLayout>
              <c:xMode val="edge"/>
              <c:yMode val="edge"/>
              <c:x val="5.5183946488294305E-3"/>
              <c:y val="0.18345161624533801"/>
            </c:manualLayout>
          </c:layout>
        </c:title>
        <c:numFmt formatCode="General" sourceLinked="1"/>
        <c:tickLblPos val="nextTo"/>
        <c:crossAx val="106616320"/>
        <c:crosses val="autoZero"/>
        <c:crossBetween val="between"/>
      </c:valAx>
    </c:plotArea>
    <c:legend>
      <c:legendPos val="r"/>
      <c:overlay val="1"/>
    </c:legend>
    <c:plotVisOnly val="1"/>
    <c:dispBlanksAs val="gap"/>
  </c:chart>
  <c:spPr>
    <a:solidFill>
      <a:srgbClr val="FFFFFF"/>
    </a:solidFill>
    <a:ln>
      <a:noFill/>
    </a:ln>
  </c:spPr>
  <c:txPr>
    <a:bodyPr/>
    <a:lstStyle/>
    <a:p>
      <a:pPr>
        <a:defRPr sz="1200" baseline="0">
          <a:latin typeface="Times New Roman"/>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style val="18"/>
  <c:chart>
    <c:title>
      <c:tx>
        <c:rich>
          <a:bodyPr/>
          <a:lstStyle/>
          <a:p>
            <a:pPr>
              <a:defRPr b="0" i="0"/>
            </a:pPr>
            <a:r>
              <a:rPr lang="en-US" b="0" i="0"/>
              <a:t>Class</a:t>
            </a:r>
            <a:r>
              <a:rPr lang="en-US" b="0" i="0" baseline="0"/>
              <a:t> 30101</a:t>
            </a:r>
            <a:endParaRPr lang="en-US" b="0" i="0"/>
          </a:p>
        </c:rich>
      </c:tx>
      <c:layout>
        <c:manualLayout>
          <c:xMode val="edge"/>
          <c:yMode val="edge"/>
          <c:x val="0.33887620297462817"/>
          <c:y val="1.6666666666666705E-2"/>
        </c:manualLayout>
      </c:layout>
      <c:overlay val="1"/>
    </c:title>
    <c:plotArea>
      <c:layout>
        <c:manualLayout>
          <c:layoutTarget val="inner"/>
          <c:xMode val="edge"/>
          <c:yMode val="edge"/>
          <c:x val="0.20679035103889604"/>
          <c:y val="6.018518518518521E-2"/>
          <c:w val="0.7570984646986022"/>
          <c:h val="0.68479891904959223"/>
        </c:manualLayout>
      </c:layout>
      <c:barChart>
        <c:barDir val="col"/>
        <c:grouping val="clustered"/>
        <c:ser>
          <c:idx val="0"/>
          <c:order val="0"/>
          <c:tx>
            <c:v>pre</c:v>
          </c:tx>
          <c:spPr>
            <a:solidFill>
              <a:srgbClr val="0000FF"/>
            </a:solidFill>
            <a:ln>
              <a:solidFill>
                <a:srgbClr val="0000FF"/>
              </a:solidFill>
            </a:ln>
          </c:spPr>
          <c:cat>
            <c:numRef>
              <c:f>Histograms!$A$30:$A$54</c:f>
              <c:numCache>
                <c:formatCode>General</c:formatCode>
                <c:ptCount val="25"/>
                <c:pt idx="0">
                  <c:v>-2.4</c:v>
                </c:pt>
                <c:pt idx="1">
                  <c:v>-2.2000000000000002</c:v>
                </c:pt>
                <c:pt idx="2">
                  <c:v>-2</c:v>
                </c:pt>
                <c:pt idx="3">
                  <c:v>-1.8</c:v>
                </c:pt>
                <c:pt idx="4">
                  <c:v>-1.6</c:v>
                </c:pt>
                <c:pt idx="5">
                  <c:v>-1.4</c:v>
                </c:pt>
                <c:pt idx="6">
                  <c:v>-1.2</c:v>
                </c:pt>
                <c:pt idx="7">
                  <c:v>-1</c:v>
                </c:pt>
                <c:pt idx="8">
                  <c:v>-0.8</c:v>
                </c:pt>
                <c:pt idx="9">
                  <c:v>-0.60000000000000009</c:v>
                </c:pt>
                <c:pt idx="10">
                  <c:v>-0.4</c:v>
                </c:pt>
                <c:pt idx="11">
                  <c:v>-0.2</c:v>
                </c:pt>
                <c:pt idx="12">
                  <c:v>0</c:v>
                </c:pt>
                <c:pt idx="13">
                  <c:v>0.2</c:v>
                </c:pt>
                <c:pt idx="14">
                  <c:v>0.4</c:v>
                </c:pt>
                <c:pt idx="15">
                  <c:v>0.60000000000000009</c:v>
                </c:pt>
                <c:pt idx="16">
                  <c:v>0.8</c:v>
                </c:pt>
                <c:pt idx="17">
                  <c:v>1</c:v>
                </c:pt>
                <c:pt idx="18">
                  <c:v>1.2</c:v>
                </c:pt>
                <c:pt idx="19">
                  <c:v>1.4</c:v>
                </c:pt>
                <c:pt idx="20">
                  <c:v>1.6</c:v>
                </c:pt>
                <c:pt idx="21">
                  <c:v>1.8</c:v>
                </c:pt>
                <c:pt idx="22">
                  <c:v>2</c:v>
                </c:pt>
                <c:pt idx="23">
                  <c:v>2.2000000000000002</c:v>
                </c:pt>
                <c:pt idx="24">
                  <c:v>2.4</c:v>
                </c:pt>
              </c:numCache>
            </c:numRef>
          </c:cat>
          <c:val>
            <c:numRef>
              <c:f>Histograms!$G$864:$G$888</c:f>
              <c:numCache>
                <c:formatCode>General</c:formatCode>
                <c:ptCount val="25"/>
                <c:pt idx="0">
                  <c:v>0</c:v>
                </c:pt>
                <c:pt idx="1">
                  <c:v>0</c:v>
                </c:pt>
                <c:pt idx="2">
                  <c:v>0</c:v>
                </c:pt>
                <c:pt idx="3">
                  <c:v>2</c:v>
                </c:pt>
                <c:pt idx="4">
                  <c:v>1</c:v>
                </c:pt>
                <c:pt idx="5">
                  <c:v>2</c:v>
                </c:pt>
                <c:pt idx="6">
                  <c:v>3</c:v>
                </c:pt>
                <c:pt idx="7">
                  <c:v>4</c:v>
                </c:pt>
                <c:pt idx="8">
                  <c:v>5</c:v>
                </c:pt>
                <c:pt idx="9">
                  <c:v>4</c:v>
                </c:pt>
                <c:pt idx="10">
                  <c:v>3</c:v>
                </c:pt>
                <c:pt idx="11">
                  <c:v>0</c:v>
                </c:pt>
                <c:pt idx="12">
                  <c:v>4</c:v>
                </c:pt>
                <c:pt idx="13">
                  <c:v>0</c:v>
                </c:pt>
                <c:pt idx="14">
                  <c:v>0</c:v>
                </c:pt>
                <c:pt idx="15">
                  <c:v>0</c:v>
                </c:pt>
                <c:pt idx="16">
                  <c:v>0</c:v>
                </c:pt>
                <c:pt idx="17">
                  <c:v>0</c:v>
                </c:pt>
                <c:pt idx="18">
                  <c:v>0</c:v>
                </c:pt>
                <c:pt idx="19">
                  <c:v>0</c:v>
                </c:pt>
                <c:pt idx="20">
                  <c:v>0</c:v>
                </c:pt>
                <c:pt idx="21">
                  <c:v>0</c:v>
                </c:pt>
                <c:pt idx="22">
                  <c:v>0</c:v>
                </c:pt>
                <c:pt idx="23">
                  <c:v>0</c:v>
                </c:pt>
                <c:pt idx="24">
                  <c:v>0</c:v>
                </c:pt>
              </c:numCache>
            </c:numRef>
          </c:val>
        </c:ser>
        <c:ser>
          <c:idx val="1"/>
          <c:order val="1"/>
          <c:tx>
            <c:v>post</c:v>
          </c:tx>
          <c:spPr>
            <a:solidFill>
              <a:srgbClr val="FF6600"/>
            </a:solidFill>
            <a:ln>
              <a:solidFill>
                <a:srgbClr val="FF6600"/>
              </a:solidFill>
            </a:ln>
          </c:spPr>
          <c:cat>
            <c:numRef>
              <c:f>Histograms!$A$30:$A$54</c:f>
              <c:numCache>
                <c:formatCode>General</c:formatCode>
                <c:ptCount val="25"/>
                <c:pt idx="0">
                  <c:v>-2.4</c:v>
                </c:pt>
                <c:pt idx="1">
                  <c:v>-2.2000000000000002</c:v>
                </c:pt>
                <c:pt idx="2">
                  <c:v>-2</c:v>
                </c:pt>
                <c:pt idx="3">
                  <c:v>-1.8</c:v>
                </c:pt>
                <c:pt idx="4">
                  <c:v>-1.6</c:v>
                </c:pt>
                <c:pt idx="5">
                  <c:v>-1.4</c:v>
                </c:pt>
                <c:pt idx="6">
                  <c:v>-1.2</c:v>
                </c:pt>
                <c:pt idx="7">
                  <c:v>-1</c:v>
                </c:pt>
                <c:pt idx="8">
                  <c:v>-0.8</c:v>
                </c:pt>
                <c:pt idx="9">
                  <c:v>-0.60000000000000009</c:v>
                </c:pt>
                <c:pt idx="10">
                  <c:v>-0.4</c:v>
                </c:pt>
                <c:pt idx="11">
                  <c:v>-0.2</c:v>
                </c:pt>
                <c:pt idx="12">
                  <c:v>0</c:v>
                </c:pt>
                <c:pt idx="13">
                  <c:v>0.2</c:v>
                </c:pt>
                <c:pt idx="14">
                  <c:v>0.4</c:v>
                </c:pt>
                <c:pt idx="15">
                  <c:v>0.60000000000000009</c:v>
                </c:pt>
                <c:pt idx="16">
                  <c:v>0.8</c:v>
                </c:pt>
                <c:pt idx="17">
                  <c:v>1</c:v>
                </c:pt>
                <c:pt idx="18">
                  <c:v>1.2</c:v>
                </c:pt>
                <c:pt idx="19">
                  <c:v>1.4</c:v>
                </c:pt>
                <c:pt idx="20">
                  <c:v>1.6</c:v>
                </c:pt>
                <c:pt idx="21">
                  <c:v>1.8</c:v>
                </c:pt>
                <c:pt idx="22">
                  <c:v>2</c:v>
                </c:pt>
                <c:pt idx="23">
                  <c:v>2.2000000000000002</c:v>
                </c:pt>
                <c:pt idx="24">
                  <c:v>2.4</c:v>
                </c:pt>
              </c:numCache>
            </c:numRef>
          </c:cat>
          <c:val>
            <c:numRef>
              <c:f>Histograms!$H$864:$H$888</c:f>
              <c:numCache>
                <c:formatCode>General</c:formatCode>
                <c:ptCount val="25"/>
                <c:pt idx="0">
                  <c:v>0</c:v>
                </c:pt>
                <c:pt idx="1">
                  <c:v>0</c:v>
                </c:pt>
                <c:pt idx="2">
                  <c:v>0</c:v>
                </c:pt>
                <c:pt idx="3">
                  <c:v>0</c:v>
                </c:pt>
                <c:pt idx="4">
                  <c:v>0</c:v>
                </c:pt>
                <c:pt idx="5">
                  <c:v>0</c:v>
                </c:pt>
                <c:pt idx="6">
                  <c:v>2</c:v>
                </c:pt>
                <c:pt idx="7">
                  <c:v>1</c:v>
                </c:pt>
                <c:pt idx="8">
                  <c:v>3</c:v>
                </c:pt>
                <c:pt idx="9">
                  <c:v>3</c:v>
                </c:pt>
                <c:pt idx="10">
                  <c:v>3</c:v>
                </c:pt>
                <c:pt idx="11">
                  <c:v>5</c:v>
                </c:pt>
                <c:pt idx="12">
                  <c:v>2</c:v>
                </c:pt>
                <c:pt idx="13">
                  <c:v>5</c:v>
                </c:pt>
                <c:pt idx="14">
                  <c:v>4</c:v>
                </c:pt>
                <c:pt idx="15">
                  <c:v>0</c:v>
                </c:pt>
                <c:pt idx="16">
                  <c:v>0</c:v>
                </c:pt>
                <c:pt idx="17">
                  <c:v>0</c:v>
                </c:pt>
                <c:pt idx="18">
                  <c:v>0</c:v>
                </c:pt>
                <c:pt idx="19">
                  <c:v>0</c:v>
                </c:pt>
                <c:pt idx="20">
                  <c:v>0</c:v>
                </c:pt>
                <c:pt idx="21">
                  <c:v>0</c:v>
                </c:pt>
                <c:pt idx="22">
                  <c:v>0</c:v>
                </c:pt>
                <c:pt idx="23">
                  <c:v>0</c:v>
                </c:pt>
                <c:pt idx="24">
                  <c:v>0</c:v>
                </c:pt>
              </c:numCache>
            </c:numRef>
          </c:val>
        </c:ser>
        <c:dLbls/>
        <c:axId val="106546304"/>
        <c:axId val="106548224"/>
      </c:barChart>
      <c:catAx>
        <c:axId val="106546304"/>
        <c:scaling>
          <c:orientation val="minMax"/>
        </c:scaling>
        <c:axPos val="b"/>
        <c:title>
          <c:tx>
            <c:rich>
              <a:bodyPr/>
              <a:lstStyle/>
              <a:p>
                <a:pPr>
                  <a:defRPr b="0" i="0"/>
                </a:pPr>
                <a:r>
                  <a:rPr lang="en-US" b="0" i="0"/>
                  <a:t>ability (logits)</a:t>
                </a:r>
              </a:p>
            </c:rich>
          </c:tx>
          <c:layout>
            <c:manualLayout>
              <c:xMode val="edge"/>
              <c:yMode val="edge"/>
              <c:x val="0.42384558180227511"/>
              <c:y val="0.89814814814814803"/>
            </c:manualLayout>
          </c:layout>
        </c:title>
        <c:numFmt formatCode="General" sourceLinked="1"/>
        <c:tickLblPos val="nextTo"/>
        <c:crossAx val="106548224"/>
        <c:crosses val="autoZero"/>
        <c:auto val="1"/>
        <c:lblAlgn val="ctr"/>
        <c:lblOffset val="100"/>
      </c:catAx>
      <c:valAx>
        <c:axId val="106548224"/>
        <c:scaling>
          <c:orientation val="minMax"/>
        </c:scaling>
        <c:axPos val="l"/>
        <c:majorGridlines>
          <c:spPr>
            <a:ln>
              <a:noFill/>
            </a:ln>
          </c:spPr>
        </c:majorGridlines>
        <c:title>
          <c:tx>
            <c:rich>
              <a:bodyPr rot="-5400000" vert="horz"/>
              <a:lstStyle/>
              <a:p>
                <a:pPr>
                  <a:defRPr b="0" i="0"/>
                </a:pPr>
                <a:r>
                  <a:rPr lang="en-US" b="0" i="0"/>
                  <a:t>number of students</a:t>
                </a:r>
              </a:p>
            </c:rich>
          </c:tx>
          <c:layout>
            <c:manualLayout>
              <c:xMode val="edge"/>
              <c:yMode val="edge"/>
              <c:x val="5.5183946488294305E-3"/>
              <c:y val="0.18345161624533801"/>
            </c:manualLayout>
          </c:layout>
        </c:title>
        <c:numFmt formatCode="General" sourceLinked="1"/>
        <c:tickLblPos val="nextTo"/>
        <c:crossAx val="106546304"/>
        <c:crosses val="autoZero"/>
        <c:crossBetween val="between"/>
      </c:valAx>
    </c:plotArea>
    <c:legend>
      <c:legendPos val="r"/>
      <c:overlay val="1"/>
    </c:legend>
    <c:plotVisOnly val="1"/>
    <c:dispBlanksAs val="gap"/>
  </c:chart>
  <c:spPr>
    <a:solidFill>
      <a:srgbClr val="FFFFFF"/>
    </a:solidFill>
    <a:ln>
      <a:noFill/>
    </a:ln>
  </c:spPr>
  <c:txPr>
    <a:bodyPr/>
    <a:lstStyle/>
    <a:p>
      <a:pPr>
        <a:defRPr sz="1200" baseline="0">
          <a:latin typeface="Times New Roman"/>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748" tIns="46374" rIns="92748" bIns="46374" numCol="1" anchor="t" anchorCtr="0" compatLnSpc="1">
            <a:prstTxWarp prst="textNoShape">
              <a:avLst/>
            </a:prstTxWarp>
          </a:bodyPr>
          <a:lstStyle>
            <a:lvl1pP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09571" name="Rectangle 3"/>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2748" tIns="46374" rIns="92748" bIns="46374" numCol="1" anchor="t" anchorCtr="0" compatLnSpc="1">
            <a:prstTxWarp prst="textNoShape">
              <a:avLst/>
            </a:prstTxWarp>
          </a:bodyPr>
          <a:lstStyle>
            <a:lvl1pPr algn="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09572" name="Rectangle 4"/>
          <p:cNvSpPr>
            <a:spLocks noGrp="1" noChangeArrowheads="1"/>
          </p:cNvSpPr>
          <p:nvPr>
            <p:ph type="ftr" sz="quarter" idx="2"/>
          </p:nvPr>
        </p:nvSpPr>
        <p:spPr bwMode="auto">
          <a:xfrm>
            <a:off x="0" y="8807450"/>
            <a:ext cx="3032125" cy="463550"/>
          </a:xfrm>
          <a:prstGeom prst="rect">
            <a:avLst/>
          </a:prstGeom>
          <a:noFill/>
          <a:ln w="9525">
            <a:noFill/>
            <a:miter lim="800000"/>
            <a:headEnd/>
            <a:tailEnd/>
          </a:ln>
          <a:effectLst/>
        </p:spPr>
        <p:txBody>
          <a:bodyPr vert="horz" wrap="square" lIns="92748" tIns="46374" rIns="92748" bIns="46374" numCol="1" anchor="b" anchorCtr="0" compatLnSpc="1">
            <a:prstTxWarp prst="textNoShape">
              <a:avLst/>
            </a:prstTxWarp>
          </a:bodyPr>
          <a:lstStyle>
            <a:lvl1pP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09573" name="Rectangle 5"/>
          <p:cNvSpPr>
            <a:spLocks noGrp="1" noChangeArrowheads="1"/>
          </p:cNvSpPr>
          <p:nvPr>
            <p:ph type="sldNum" sz="quarter" idx="3"/>
          </p:nvPr>
        </p:nvSpPr>
        <p:spPr bwMode="auto">
          <a:xfrm>
            <a:off x="3965575" y="8807450"/>
            <a:ext cx="3032125" cy="463550"/>
          </a:xfrm>
          <a:prstGeom prst="rect">
            <a:avLst/>
          </a:prstGeom>
          <a:noFill/>
          <a:ln w="9525">
            <a:noFill/>
            <a:miter lim="800000"/>
            <a:headEnd/>
            <a:tailEnd/>
          </a:ln>
          <a:effectLst/>
        </p:spPr>
        <p:txBody>
          <a:bodyPr vert="horz" wrap="square" lIns="92748" tIns="46374" rIns="92748" bIns="46374" numCol="1" anchor="b" anchorCtr="0" compatLnSpc="1">
            <a:prstTxWarp prst="textNoShape">
              <a:avLst/>
            </a:prstTxWarp>
          </a:bodyPr>
          <a:lstStyle>
            <a:lvl1pPr algn="r" defTabSz="927100">
              <a:lnSpc>
                <a:spcPct val="100000"/>
              </a:lnSpc>
              <a:spcBef>
                <a:spcPct val="0"/>
              </a:spcBef>
              <a:defRPr sz="1200" b="0">
                <a:solidFill>
                  <a:schemeClr val="tx1"/>
                </a:solidFill>
              </a:defRPr>
            </a:lvl1pPr>
          </a:lstStyle>
          <a:p>
            <a:pPr>
              <a:defRPr/>
            </a:pPr>
            <a:fld id="{472C1A4B-3688-D34D-B053-076EE5C805D0}" type="slidenum">
              <a:rPr lang="en-US"/>
              <a:pPr>
                <a:defRPr/>
              </a:pPr>
              <a:t>‹#›</a:t>
            </a:fld>
            <a:endParaRPr lang="en-US" dirty="0"/>
          </a:p>
        </p:txBody>
      </p:sp>
    </p:spTree>
    <p:extLst>
      <p:ext uri="{BB962C8B-B14F-4D97-AF65-F5344CB8AC3E}">
        <p14:creationId xmlns:p14="http://schemas.microsoft.com/office/powerpoint/2010/main" xmlns="" val="1173506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3032125" cy="461963"/>
          </a:xfrm>
          <a:prstGeom prst="rect">
            <a:avLst/>
          </a:prstGeom>
          <a:noFill/>
          <a:ln w="9525">
            <a:noFill/>
            <a:miter lim="800000"/>
            <a:headEnd/>
            <a:tailEnd/>
          </a:ln>
          <a:effectLst/>
        </p:spPr>
        <p:txBody>
          <a:bodyPr vert="horz" wrap="square" lIns="92748" tIns="46374" rIns="92748" bIns="46374" numCol="1" anchor="t" anchorCtr="0" compatLnSpc="1">
            <a:prstTxWarp prst="textNoShape">
              <a:avLst/>
            </a:prstTxWarp>
          </a:bodyPr>
          <a:lstStyle>
            <a:lvl1pP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34147" name="Rectangle 3"/>
          <p:cNvSpPr>
            <a:spLocks noGrp="1" noChangeArrowheads="1"/>
          </p:cNvSpPr>
          <p:nvPr>
            <p:ph type="dt" idx="1"/>
          </p:nvPr>
        </p:nvSpPr>
        <p:spPr bwMode="auto">
          <a:xfrm>
            <a:off x="3965575" y="0"/>
            <a:ext cx="3032125" cy="461963"/>
          </a:xfrm>
          <a:prstGeom prst="rect">
            <a:avLst/>
          </a:prstGeom>
          <a:noFill/>
          <a:ln w="9525">
            <a:noFill/>
            <a:miter lim="800000"/>
            <a:headEnd/>
            <a:tailEnd/>
          </a:ln>
          <a:effectLst/>
        </p:spPr>
        <p:txBody>
          <a:bodyPr vert="horz" wrap="square" lIns="92748" tIns="46374" rIns="92748" bIns="46374" numCol="1" anchor="t" anchorCtr="0" compatLnSpc="1">
            <a:prstTxWarp prst="textNoShape">
              <a:avLst/>
            </a:prstTxWarp>
          </a:bodyPr>
          <a:lstStyle>
            <a:lvl1pPr algn="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9038" y="692150"/>
            <a:ext cx="4619625" cy="34639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4149" name="Rectangle 5"/>
          <p:cNvSpPr>
            <a:spLocks noGrp="1" noChangeArrowheads="1"/>
          </p:cNvSpPr>
          <p:nvPr>
            <p:ph type="body" sz="quarter" idx="3"/>
          </p:nvPr>
        </p:nvSpPr>
        <p:spPr bwMode="auto">
          <a:xfrm>
            <a:off x="933450" y="4386263"/>
            <a:ext cx="5130800" cy="4156075"/>
          </a:xfrm>
          <a:prstGeom prst="rect">
            <a:avLst/>
          </a:prstGeom>
          <a:noFill/>
          <a:ln w="9525">
            <a:noFill/>
            <a:miter lim="800000"/>
            <a:headEnd/>
            <a:tailEnd/>
          </a:ln>
          <a:effectLst/>
        </p:spPr>
        <p:txBody>
          <a:bodyPr vert="horz" wrap="square" lIns="92748" tIns="46374" rIns="92748" bIns="4637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4150" name="Rectangle 6"/>
          <p:cNvSpPr>
            <a:spLocks noGrp="1" noChangeArrowheads="1"/>
          </p:cNvSpPr>
          <p:nvPr>
            <p:ph type="ftr" sz="quarter" idx="4"/>
          </p:nvPr>
        </p:nvSpPr>
        <p:spPr bwMode="auto">
          <a:xfrm>
            <a:off x="0" y="8772525"/>
            <a:ext cx="3032125" cy="461963"/>
          </a:xfrm>
          <a:prstGeom prst="rect">
            <a:avLst/>
          </a:prstGeom>
          <a:noFill/>
          <a:ln w="9525">
            <a:noFill/>
            <a:miter lim="800000"/>
            <a:headEnd/>
            <a:tailEnd/>
          </a:ln>
          <a:effectLst/>
        </p:spPr>
        <p:txBody>
          <a:bodyPr vert="horz" wrap="square" lIns="92748" tIns="46374" rIns="92748" bIns="46374" numCol="1" anchor="b" anchorCtr="0" compatLnSpc="1">
            <a:prstTxWarp prst="textNoShape">
              <a:avLst/>
            </a:prstTxWarp>
          </a:bodyPr>
          <a:lstStyle>
            <a:lvl1pP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34151" name="Rectangle 7"/>
          <p:cNvSpPr>
            <a:spLocks noGrp="1" noChangeArrowheads="1"/>
          </p:cNvSpPr>
          <p:nvPr>
            <p:ph type="sldNum" sz="quarter" idx="5"/>
          </p:nvPr>
        </p:nvSpPr>
        <p:spPr bwMode="auto">
          <a:xfrm>
            <a:off x="3965575" y="8772525"/>
            <a:ext cx="3032125" cy="461963"/>
          </a:xfrm>
          <a:prstGeom prst="rect">
            <a:avLst/>
          </a:prstGeom>
          <a:noFill/>
          <a:ln w="9525">
            <a:noFill/>
            <a:miter lim="800000"/>
            <a:headEnd/>
            <a:tailEnd/>
          </a:ln>
          <a:effectLst/>
        </p:spPr>
        <p:txBody>
          <a:bodyPr vert="horz" wrap="square" lIns="92748" tIns="46374" rIns="92748" bIns="46374" numCol="1" anchor="b" anchorCtr="0" compatLnSpc="1">
            <a:prstTxWarp prst="textNoShape">
              <a:avLst/>
            </a:prstTxWarp>
          </a:bodyPr>
          <a:lstStyle>
            <a:lvl1pPr algn="r" defTabSz="927100">
              <a:lnSpc>
                <a:spcPct val="100000"/>
              </a:lnSpc>
              <a:spcBef>
                <a:spcPct val="0"/>
              </a:spcBef>
              <a:defRPr sz="1200" b="0">
                <a:solidFill>
                  <a:schemeClr val="tx1"/>
                </a:solidFill>
              </a:defRPr>
            </a:lvl1pPr>
          </a:lstStyle>
          <a:p>
            <a:pPr>
              <a:defRPr/>
            </a:pPr>
            <a:fld id="{AB4F5358-6881-F74A-91C2-8E1C3AFFEB68}" type="slidenum">
              <a:rPr lang="en-US"/>
              <a:pPr>
                <a:defRPr/>
              </a:pPr>
              <a:t>‹#›</a:t>
            </a:fld>
            <a:endParaRPr lang="en-US" dirty="0"/>
          </a:p>
        </p:txBody>
      </p:sp>
    </p:spTree>
    <p:extLst>
      <p:ext uri="{BB962C8B-B14F-4D97-AF65-F5344CB8AC3E}">
        <p14:creationId xmlns:p14="http://schemas.microsoft.com/office/powerpoint/2010/main" xmlns="" val="21650081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4F5358-6881-F74A-91C2-8E1C3AFFEB68}" type="slidenum">
              <a:rPr lang="en-US" smtClean="0"/>
              <a:pPr>
                <a:defRPr/>
              </a:pPr>
              <a:t>1</a:t>
            </a:fld>
            <a:endParaRPr lang="en-US" dirty="0"/>
          </a:p>
        </p:txBody>
      </p:sp>
    </p:spTree>
    <p:extLst>
      <p:ext uri="{BB962C8B-B14F-4D97-AF65-F5344CB8AC3E}">
        <p14:creationId xmlns:p14="http://schemas.microsoft.com/office/powerpoint/2010/main" xmlns="" val="3044148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A1139403-E0B4-2E4E-9174-AF384CB07C1E}" type="slidenum">
              <a:rPr lang="en-US" sz="1200" b="0">
                <a:solidFill>
                  <a:schemeClr val="tx1"/>
                </a:solidFill>
              </a:rPr>
              <a:pPr eaLnBrk="1" hangingPunct="1"/>
              <a:t>20</a:t>
            </a:fld>
            <a:endParaRPr lang="en-US" sz="1200" b="0">
              <a:solidFill>
                <a:schemeClr val="tx1"/>
              </a:solidFill>
            </a:endParaRPr>
          </a:p>
        </p:txBody>
      </p:sp>
      <p:sp>
        <p:nvSpPr>
          <p:cNvPr id="146434" name="Rectangle 2"/>
          <p:cNvSpPr>
            <a:spLocks noGrp="1" noRot="1" noChangeAspect="1" noChangeArrowheads="1"/>
          </p:cNvSpPr>
          <p:nvPr>
            <p:ph type="sldImg"/>
          </p:nvPr>
        </p:nvSpPr>
        <p:spPr>
          <a:xfrm>
            <a:off x="1182688" y="695325"/>
            <a:ext cx="4635500" cy="3476625"/>
          </a:xfrm>
          <a:solidFill>
            <a:srgbClr val="FFFFFF"/>
          </a:solidFill>
          <a:ln/>
        </p:spPr>
      </p:sp>
      <p:sp>
        <p:nvSpPr>
          <p:cNvPr id="146435" name="Rectangle 3"/>
          <p:cNvSpPr>
            <a:spLocks noGrp="1" noChangeArrowheads="1"/>
          </p:cNvSpPr>
          <p:nvPr>
            <p:ph type="body" idx="1"/>
          </p:nvPr>
        </p:nvSpPr>
        <p:spPr>
          <a:xfrm>
            <a:off x="933450" y="4403725"/>
            <a:ext cx="5130800" cy="41719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015D748F-296F-7F4A-A870-EF8A39CB5BB6}" type="slidenum">
              <a:rPr lang="en-US" sz="1200" b="0">
                <a:solidFill>
                  <a:schemeClr val="tx1"/>
                </a:solidFill>
              </a:rPr>
              <a:pPr eaLnBrk="1" hangingPunct="1"/>
              <a:t>21</a:t>
            </a:fld>
            <a:endParaRPr lang="en-US" sz="1200" b="0">
              <a:solidFill>
                <a:schemeClr val="tx1"/>
              </a:solidFill>
            </a:endParaRPr>
          </a:p>
        </p:txBody>
      </p:sp>
      <p:sp>
        <p:nvSpPr>
          <p:cNvPr id="147458" name="Rectangle 2"/>
          <p:cNvSpPr>
            <a:spLocks noGrp="1" noRot="1" noChangeAspect="1" noChangeArrowheads="1"/>
          </p:cNvSpPr>
          <p:nvPr>
            <p:ph type="sldImg"/>
          </p:nvPr>
        </p:nvSpPr>
        <p:spPr>
          <a:xfrm>
            <a:off x="1182688" y="695325"/>
            <a:ext cx="4635500" cy="3476625"/>
          </a:xfrm>
          <a:solidFill>
            <a:srgbClr val="FFFFFF"/>
          </a:solidFill>
          <a:ln/>
        </p:spPr>
      </p:sp>
      <p:sp>
        <p:nvSpPr>
          <p:cNvPr id="147459" name="Rectangle 3"/>
          <p:cNvSpPr>
            <a:spLocks noGrp="1" noChangeArrowheads="1"/>
          </p:cNvSpPr>
          <p:nvPr>
            <p:ph type="body" idx="1"/>
          </p:nvPr>
        </p:nvSpPr>
        <p:spPr>
          <a:xfrm>
            <a:off x="933450" y="4403725"/>
            <a:ext cx="5130800" cy="41719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B9CEA6BC-B407-DE44-BD2B-16D4B3CACF23}" type="slidenum">
              <a:rPr lang="en-US" sz="1200" b="0">
                <a:solidFill>
                  <a:schemeClr val="tx1"/>
                </a:solidFill>
              </a:rPr>
              <a:pPr eaLnBrk="1" hangingPunct="1"/>
              <a:t>22</a:t>
            </a:fld>
            <a:endParaRPr lang="en-US" sz="1200" b="0">
              <a:solidFill>
                <a:schemeClr val="tx1"/>
              </a:solidFill>
            </a:endParaRPr>
          </a:p>
        </p:txBody>
      </p:sp>
      <p:sp>
        <p:nvSpPr>
          <p:cNvPr id="148482" name="Rectangle 1026"/>
          <p:cNvSpPr>
            <a:spLocks noGrp="1" noRot="1" noChangeAspect="1" noChangeArrowheads="1"/>
          </p:cNvSpPr>
          <p:nvPr>
            <p:ph type="sldImg"/>
          </p:nvPr>
        </p:nvSpPr>
        <p:spPr>
          <a:solidFill>
            <a:srgbClr val="FFFFFF"/>
          </a:solidFill>
          <a:ln/>
        </p:spPr>
      </p:sp>
      <p:sp>
        <p:nvSpPr>
          <p:cNvPr id="1484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8DD8E91F-2BC9-4542-B18A-640BB16AD8C3}" type="slidenum">
              <a:rPr lang="en-US" sz="1200" b="0">
                <a:solidFill>
                  <a:schemeClr val="tx1"/>
                </a:solidFill>
              </a:rPr>
              <a:pPr eaLnBrk="1" hangingPunct="1"/>
              <a:t>23</a:t>
            </a:fld>
            <a:endParaRPr lang="en-US" sz="1200" b="0">
              <a:solidFill>
                <a:schemeClr val="tx1"/>
              </a:solidFill>
            </a:endParaRPr>
          </a:p>
        </p:txBody>
      </p:sp>
      <p:sp>
        <p:nvSpPr>
          <p:cNvPr id="149506" name="Rectangle 2"/>
          <p:cNvSpPr>
            <a:spLocks noGrp="1" noRot="1" noChangeAspect="1" noChangeArrowheads="1" noTextEdit="1"/>
          </p:cNvSpPr>
          <p:nvPr>
            <p:ph type="sldImg"/>
          </p:nvPr>
        </p:nvSpPr>
        <p:spPr>
          <a:xfrm>
            <a:off x="1182688" y="695325"/>
            <a:ext cx="4635500" cy="3476625"/>
          </a:xfrm>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38DBB5B7-F3AC-AA48-9BFC-2DD080FB6599}" type="slidenum">
              <a:rPr lang="en-US" sz="1200" b="0">
                <a:solidFill>
                  <a:schemeClr val="tx1"/>
                </a:solidFill>
              </a:rPr>
              <a:pPr eaLnBrk="1" hangingPunct="1"/>
              <a:t>25</a:t>
            </a:fld>
            <a:endParaRPr lang="en-US" sz="1200" b="0">
              <a:solidFill>
                <a:schemeClr val="tx1"/>
              </a:solidFill>
            </a:endParaRPr>
          </a:p>
        </p:txBody>
      </p:sp>
      <p:sp>
        <p:nvSpPr>
          <p:cNvPr id="151554" name="Rectangle 2"/>
          <p:cNvSpPr>
            <a:spLocks noGrp="1" noRot="1" noChangeAspect="1" noChangeArrowheads="1"/>
          </p:cNvSpPr>
          <p:nvPr>
            <p:ph type="sldImg"/>
          </p:nvPr>
        </p:nvSpPr>
        <p:spPr>
          <a:xfrm>
            <a:off x="1182688" y="695325"/>
            <a:ext cx="4635500" cy="3476625"/>
          </a:xfrm>
          <a:solidFill>
            <a:srgbClr val="FFFFFF"/>
          </a:solidFill>
          <a:ln/>
        </p:spPr>
      </p:sp>
      <p:sp>
        <p:nvSpPr>
          <p:cNvPr id="151555" name="Rectangle 3"/>
          <p:cNvSpPr>
            <a:spLocks noGrp="1" noChangeArrowheads="1"/>
          </p:cNvSpPr>
          <p:nvPr>
            <p:ph type="body" idx="1"/>
          </p:nvPr>
        </p:nvSpPr>
        <p:spPr>
          <a:xfrm>
            <a:off x="933450" y="4403725"/>
            <a:ext cx="5130800" cy="41719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CD4BF225-43CD-8347-9CF0-A95C05A85B8B}" type="slidenum">
              <a:rPr lang="en-US" sz="1200" b="0">
                <a:solidFill>
                  <a:schemeClr val="tx1"/>
                </a:solidFill>
              </a:rPr>
              <a:pPr eaLnBrk="1" hangingPunct="1"/>
              <a:t>26</a:t>
            </a:fld>
            <a:endParaRPr lang="en-US" sz="1200" b="0">
              <a:solidFill>
                <a:schemeClr val="tx1"/>
              </a:solidFill>
            </a:endParaRPr>
          </a:p>
        </p:txBody>
      </p:sp>
      <p:sp>
        <p:nvSpPr>
          <p:cNvPr id="154626" name="Rectangle 2"/>
          <p:cNvSpPr>
            <a:spLocks noGrp="1" noRot="1" noChangeAspect="1" noChangeArrowheads="1" noTextEdit="1"/>
          </p:cNvSpPr>
          <p:nvPr>
            <p:ph type="sldImg"/>
          </p:nvPr>
        </p:nvSpPr>
        <p:spPr>
          <a:xfrm>
            <a:off x="1182688" y="695325"/>
            <a:ext cx="4635500" cy="3476625"/>
          </a:xfrm>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8B25D211-C4AF-1D45-A9CA-DA939D57FEA2}" type="slidenum">
              <a:rPr lang="en-US" sz="1200" b="0">
                <a:solidFill>
                  <a:schemeClr val="tx1"/>
                </a:solidFill>
              </a:rPr>
              <a:pPr eaLnBrk="1" hangingPunct="1"/>
              <a:t>27</a:t>
            </a:fld>
            <a:endParaRPr lang="en-US" sz="1200" b="0">
              <a:solidFill>
                <a:schemeClr val="tx1"/>
              </a:solidFill>
            </a:endParaRPr>
          </a:p>
        </p:txBody>
      </p:sp>
      <p:sp>
        <p:nvSpPr>
          <p:cNvPr id="155650" name="Rectangle 2"/>
          <p:cNvSpPr>
            <a:spLocks noGrp="1" noRot="1" noChangeAspect="1" noChangeArrowheads="1"/>
          </p:cNvSpPr>
          <p:nvPr>
            <p:ph type="sldImg"/>
          </p:nvPr>
        </p:nvSpPr>
        <p:spPr>
          <a:xfrm>
            <a:off x="1182688" y="695325"/>
            <a:ext cx="4635500" cy="3476625"/>
          </a:xfrm>
          <a:solidFill>
            <a:srgbClr val="FFFFFF"/>
          </a:solidFill>
          <a:ln/>
        </p:spPr>
      </p:sp>
      <p:sp>
        <p:nvSpPr>
          <p:cNvPr id="155651" name="Rectangle 3"/>
          <p:cNvSpPr>
            <a:spLocks noGrp="1" noChangeArrowheads="1"/>
          </p:cNvSpPr>
          <p:nvPr>
            <p:ph type="body" idx="1"/>
          </p:nvPr>
        </p:nvSpPr>
        <p:spPr>
          <a:xfrm>
            <a:off x="933450" y="4403725"/>
            <a:ext cx="5130800" cy="41719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0A4ABADA-1001-4D49-95C7-59ADFAFBBB03}" type="slidenum">
              <a:rPr lang="en-US" sz="1200" b="0">
                <a:solidFill>
                  <a:schemeClr val="tx1"/>
                </a:solidFill>
              </a:rPr>
              <a:pPr eaLnBrk="1" hangingPunct="1"/>
              <a:t>28</a:t>
            </a:fld>
            <a:endParaRPr lang="en-US" sz="1200" b="0">
              <a:solidFill>
                <a:schemeClr val="tx1"/>
              </a:solidFill>
            </a:endParaRPr>
          </a:p>
        </p:txBody>
      </p:sp>
      <p:sp>
        <p:nvSpPr>
          <p:cNvPr id="156674" name="Rectangle 2"/>
          <p:cNvSpPr>
            <a:spLocks noGrp="1" noRot="1" noChangeAspect="1" noChangeArrowheads="1"/>
          </p:cNvSpPr>
          <p:nvPr>
            <p:ph type="sldImg"/>
          </p:nvPr>
        </p:nvSpPr>
        <p:spPr>
          <a:xfrm>
            <a:off x="1182688" y="695325"/>
            <a:ext cx="4635500" cy="3476625"/>
          </a:xfrm>
          <a:solidFill>
            <a:srgbClr val="FFFFFF"/>
          </a:solidFill>
          <a:ln/>
        </p:spPr>
      </p:sp>
      <p:sp>
        <p:nvSpPr>
          <p:cNvPr id="156675" name="Rectangle 3"/>
          <p:cNvSpPr>
            <a:spLocks noGrp="1" noChangeArrowheads="1"/>
          </p:cNvSpPr>
          <p:nvPr>
            <p:ph type="body" idx="1"/>
          </p:nvPr>
        </p:nvSpPr>
        <p:spPr>
          <a:xfrm>
            <a:off x="933450" y="4403725"/>
            <a:ext cx="5130800" cy="41719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B9E4C020-FCB5-624D-8450-30EC318A44F2}" type="slidenum">
              <a:rPr lang="en-US" sz="1200" b="0">
                <a:solidFill>
                  <a:schemeClr val="tx1"/>
                </a:solidFill>
              </a:rPr>
              <a:pPr eaLnBrk="1" hangingPunct="1"/>
              <a:t>29</a:t>
            </a:fld>
            <a:endParaRPr lang="en-US" sz="1200" b="0">
              <a:solidFill>
                <a:schemeClr val="tx1"/>
              </a:solidFill>
            </a:endParaRPr>
          </a:p>
        </p:txBody>
      </p:sp>
      <p:sp>
        <p:nvSpPr>
          <p:cNvPr id="157698" name="Rectangle 2"/>
          <p:cNvSpPr>
            <a:spLocks noGrp="1" noRot="1" noChangeAspect="1" noChangeArrowheads="1"/>
          </p:cNvSpPr>
          <p:nvPr>
            <p:ph type="sldImg"/>
          </p:nvPr>
        </p:nvSpPr>
        <p:spPr>
          <a:xfrm>
            <a:off x="1182688" y="695325"/>
            <a:ext cx="4635500" cy="3476625"/>
          </a:xfrm>
          <a:solidFill>
            <a:srgbClr val="FFFFFF"/>
          </a:solidFill>
          <a:ln/>
        </p:spPr>
      </p:sp>
      <p:sp>
        <p:nvSpPr>
          <p:cNvPr id="157699" name="Rectangle 3"/>
          <p:cNvSpPr>
            <a:spLocks noGrp="1" noChangeArrowheads="1"/>
          </p:cNvSpPr>
          <p:nvPr>
            <p:ph type="body" idx="1"/>
          </p:nvPr>
        </p:nvSpPr>
        <p:spPr>
          <a:xfrm>
            <a:off x="933450" y="4403725"/>
            <a:ext cx="5130800" cy="41719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FE9A820D-4578-AF4B-AF53-95E77B497853}" type="slidenum">
              <a:rPr lang="en-US" sz="1200" b="0">
                <a:solidFill>
                  <a:schemeClr val="tx1"/>
                </a:solidFill>
              </a:rPr>
              <a:pPr eaLnBrk="1" hangingPunct="1"/>
              <a:t>30</a:t>
            </a:fld>
            <a:endParaRPr lang="en-US" sz="1200" b="0">
              <a:solidFill>
                <a:schemeClr val="tx1"/>
              </a:solidFill>
            </a:endParaRPr>
          </a:p>
        </p:txBody>
      </p:sp>
      <p:sp>
        <p:nvSpPr>
          <p:cNvPr id="158722" name="Rectangle 2"/>
          <p:cNvSpPr>
            <a:spLocks noGrp="1" noRot="1" noChangeAspect="1" noChangeArrowheads="1"/>
          </p:cNvSpPr>
          <p:nvPr>
            <p:ph type="sldImg"/>
          </p:nvPr>
        </p:nvSpPr>
        <p:spPr>
          <a:xfrm>
            <a:off x="1182688" y="695325"/>
            <a:ext cx="4635500" cy="3476625"/>
          </a:xfrm>
          <a:solidFill>
            <a:srgbClr val="FFFFFF"/>
          </a:solidFill>
          <a:ln/>
        </p:spPr>
      </p:sp>
      <p:sp>
        <p:nvSpPr>
          <p:cNvPr id="158723" name="Rectangle 3"/>
          <p:cNvSpPr>
            <a:spLocks noGrp="1" noChangeArrowheads="1"/>
          </p:cNvSpPr>
          <p:nvPr>
            <p:ph type="body" idx="1"/>
          </p:nvPr>
        </p:nvSpPr>
        <p:spPr>
          <a:xfrm>
            <a:off x="933450" y="4403725"/>
            <a:ext cx="5130800" cy="41719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2000">
                <a:solidFill>
                  <a:schemeClr val="tx1"/>
                </a:solidFill>
                <a:latin typeface="Arial" charset="0"/>
                <a:ea typeface="ＭＳ Ｐゴシック" charset="0"/>
                <a:cs typeface="ＭＳ Ｐゴシック" charset="0"/>
              </a:defRPr>
            </a:lvl1pPr>
            <a:lvl2pPr marL="742950" indent="-285750" defTabSz="930275" eaLnBrk="0" hangingPunct="0">
              <a:defRPr sz="2000">
                <a:solidFill>
                  <a:schemeClr val="tx1"/>
                </a:solidFill>
                <a:latin typeface="Arial" charset="0"/>
                <a:ea typeface="ＭＳ Ｐゴシック" charset="0"/>
              </a:defRPr>
            </a:lvl2pPr>
            <a:lvl3pPr marL="1143000" indent="-228600" defTabSz="930275" eaLnBrk="0" hangingPunct="0">
              <a:defRPr sz="2000">
                <a:solidFill>
                  <a:schemeClr val="tx1"/>
                </a:solidFill>
                <a:latin typeface="Arial" charset="0"/>
                <a:ea typeface="ＭＳ Ｐゴシック" charset="0"/>
              </a:defRPr>
            </a:lvl3pPr>
            <a:lvl4pPr marL="1600200" indent="-228600" defTabSz="930275" eaLnBrk="0" hangingPunct="0">
              <a:defRPr sz="2000">
                <a:solidFill>
                  <a:schemeClr val="tx1"/>
                </a:solidFill>
                <a:latin typeface="Arial" charset="0"/>
                <a:ea typeface="ＭＳ Ｐゴシック" charset="0"/>
              </a:defRPr>
            </a:lvl4pPr>
            <a:lvl5pPr marL="2057400" indent="-228600" defTabSz="930275" eaLnBrk="0" hangingPunct="0">
              <a:defRPr sz="2000">
                <a:solidFill>
                  <a:schemeClr val="tx1"/>
                </a:solidFill>
                <a:latin typeface="Arial" charset="0"/>
                <a:ea typeface="ＭＳ Ｐゴシック" charset="0"/>
              </a:defRPr>
            </a:lvl5pPr>
            <a:lvl6pPr marL="2514600" indent="-228600" algn="ctr" defTabSz="930275"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defTabSz="930275"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defTabSz="930275"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defTabSz="930275"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521DE5F9-EEE3-A548-AAAD-4C2177309D09}" type="slidenum">
              <a:rPr lang="en-US" sz="1200"/>
              <a:pPr eaLnBrk="1" hangingPunct="1"/>
              <a:t>2</a:t>
            </a:fld>
            <a:endParaRPr lang="en-US"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F2909547-4BFF-D44E-AA98-C9F0E8B3719D}" type="slidenum">
              <a:rPr lang="en-US" sz="1200" b="0">
                <a:solidFill>
                  <a:schemeClr val="tx1"/>
                </a:solidFill>
              </a:rPr>
              <a:pPr eaLnBrk="1" hangingPunct="1"/>
              <a:t>31</a:t>
            </a:fld>
            <a:endParaRPr lang="en-US" sz="1200" b="0">
              <a:solidFill>
                <a:schemeClr val="tx1"/>
              </a:solidFill>
            </a:endParaRPr>
          </a:p>
        </p:txBody>
      </p:sp>
      <p:sp>
        <p:nvSpPr>
          <p:cNvPr id="159746" name="Rectangle 2"/>
          <p:cNvSpPr>
            <a:spLocks noGrp="1" noRot="1" noChangeAspect="1" noChangeArrowheads="1"/>
          </p:cNvSpPr>
          <p:nvPr>
            <p:ph type="sldImg"/>
          </p:nvPr>
        </p:nvSpPr>
        <p:spPr>
          <a:xfrm>
            <a:off x="1182688" y="695325"/>
            <a:ext cx="4635500" cy="3476625"/>
          </a:xfrm>
          <a:solidFill>
            <a:srgbClr val="FFFFFF"/>
          </a:solidFill>
          <a:ln/>
        </p:spPr>
      </p:sp>
      <p:sp>
        <p:nvSpPr>
          <p:cNvPr id="159747" name="Rectangle 3"/>
          <p:cNvSpPr>
            <a:spLocks noGrp="1" noChangeArrowheads="1"/>
          </p:cNvSpPr>
          <p:nvPr>
            <p:ph type="body" idx="1"/>
          </p:nvPr>
        </p:nvSpPr>
        <p:spPr>
          <a:xfrm>
            <a:off x="933450" y="4403725"/>
            <a:ext cx="5130800" cy="41719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30275" eaLnBrk="0" hangingPunct="0">
              <a:defRPr sz="3200" b="1">
                <a:solidFill>
                  <a:srgbClr val="FFFF0F"/>
                </a:solidFill>
                <a:latin typeface="Times New Roman" charset="0"/>
                <a:ea typeface="ＭＳ Ｐゴシック" charset="0"/>
                <a:sym typeface="Wingdings 3" charset="0"/>
              </a:defRPr>
            </a:lvl2pPr>
            <a:lvl3pPr marL="1143000" indent="-228600" defTabSz="930275" eaLnBrk="0" hangingPunct="0">
              <a:defRPr sz="3200" b="1">
                <a:solidFill>
                  <a:srgbClr val="FFFF0F"/>
                </a:solidFill>
                <a:latin typeface="Times New Roman" charset="0"/>
                <a:ea typeface="ＭＳ Ｐゴシック" charset="0"/>
                <a:sym typeface="Wingdings 3" charset="0"/>
              </a:defRPr>
            </a:lvl3pPr>
            <a:lvl4pPr marL="1600200" indent="-228600" defTabSz="930275" eaLnBrk="0" hangingPunct="0">
              <a:defRPr sz="3200" b="1">
                <a:solidFill>
                  <a:srgbClr val="FFFF0F"/>
                </a:solidFill>
                <a:latin typeface="Times New Roman" charset="0"/>
                <a:ea typeface="ＭＳ Ｐゴシック" charset="0"/>
                <a:sym typeface="Wingdings 3" charset="0"/>
              </a:defRPr>
            </a:lvl4pPr>
            <a:lvl5pPr marL="2057400" indent="-228600" defTabSz="930275" eaLnBrk="0" hangingPunct="0">
              <a:defRPr sz="3200" b="1">
                <a:solidFill>
                  <a:srgbClr val="FFFF0F"/>
                </a:solidFill>
                <a:latin typeface="Times New Roman" charset="0"/>
                <a:ea typeface="ＭＳ Ｐゴシック" charset="0"/>
                <a:sym typeface="Wingdings 3" charset="0"/>
              </a:defRPr>
            </a:lvl5pPr>
            <a:lvl6pPr marL="2514600" indent="-228600" defTabSz="930275"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30275"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30275"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30275"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D4E5DDD6-6BA8-8A45-8470-90B1FAFF1D26}" type="slidenum">
              <a:rPr lang="en-US" sz="1200" b="0">
                <a:solidFill>
                  <a:schemeClr val="tx1"/>
                </a:solidFill>
                <a:latin typeface="Arial" charset="0"/>
              </a:rPr>
              <a:pPr eaLnBrk="1" hangingPunct="1"/>
              <a:t>32</a:t>
            </a:fld>
            <a:endParaRPr lang="en-US" sz="1200" b="0">
              <a:solidFill>
                <a:schemeClr val="tx1"/>
              </a:solidFill>
              <a:latin typeface="Arial" charset="0"/>
            </a:endParaRPr>
          </a:p>
        </p:txBody>
      </p:sp>
      <p:sp>
        <p:nvSpPr>
          <p:cNvPr id="160770" name="Rectangle 2"/>
          <p:cNvSpPr>
            <a:spLocks noGrp="1" noRot="1" noChangeAspect="1" noChangeArrowheads="1"/>
          </p:cNvSpPr>
          <p:nvPr>
            <p:ph type="sldImg"/>
          </p:nvPr>
        </p:nvSpPr>
        <p:spPr>
          <a:xfrm>
            <a:off x="1182688" y="695325"/>
            <a:ext cx="4635500" cy="3476625"/>
          </a:xfrm>
          <a:solidFill>
            <a:srgbClr val="FFFFFF"/>
          </a:solidFill>
          <a:ln/>
        </p:spPr>
      </p:sp>
      <p:sp>
        <p:nvSpPr>
          <p:cNvPr id="160771" name="Rectangle 3"/>
          <p:cNvSpPr>
            <a:spLocks noGrp="1" noChangeArrowheads="1"/>
          </p:cNvSpPr>
          <p:nvPr>
            <p:ph type="body" idx="1"/>
          </p:nvPr>
        </p:nvSpPr>
        <p:spPr>
          <a:xfrm>
            <a:off x="933450" y="4403725"/>
            <a:ext cx="5130800" cy="41719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F5358-6881-F74A-91C2-8E1C3AFFEB68}" type="slidenum">
              <a:rPr lang="en-US" smtClean="0"/>
              <a:pPr>
                <a:defRPr/>
              </a:pPr>
              <a:t>33</a:t>
            </a:fld>
            <a:endParaRPr lang="en-US" dirty="0"/>
          </a:p>
        </p:txBody>
      </p:sp>
    </p:spTree>
    <p:extLst>
      <p:ext uri="{BB962C8B-B14F-4D97-AF65-F5344CB8AC3E}">
        <p14:creationId xmlns:p14="http://schemas.microsoft.com/office/powerpoint/2010/main" xmlns="" val="755653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F5358-6881-F74A-91C2-8E1C3AFFEB68}" type="slidenum">
              <a:rPr lang="en-US" smtClean="0"/>
              <a:pPr>
                <a:defRPr/>
              </a:pPr>
              <a:t>34</a:t>
            </a:fld>
            <a:endParaRPr lang="en-US" dirty="0"/>
          </a:p>
        </p:txBody>
      </p:sp>
    </p:spTree>
    <p:extLst>
      <p:ext uri="{BB962C8B-B14F-4D97-AF65-F5344CB8AC3E}">
        <p14:creationId xmlns:p14="http://schemas.microsoft.com/office/powerpoint/2010/main" xmlns="" val="755653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F5358-6881-F74A-91C2-8E1C3AFFEB68}" type="slidenum">
              <a:rPr lang="en-US" smtClean="0"/>
              <a:pPr>
                <a:defRPr/>
              </a:pPr>
              <a:t>35</a:t>
            </a:fld>
            <a:endParaRPr lang="en-US" dirty="0"/>
          </a:p>
        </p:txBody>
      </p:sp>
    </p:spTree>
    <p:extLst>
      <p:ext uri="{BB962C8B-B14F-4D97-AF65-F5344CB8AC3E}">
        <p14:creationId xmlns:p14="http://schemas.microsoft.com/office/powerpoint/2010/main" xmlns="" val="755653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1DD33-2A06-9443-920E-9A8794B89243}" type="slidenum">
              <a:rPr lang="en-US" smtClean="0"/>
              <a:pPr/>
              <a:t>36</a:t>
            </a:fld>
            <a:endParaRPr lang="en-US"/>
          </a:p>
        </p:txBody>
      </p:sp>
    </p:spTree>
    <p:extLst>
      <p:ext uri="{BB962C8B-B14F-4D97-AF65-F5344CB8AC3E}">
        <p14:creationId xmlns:p14="http://schemas.microsoft.com/office/powerpoint/2010/main" xmlns="" val="1360775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A1139403-E0B4-2E4E-9174-AF384CB07C1E}" type="slidenum">
              <a:rPr lang="en-US" sz="1200" b="0">
                <a:solidFill>
                  <a:schemeClr val="tx1"/>
                </a:solidFill>
              </a:rPr>
              <a:pPr eaLnBrk="1" hangingPunct="1"/>
              <a:t>4</a:t>
            </a:fld>
            <a:endParaRPr lang="en-US" sz="1200" b="0">
              <a:solidFill>
                <a:schemeClr val="tx1"/>
              </a:solidFill>
            </a:endParaRPr>
          </a:p>
        </p:txBody>
      </p:sp>
      <p:sp>
        <p:nvSpPr>
          <p:cNvPr id="146434" name="Rectangle 2"/>
          <p:cNvSpPr>
            <a:spLocks noGrp="1" noRot="1" noChangeAspect="1" noChangeArrowheads="1"/>
          </p:cNvSpPr>
          <p:nvPr>
            <p:ph type="sldImg"/>
          </p:nvPr>
        </p:nvSpPr>
        <p:spPr>
          <a:xfrm>
            <a:off x="1182688" y="695325"/>
            <a:ext cx="4635500" cy="3476625"/>
          </a:xfrm>
          <a:solidFill>
            <a:srgbClr val="FFFFFF"/>
          </a:solidFill>
          <a:ln/>
        </p:spPr>
      </p:sp>
      <p:sp>
        <p:nvSpPr>
          <p:cNvPr id="146435" name="Rectangle 3"/>
          <p:cNvSpPr>
            <a:spLocks noGrp="1" noChangeArrowheads="1"/>
          </p:cNvSpPr>
          <p:nvPr>
            <p:ph type="body" idx="1"/>
          </p:nvPr>
        </p:nvSpPr>
        <p:spPr>
          <a:xfrm>
            <a:off x="933450" y="4403725"/>
            <a:ext cx="5130800" cy="41719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DAD000B1-1B19-F046-92E1-EA1129A63645}" type="slidenum">
              <a:rPr lang="en-US" sz="1200" b="0">
                <a:solidFill>
                  <a:schemeClr val="tx1"/>
                </a:solidFill>
              </a:rPr>
              <a:pPr eaLnBrk="1" hangingPunct="1"/>
              <a:t>5</a:t>
            </a:fld>
            <a:endParaRPr lang="en-US" sz="1200" b="0">
              <a:solidFill>
                <a:schemeClr val="tx1"/>
              </a:solidFill>
            </a:endParaRPr>
          </a:p>
        </p:txBody>
      </p:sp>
      <p:sp>
        <p:nvSpPr>
          <p:cNvPr id="152578" name="Rectangle 2"/>
          <p:cNvSpPr>
            <a:spLocks noGrp="1" noRot="1" noChangeAspect="1" noChangeArrowheads="1" noTextEdit="1"/>
          </p:cNvSpPr>
          <p:nvPr>
            <p:ph type="sldImg"/>
          </p:nvPr>
        </p:nvSpPr>
        <p:spPr>
          <a:xfrm>
            <a:off x="1182688" y="695325"/>
            <a:ext cx="4635500" cy="3476625"/>
          </a:xfrm>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defTabSz="927100" eaLnBrk="0" hangingPunct="0">
              <a:defRPr sz="3200" b="1">
                <a:solidFill>
                  <a:srgbClr val="FFFF0F"/>
                </a:solidFill>
                <a:latin typeface="Times New Roman" charset="0"/>
                <a:ea typeface="ＭＳ Ｐゴシック" charset="0"/>
                <a:sym typeface="Wingdings 3" charset="0"/>
              </a:defRPr>
            </a:lvl2pPr>
            <a:lvl3pPr marL="1143000" indent="-228600" defTabSz="927100" eaLnBrk="0" hangingPunct="0">
              <a:defRPr sz="3200" b="1">
                <a:solidFill>
                  <a:srgbClr val="FFFF0F"/>
                </a:solidFill>
                <a:latin typeface="Times New Roman" charset="0"/>
                <a:ea typeface="ＭＳ Ｐゴシック" charset="0"/>
                <a:sym typeface="Wingdings 3" charset="0"/>
              </a:defRPr>
            </a:lvl3pPr>
            <a:lvl4pPr marL="1600200" indent="-228600" defTabSz="927100" eaLnBrk="0" hangingPunct="0">
              <a:defRPr sz="3200" b="1">
                <a:solidFill>
                  <a:srgbClr val="FFFF0F"/>
                </a:solidFill>
                <a:latin typeface="Times New Roman" charset="0"/>
                <a:ea typeface="ＭＳ Ｐゴシック" charset="0"/>
                <a:sym typeface="Wingdings 3" charset="0"/>
              </a:defRPr>
            </a:lvl4pPr>
            <a:lvl5pPr marL="2057400" indent="-228600" defTabSz="927100" eaLnBrk="0" hangingPunct="0">
              <a:defRPr sz="3200" b="1">
                <a:solidFill>
                  <a:srgbClr val="FFFF0F"/>
                </a:solidFill>
                <a:latin typeface="Times New Roman" charset="0"/>
                <a:ea typeface="ＭＳ Ｐゴシック" charset="0"/>
                <a:sym typeface="Wingdings 3" charset="0"/>
              </a:defRPr>
            </a:lvl5pPr>
            <a:lvl6pPr marL="25146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defTabSz="9271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fld id="{4EA7B1E4-44AD-D54C-8E26-1BA811AA0761}" type="slidenum">
              <a:rPr lang="en-US" sz="1200" b="0">
                <a:solidFill>
                  <a:schemeClr val="tx1"/>
                </a:solidFill>
              </a:rPr>
              <a:pPr eaLnBrk="1" hangingPunct="1"/>
              <a:t>6</a:t>
            </a:fld>
            <a:endParaRPr lang="en-US" sz="1200" b="0">
              <a:solidFill>
                <a:schemeClr val="tx1"/>
              </a:solidFill>
            </a:endParaRPr>
          </a:p>
        </p:txBody>
      </p:sp>
      <p:sp>
        <p:nvSpPr>
          <p:cNvPr id="153602" name="Rectangle 2"/>
          <p:cNvSpPr>
            <a:spLocks noGrp="1" noRot="1" noChangeAspect="1" noChangeArrowheads="1" noTextEdit="1"/>
          </p:cNvSpPr>
          <p:nvPr>
            <p:ph type="sldImg"/>
          </p:nvPr>
        </p:nvSpPr>
        <p:spPr>
          <a:xfrm>
            <a:off x="1182688" y="695325"/>
            <a:ext cx="4635500" cy="3476625"/>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eaLnBrk="0" hangingPunct="0">
              <a:defRPr sz="2000">
                <a:solidFill>
                  <a:schemeClr val="tx1"/>
                </a:solidFill>
                <a:latin typeface="Arial" charset="0"/>
                <a:ea typeface="ＭＳ Ｐゴシック" charset="0"/>
                <a:cs typeface="ＭＳ Ｐゴシック" charset="0"/>
              </a:defRPr>
            </a:lvl1pPr>
            <a:lvl2pPr marL="742950" indent="-285750" defTabSz="927100" eaLnBrk="0" hangingPunct="0">
              <a:defRPr sz="2000">
                <a:solidFill>
                  <a:schemeClr val="tx1"/>
                </a:solidFill>
                <a:latin typeface="Arial" charset="0"/>
                <a:ea typeface="ＭＳ Ｐゴシック" charset="0"/>
              </a:defRPr>
            </a:lvl2pPr>
            <a:lvl3pPr marL="1143000" indent="-228600" defTabSz="927100" eaLnBrk="0" hangingPunct="0">
              <a:defRPr sz="2000">
                <a:solidFill>
                  <a:schemeClr val="tx1"/>
                </a:solidFill>
                <a:latin typeface="Arial" charset="0"/>
                <a:ea typeface="ＭＳ Ｐゴシック" charset="0"/>
              </a:defRPr>
            </a:lvl3pPr>
            <a:lvl4pPr marL="1600200" indent="-228600" defTabSz="927100" eaLnBrk="0" hangingPunct="0">
              <a:defRPr sz="2000">
                <a:solidFill>
                  <a:schemeClr val="tx1"/>
                </a:solidFill>
                <a:latin typeface="Arial" charset="0"/>
                <a:ea typeface="ＭＳ Ｐゴシック" charset="0"/>
              </a:defRPr>
            </a:lvl4pPr>
            <a:lvl5pPr marL="2057400" indent="-228600" defTabSz="927100" eaLnBrk="0" hangingPunct="0">
              <a:defRPr sz="2000">
                <a:solidFill>
                  <a:schemeClr val="tx1"/>
                </a:solidFill>
                <a:latin typeface="Arial" charset="0"/>
                <a:ea typeface="ＭＳ Ｐゴシック" charset="0"/>
              </a:defRPr>
            </a:lvl5pPr>
            <a:lvl6pPr marL="2514600" indent="-228600" algn="ctr" defTabSz="927100"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defTabSz="927100"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defTabSz="927100"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defTabSz="9271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951D538-BCB1-B943-9310-40559989BDD7}" type="slidenum">
              <a:rPr lang="en-US" sz="1200">
                <a:cs typeface="Arial" charset="0"/>
                <a:sym typeface="Wingdings 3" charset="0"/>
              </a:rPr>
              <a:pPr eaLnBrk="1" hangingPunct="1"/>
              <a:t>10</a:t>
            </a:fld>
            <a:endParaRPr lang="en-US" sz="1200">
              <a:cs typeface="Arial" charset="0"/>
              <a:sym typeface="Wingdings 3" charset="0"/>
            </a:endParaRPr>
          </a:p>
        </p:txBody>
      </p:sp>
      <p:sp>
        <p:nvSpPr>
          <p:cNvPr id="50178" name="Rectangle 2"/>
          <p:cNvSpPr>
            <a:spLocks noGrp="1" noRot="1" noChangeAspect="1" noChangeArrowheads="1" noTextEdit="1"/>
          </p:cNvSpPr>
          <p:nvPr>
            <p:ph type="sldImg"/>
          </p:nvPr>
        </p:nvSpPr>
        <p:spPr>
          <a:xfrm>
            <a:off x="1179513" y="695960"/>
            <a:ext cx="4641850" cy="3476625"/>
          </a:xfrm>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VOTE. Use voting cards to vote on PCK</a:t>
            </a:r>
            <a:r>
              <a:rPr lang="en-US" baseline="0" dirty="0" smtClean="0"/>
              <a:t> knowledge from A=I could give a departmental talk about it t</a:t>
            </a:r>
            <a:r>
              <a:rPr lang="en-US" baseline="0" dirty="0" smtClean="0">
                <a:sym typeface="Wingdings"/>
              </a:rPr>
              <a:t> E=I never heard those ideas  before.</a:t>
            </a:r>
            <a:endParaRPr lang="en-US" dirty="0"/>
          </a:p>
        </p:txBody>
      </p:sp>
      <p:sp>
        <p:nvSpPr>
          <p:cNvPr id="4" name="Slide Number Placeholder 3"/>
          <p:cNvSpPr>
            <a:spLocks noGrp="1"/>
          </p:cNvSpPr>
          <p:nvPr>
            <p:ph type="sldNum" sz="quarter" idx="10"/>
          </p:nvPr>
        </p:nvSpPr>
        <p:spPr/>
        <p:txBody>
          <a:bodyPr/>
          <a:lstStyle/>
          <a:p>
            <a:pPr>
              <a:defRPr/>
            </a:pPr>
            <a:fld id="{41DA293C-3EFE-344B-8C5A-D257AC356DE2}" type="slidenum">
              <a:rPr lang="en-US" smtClean="0"/>
              <a:pPr>
                <a:defRPr/>
              </a:pPr>
              <a:t>14</a:t>
            </a:fld>
            <a:endParaRPr lang="en-US" dirty="0"/>
          </a:p>
        </p:txBody>
      </p:sp>
    </p:spTree>
    <p:extLst>
      <p:ext uri="{BB962C8B-B14F-4D97-AF65-F5344CB8AC3E}">
        <p14:creationId xmlns:p14="http://schemas.microsoft.com/office/powerpoint/2010/main" xmlns="" val="3062685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be at 1:30</a:t>
            </a:r>
          </a:p>
          <a:p>
            <a:r>
              <a:rPr lang="en-US" dirty="0" smtClean="0"/>
              <a:t>Seth</a:t>
            </a:r>
            <a:r>
              <a:rPr lang="en-US" baseline="0" dirty="0" smtClean="0"/>
              <a:t> leads here.</a:t>
            </a:r>
            <a:endParaRPr lang="en-US" dirty="0" smtClean="0"/>
          </a:p>
          <a:p>
            <a:r>
              <a:rPr lang="en-US" dirty="0" smtClean="0"/>
              <a:t>Take a deep breath, the lecture portion</a:t>
            </a:r>
            <a:r>
              <a:rPr lang="en-US" baseline="0" dirty="0" smtClean="0"/>
              <a:t> of the workshop is over. So to do that we need your participation</a:t>
            </a:r>
          </a:p>
          <a:p>
            <a:r>
              <a:rPr lang="en-US" baseline="0" dirty="0" smtClean="0"/>
              <a:t>If we ask you to talk to your neighbor </a:t>
            </a:r>
            <a:endParaRPr lang="en-US" dirty="0"/>
          </a:p>
        </p:txBody>
      </p:sp>
      <p:sp>
        <p:nvSpPr>
          <p:cNvPr id="4" name="Slide Number Placeholder 3"/>
          <p:cNvSpPr>
            <a:spLocks noGrp="1"/>
          </p:cNvSpPr>
          <p:nvPr>
            <p:ph type="sldNum" sz="quarter" idx="10"/>
          </p:nvPr>
        </p:nvSpPr>
        <p:spPr/>
        <p:txBody>
          <a:bodyPr/>
          <a:lstStyle/>
          <a:p>
            <a:pPr>
              <a:defRPr/>
            </a:pPr>
            <a:fld id="{41DA293C-3EFE-344B-8C5A-D257AC356DE2}" type="slidenum">
              <a:rPr lang="en-US" smtClean="0"/>
              <a:pPr>
                <a:defRPr/>
              </a:pPr>
              <a:t>17</a:t>
            </a:fld>
            <a:endParaRPr lang="en-US" dirty="0"/>
          </a:p>
        </p:txBody>
      </p:sp>
    </p:spTree>
    <p:extLst>
      <p:ext uri="{BB962C8B-B14F-4D97-AF65-F5344CB8AC3E}">
        <p14:creationId xmlns:p14="http://schemas.microsoft.com/office/powerpoint/2010/main" xmlns="" val="2220309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introduces the lecture</a:t>
            </a:r>
            <a:endParaRPr lang="en-US" dirty="0"/>
          </a:p>
        </p:txBody>
      </p:sp>
      <p:sp>
        <p:nvSpPr>
          <p:cNvPr id="4" name="Slide Number Placeholder 3"/>
          <p:cNvSpPr>
            <a:spLocks noGrp="1"/>
          </p:cNvSpPr>
          <p:nvPr>
            <p:ph type="sldNum" sz="quarter" idx="10"/>
          </p:nvPr>
        </p:nvSpPr>
        <p:spPr/>
        <p:txBody>
          <a:bodyPr/>
          <a:lstStyle/>
          <a:p>
            <a:pPr>
              <a:defRPr/>
            </a:pPr>
            <a:fld id="{41DA293C-3EFE-344B-8C5A-D257AC356DE2}" type="slidenum">
              <a:rPr lang="en-US" smtClean="0"/>
              <a:pPr>
                <a:defRPr/>
              </a:pPr>
              <a:t>18</a:t>
            </a:fld>
            <a:endParaRPr lang="en-US" dirty="0"/>
          </a:p>
        </p:txBody>
      </p:sp>
    </p:spTree>
    <p:extLst>
      <p:ext uri="{BB962C8B-B14F-4D97-AF65-F5344CB8AC3E}">
        <p14:creationId xmlns:p14="http://schemas.microsoft.com/office/powerpoint/2010/main" xmlns="" val="276884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C250EB-5CCE-C04C-A629-D3793474D30C}" type="slidenum">
              <a:rPr lang="en-US"/>
              <a:pPr>
                <a:defRPr/>
              </a:pPr>
              <a:t>‹#›</a:t>
            </a:fld>
            <a:endParaRPr lang="en-US" dirty="0"/>
          </a:p>
        </p:txBody>
      </p:sp>
    </p:spTree>
    <p:extLst>
      <p:ext uri="{BB962C8B-B14F-4D97-AF65-F5344CB8AC3E}">
        <p14:creationId xmlns:p14="http://schemas.microsoft.com/office/powerpoint/2010/main" xmlns="" val="1916596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CB6D50-3EC6-BB47-995D-2D57A5C9E9E6}" type="slidenum">
              <a:rPr lang="en-US"/>
              <a:pPr>
                <a:defRPr/>
              </a:pPr>
              <a:t>‹#›</a:t>
            </a:fld>
            <a:endParaRPr lang="en-US" dirty="0"/>
          </a:p>
        </p:txBody>
      </p:sp>
    </p:spTree>
    <p:extLst>
      <p:ext uri="{BB962C8B-B14F-4D97-AF65-F5344CB8AC3E}">
        <p14:creationId xmlns:p14="http://schemas.microsoft.com/office/powerpoint/2010/main" xmlns="" val="1106864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4964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4964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B86859-CF03-8649-84A8-7729417D1DAC}" type="slidenum">
              <a:rPr lang="en-US"/>
              <a:pPr>
                <a:defRPr/>
              </a:pPr>
              <a:t>‹#›</a:t>
            </a:fld>
            <a:endParaRPr lang="en-US" dirty="0"/>
          </a:p>
        </p:txBody>
      </p:sp>
    </p:spTree>
    <p:extLst>
      <p:ext uri="{BB962C8B-B14F-4D97-AF65-F5344CB8AC3E}">
        <p14:creationId xmlns:p14="http://schemas.microsoft.com/office/powerpoint/2010/main" xmlns="" val="1500113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363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1743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495675"/>
            <a:ext cx="4038600" cy="1743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ED2F974-FDEA-3E43-BF98-6AA8D8AA576A}" type="slidenum">
              <a:rPr lang="en-US"/>
              <a:pPr>
                <a:defRPr/>
              </a:pPr>
              <a:t>‹#›</a:t>
            </a:fld>
            <a:endParaRPr lang="en-US" dirty="0"/>
          </a:p>
        </p:txBody>
      </p:sp>
    </p:spTree>
    <p:extLst>
      <p:ext uri="{BB962C8B-B14F-4D97-AF65-F5344CB8AC3E}">
        <p14:creationId xmlns:p14="http://schemas.microsoft.com/office/powerpoint/2010/main" xmlns="" val="3196097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25"/>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3524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3524250"/>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8CAE8A-50BC-9C47-8822-4750EF100D40}" type="slidenum">
              <a:rPr lang="en-US"/>
              <a:pPr>
                <a:defRPr/>
              </a:pPr>
              <a:t>‹#›</a:t>
            </a:fld>
            <a:endParaRPr lang="en-US" dirty="0"/>
          </a:p>
        </p:txBody>
      </p:sp>
    </p:spTree>
    <p:extLst>
      <p:ext uri="{BB962C8B-B14F-4D97-AF65-F5344CB8AC3E}">
        <p14:creationId xmlns:p14="http://schemas.microsoft.com/office/powerpoint/2010/main" xmlns="" val="408265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FA3B0AC-9194-3147-91C1-7FC7FBA87A18}" type="slidenum">
              <a:rPr lang="en-US" smtClean="0"/>
              <a:pPr/>
              <a:t>‹#›</a:t>
            </a:fld>
            <a:endParaRPr lang="en-US" dirty="0"/>
          </a:p>
        </p:txBody>
      </p:sp>
    </p:spTree>
    <p:extLst>
      <p:ext uri="{BB962C8B-B14F-4D97-AF65-F5344CB8AC3E}">
        <p14:creationId xmlns:p14="http://schemas.microsoft.com/office/powerpoint/2010/main" xmlns="" val="218282803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41CB9E-B417-0745-BCB3-5D1E0F6B2030}" type="slidenum">
              <a:rPr lang="en-US"/>
              <a:pPr>
                <a:defRPr/>
              </a:pPr>
              <a:t>‹#›</a:t>
            </a:fld>
            <a:endParaRPr lang="en-US" dirty="0"/>
          </a:p>
        </p:txBody>
      </p:sp>
    </p:spTree>
    <p:extLst>
      <p:ext uri="{BB962C8B-B14F-4D97-AF65-F5344CB8AC3E}">
        <p14:creationId xmlns:p14="http://schemas.microsoft.com/office/powerpoint/2010/main" xmlns="" val="51914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6005D7-7BA6-844C-8D7A-FB70C4523B95}" type="slidenum">
              <a:rPr lang="en-US"/>
              <a:pPr>
                <a:defRPr/>
              </a:pPr>
              <a:t>‹#›</a:t>
            </a:fld>
            <a:endParaRPr lang="en-US" dirty="0"/>
          </a:p>
        </p:txBody>
      </p:sp>
    </p:spTree>
    <p:extLst>
      <p:ext uri="{BB962C8B-B14F-4D97-AF65-F5344CB8AC3E}">
        <p14:creationId xmlns:p14="http://schemas.microsoft.com/office/powerpoint/2010/main" xmlns="" val="333690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638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38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C9EE05-E8B5-CB42-8069-96CC18DD58B2}" type="slidenum">
              <a:rPr lang="en-US"/>
              <a:pPr>
                <a:defRPr/>
              </a:pPr>
              <a:t>‹#›</a:t>
            </a:fld>
            <a:endParaRPr lang="en-US" dirty="0"/>
          </a:p>
        </p:txBody>
      </p:sp>
    </p:spTree>
    <p:extLst>
      <p:ext uri="{BB962C8B-B14F-4D97-AF65-F5344CB8AC3E}">
        <p14:creationId xmlns:p14="http://schemas.microsoft.com/office/powerpoint/2010/main" xmlns="" val="1417633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CA1FAF-C644-774E-A488-68AFA8C8C376}" type="slidenum">
              <a:rPr lang="en-US"/>
              <a:pPr>
                <a:defRPr/>
              </a:pPr>
              <a:t>‹#›</a:t>
            </a:fld>
            <a:endParaRPr lang="en-US" dirty="0"/>
          </a:p>
        </p:txBody>
      </p:sp>
    </p:spTree>
    <p:extLst>
      <p:ext uri="{BB962C8B-B14F-4D97-AF65-F5344CB8AC3E}">
        <p14:creationId xmlns:p14="http://schemas.microsoft.com/office/powerpoint/2010/main" xmlns="" val="1887795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E0541C-233E-3E44-A963-052B303D4696}" type="slidenum">
              <a:rPr lang="en-US"/>
              <a:pPr>
                <a:defRPr/>
              </a:pPr>
              <a:t>‹#›</a:t>
            </a:fld>
            <a:endParaRPr lang="en-US" dirty="0"/>
          </a:p>
        </p:txBody>
      </p:sp>
    </p:spTree>
    <p:extLst>
      <p:ext uri="{BB962C8B-B14F-4D97-AF65-F5344CB8AC3E}">
        <p14:creationId xmlns:p14="http://schemas.microsoft.com/office/powerpoint/2010/main" xmlns="" val="285540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3A0821-C980-9C4B-B25E-5B42DA743B8B}" type="slidenum">
              <a:rPr lang="en-US"/>
              <a:pPr>
                <a:defRPr/>
              </a:pPr>
              <a:t>‹#›</a:t>
            </a:fld>
            <a:endParaRPr lang="en-US" dirty="0"/>
          </a:p>
        </p:txBody>
      </p:sp>
    </p:spTree>
    <p:extLst>
      <p:ext uri="{BB962C8B-B14F-4D97-AF65-F5344CB8AC3E}">
        <p14:creationId xmlns:p14="http://schemas.microsoft.com/office/powerpoint/2010/main" xmlns="" val="61167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FB26DF-C1F6-EB44-A5EA-2F0ABADA9802}" type="slidenum">
              <a:rPr lang="en-US"/>
              <a:pPr>
                <a:defRPr/>
              </a:pPr>
              <a:t>‹#›</a:t>
            </a:fld>
            <a:endParaRPr lang="en-US" dirty="0"/>
          </a:p>
        </p:txBody>
      </p:sp>
    </p:spTree>
    <p:extLst>
      <p:ext uri="{BB962C8B-B14F-4D97-AF65-F5344CB8AC3E}">
        <p14:creationId xmlns:p14="http://schemas.microsoft.com/office/powerpoint/2010/main" xmlns="" val="206159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482D4A-DF10-AD46-B70F-9D80DA68B5E2}" type="slidenum">
              <a:rPr lang="en-US"/>
              <a:pPr>
                <a:defRPr/>
              </a:pPr>
              <a:t>‹#›</a:t>
            </a:fld>
            <a:endParaRPr lang="en-US" dirty="0"/>
          </a:p>
        </p:txBody>
      </p:sp>
    </p:spTree>
    <p:extLst>
      <p:ext uri="{BB962C8B-B14F-4D97-AF65-F5344CB8AC3E}">
        <p14:creationId xmlns:p14="http://schemas.microsoft.com/office/powerpoint/2010/main" xmlns="" val="272163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6285D"/>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36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chemeClr val="tx1"/>
                </a:solidFill>
                <a:latin typeface="+mn-lt"/>
                <a:ea typeface="+mn-ea"/>
                <a:cs typeface="+mn-cs"/>
                <a:sym typeface="Wingdings 3" pitchFamily="-109" charset="2"/>
              </a:defRPr>
            </a:lvl1pPr>
          </a:lstStyle>
          <a:p>
            <a:pPr>
              <a:defRPr/>
            </a:pPr>
            <a:endParaRPr lang="en-US"/>
          </a:p>
        </p:txBody>
      </p:sp>
      <p:sp>
        <p:nvSpPr>
          <p:cNvPr id="338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chemeClr val="tx1"/>
                </a:solidFill>
                <a:latin typeface="+mn-lt"/>
                <a:ea typeface="+mn-ea"/>
                <a:cs typeface="+mn-cs"/>
                <a:sym typeface="Wingdings 3" pitchFamily="-109" charset="2"/>
              </a:defRPr>
            </a:lvl1pPr>
          </a:lstStyle>
          <a:p>
            <a:pPr>
              <a:defRPr/>
            </a:pPr>
            <a:endParaRPr lang="en-US"/>
          </a:p>
        </p:txBody>
      </p:sp>
      <p:sp>
        <p:nvSpPr>
          <p:cNvPr id="338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chemeClr val="tx1"/>
                </a:solidFill>
                <a:latin typeface="Arial" charset="0"/>
              </a:defRPr>
            </a:lvl1pPr>
          </a:lstStyle>
          <a:p>
            <a:pPr>
              <a:defRPr/>
            </a:pPr>
            <a:fld id="{D9BFE812-5A20-C849-9AFB-57695663DDF2}" type="slidenum">
              <a:rPr lang="en-US"/>
              <a:pPr>
                <a:defRPr/>
              </a:pPr>
              <a:t>‹#›</a:t>
            </a:fld>
            <a:endParaRPr lang="en-US" dirty="0"/>
          </a:p>
        </p:txBody>
      </p:sp>
      <p:pic>
        <p:nvPicPr>
          <p:cNvPr id="1031" name="Picture 7"/>
          <p:cNvPicPr>
            <a:picLocks noChangeAspect="1" noChangeArrowheads="1"/>
          </p:cNvPicPr>
          <p:nvPr/>
        </p:nvPicPr>
        <p:blipFill>
          <a:blip r:embed="rId16">
            <a:extLst>
              <a:ext uri="{28A0092B-C50C-407E-A947-70E740481C1C}">
                <a14:useLocalDpi xmlns:a14="http://schemas.microsoft.com/office/drawing/2010/main" xmlns="" val="0"/>
              </a:ext>
            </a:extLst>
          </a:blip>
          <a:srcRect l="1308" t="11792" r="1439" b="72792"/>
          <a:stretch>
            <a:fillRect/>
          </a:stretch>
        </p:blipFill>
        <p:spPr bwMode="auto">
          <a:xfrm>
            <a:off x="0" y="5340350"/>
            <a:ext cx="9144000" cy="151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FFFFFF"/>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rgbClr val="FFFFFF"/>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rgbClr val="FFFFFF"/>
          </a:solidFill>
          <a:latin typeface="Arial" pitchFamily="-109" charset="0"/>
        </a:defRPr>
      </a:lvl6pPr>
      <a:lvl7pPr marL="914400" algn="ctr" rtl="0" fontAlgn="base">
        <a:spcBef>
          <a:spcPct val="0"/>
        </a:spcBef>
        <a:spcAft>
          <a:spcPct val="0"/>
        </a:spcAft>
        <a:defRPr sz="4400">
          <a:solidFill>
            <a:srgbClr val="FFFFFF"/>
          </a:solidFill>
          <a:latin typeface="Arial" pitchFamily="-109" charset="0"/>
        </a:defRPr>
      </a:lvl7pPr>
      <a:lvl8pPr marL="1371600" algn="ctr" rtl="0" fontAlgn="base">
        <a:spcBef>
          <a:spcPct val="0"/>
        </a:spcBef>
        <a:spcAft>
          <a:spcPct val="0"/>
        </a:spcAft>
        <a:defRPr sz="4400">
          <a:solidFill>
            <a:srgbClr val="FFFFFF"/>
          </a:solidFill>
          <a:latin typeface="Arial" pitchFamily="-109" charset="0"/>
        </a:defRPr>
      </a:lvl8pPr>
      <a:lvl9pPr marL="1828800" algn="ctr" rtl="0" fontAlgn="base">
        <a:spcBef>
          <a:spcPct val="0"/>
        </a:spcBef>
        <a:spcAft>
          <a:spcPct val="0"/>
        </a:spcAft>
        <a:defRPr sz="4400">
          <a:solidFill>
            <a:srgbClr val="FFFFFF"/>
          </a:solidFill>
          <a:latin typeface="Arial" pitchFamily="-109"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09" charset="-128"/>
        </a:defRPr>
      </a:lvl5pPr>
      <a:lvl6pPr marL="2514600" indent="-228600" algn="l" rtl="0" fontAlgn="base">
        <a:spcBef>
          <a:spcPct val="20000"/>
        </a:spcBef>
        <a:spcAft>
          <a:spcPct val="0"/>
        </a:spcAft>
        <a:buChar char="»"/>
        <a:defRPr sz="2000">
          <a:solidFill>
            <a:srgbClr val="FFFFFF"/>
          </a:solidFill>
          <a:latin typeface="+mn-lt"/>
          <a:ea typeface="ＭＳ Ｐゴシック" pitchFamily="-109" charset="-128"/>
        </a:defRPr>
      </a:lvl6pPr>
      <a:lvl7pPr marL="2971800" indent="-228600" algn="l" rtl="0" fontAlgn="base">
        <a:spcBef>
          <a:spcPct val="20000"/>
        </a:spcBef>
        <a:spcAft>
          <a:spcPct val="0"/>
        </a:spcAft>
        <a:buChar char="»"/>
        <a:defRPr sz="2000">
          <a:solidFill>
            <a:srgbClr val="FFFFFF"/>
          </a:solidFill>
          <a:latin typeface="+mn-lt"/>
          <a:ea typeface="ＭＳ Ｐゴシック" pitchFamily="-109" charset="-128"/>
        </a:defRPr>
      </a:lvl7pPr>
      <a:lvl8pPr marL="3429000" indent="-228600" algn="l" rtl="0" fontAlgn="base">
        <a:spcBef>
          <a:spcPct val="20000"/>
        </a:spcBef>
        <a:spcAft>
          <a:spcPct val="0"/>
        </a:spcAft>
        <a:buChar char="»"/>
        <a:defRPr sz="2000">
          <a:solidFill>
            <a:srgbClr val="FFFFFF"/>
          </a:solidFill>
          <a:latin typeface="+mn-lt"/>
          <a:ea typeface="ＭＳ Ｐゴシック" pitchFamily="-109" charset="-128"/>
        </a:defRPr>
      </a:lvl8pPr>
      <a:lvl9pPr marL="3886200" indent="-228600" algn="l" rtl="0" fontAlgn="base">
        <a:spcBef>
          <a:spcPct val="20000"/>
        </a:spcBef>
        <a:spcAft>
          <a:spcPct val="0"/>
        </a:spcAft>
        <a:buChar char="»"/>
        <a:defRPr sz="2000">
          <a:solidFill>
            <a:srgbClr val="FFFFFF"/>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body" idx="1"/>
          </p:nvPr>
        </p:nvSpPr>
        <p:spPr>
          <a:xfrm>
            <a:off x="244475" y="1941513"/>
            <a:ext cx="8896350" cy="2592387"/>
          </a:xfrm>
        </p:spPr>
        <p:txBody>
          <a:bodyPr/>
          <a:lstStyle/>
          <a:p>
            <a:pPr algn="ctr" eaLnBrk="1" hangingPunct="1">
              <a:buFontTx/>
              <a:buNone/>
            </a:pPr>
            <a:r>
              <a:rPr lang="en-US" sz="3600" b="1" dirty="0" smtClean="0">
                <a:solidFill>
                  <a:srgbClr val="F49100"/>
                </a:solidFill>
                <a:latin typeface="Arial" charset="0"/>
                <a:ea typeface="ＭＳ Ｐゴシック" charset="0"/>
                <a:cs typeface="Times New Roman" charset="0"/>
              </a:rPr>
              <a:t>Dr. Edward </a:t>
            </a:r>
            <a:r>
              <a:rPr lang="en-US" sz="3600" b="1" dirty="0">
                <a:solidFill>
                  <a:srgbClr val="F49100"/>
                </a:solidFill>
                <a:latin typeface="Arial" charset="0"/>
                <a:ea typeface="ＭＳ Ｐゴシック" charset="0"/>
                <a:cs typeface="Times New Roman" charset="0"/>
              </a:rPr>
              <a:t>Prather</a:t>
            </a:r>
            <a:endParaRPr lang="en-US" sz="3600" dirty="0">
              <a:solidFill>
                <a:srgbClr val="F49100"/>
              </a:solidFill>
              <a:latin typeface="Arial" charset="0"/>
              <a:ea typeface="ＭＳ Ｐゴシック" charset="0"/>
              <a:cs typeface="Times New Roman" charset="0"/>
            </a:endParaRPr>
          </a:p>
          <a:p>
            <a:pPr algn="ctr" eaLnBrk="1" hangingPunct="1">
              <a:buFontTx/>
              <a:buNone/>
            </a:pPr>
            <a:r>
              <a:rPr lang="en-US" sz="2000" dirty="0">
                <a:latin typeface="Arial" charset="0"/>
                <a:ea typeface="ＭＳ Ｐゴシック" charset="0"/>
                <a:cs typeface="Times New Roman" charset="0"/>
              </a:rPr>
              <a:t>University of Arizona</a:t>
            </a:r>
          </a:p>
          <a:p>
            <a:pPr algn="ctr" eaLnBrk="1" hangingPunct="1">
              <a:buFontTx/>
              <a:buNone/>
            </a:pPr>
            <a:r>
              <a:rPr lang="en-US" sz="2000" i="1" dirty="0">
                <a:latin typeface="Arial" charset="0"/>
                <a:ea typeface="ＭＳ Ｐゴシック" charset="0"/>
                <a:cs typeface="Times New Roman" charset="0"/>
              </a:rPr>
              <a:t>Center for Astronomy Education (CAE)  </a:t>
            </a:r>
            <a:endParaRPr lang="en-US" sz="2000" dirty="0">
              <a:latin typeface="Arial" charset="0"/>
              <a:ea typeface="ＭＳ Ｐゴシック" charset="0"/>
              <a:cs typeface="Times New Roman" charset="0"/>
            </a:endParaRPr>
          </a:p>
          <a:p>
            <a:pPr algn="ctr" eaLnBrk="1" hangingPunct="1">
              <a:buFontTx/>
              <a:buNone/>
            </a:pPr>
            <a:r>
              <a:rPr lang="en-US" sz="2000" dirty="0">
                <a:latin typeface="Arial" charset="0"/>
                <a:ea typeface="ＭＳ Ｐゴシック" charset="0"/>
                <a:cs typeface="Times New Roman" charset="0"/>
              </a:rPr>
              <a:t>http://astronomy101.jpl.nasa.gov</a:t>
            </a:r>
            <a:endParaRPr lang="en-US" sz="2000" b="1" dirty="0">
              <a:latin typeface="Arial" charset="0"/>
              <a:ea typeface="ＭＳ Ｐゴシック" charset="0"/>
              <a:cs typeface="Times New Roman" charset="0"/>
            </a:endParaRPr>
          </a:p>
        </p:txBody>
      </p:sp>
      <p:pic>
        <p:nvPicPr>
          <p:cNvPr id="17410" name="Picture 6" descr="CATS_Poster_Banner_43_inches_wide_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85888" y="4503738"/>
            <a:ext cx="6491287" cy="839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7" descr="Steward_UA"/>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59100" y="3819525"/>
            <a:ext cx="3548063"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2" name="Rectangle 6"/>
          <p:cNvSpPr>
            <a:spLocks noChangeArrowheads="1"/>
          </p:cNvSpPr>
          <p:nvPr/>
        </p:nvSpPr>
        <p:spPr bwMode="auto">
          <a:xfrm>
            <a:off x="1267595" y="231044"/>
            <a:ext cx="7225887"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400" dirty="0">
                <a:solidFill>
                  <a:schemeClr val="bg2">
                    <a:lumMod val="20000"/>
                    <a:lumOff val="80000"/>
                  </a:schemeClr>
                </a:solidFill>
              </a:rPr>
              <a:t>Learner Centered Teaching in Physics and Astronomy </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152400" y="342900"/>
            <a:ext cx="8712200" cy="1028700"/>
          </a:xfrm>
        </p:spPr>
        <p:txBody>
          <a:bodyPr/>
          <a:lstStyle/>
          <a:p>
            <a:pPr eaLnBrk="1" hangingPunct="1">
              <a:defRPr/>
            </a:pPr>
            <a:r>
              <a:rPr lang="en-US" sz="2800" dirty="0" smtClean="0">
                <a:solidFill>
                  <a:srgbClr val="DDDDDD"/>
                </a:solidFill>
                <a:latin typeface="Arial" charset="0"/>
              </a:rPr>
              <a:t>“Most ideas about teaching are not new, but not everyone knows the old ideas.”    </a:t>
            </a:r>
            <a:r>
              <a:rPr lang="en-US" sz="2800" dirty="0" smtClean="0">
                <a:solidFill>
                  <a:srgbClr val="FE9900"/>
                </a:solidFill>
                <a:latin typeface="Arial" charset="0"/>
              </a:rPr>
              <a:t>Euclid (300 B.C.)</a:t>
            </a:r>
            <a:endParaRPr lang="en-US" sz="2800" dirty="0">
              <a:solidFill>
                <a:srgbClr val="FE9900"/>
              </a:solidFill>
              <a:latin typeface="+mn-lt"/>
              <a:cs typeface="Times" charset="0"/>
            </a:endParaRPr>
          </a:p>
        </p:txBody>
      </p:sp>
      <p:pic>
        <p:nvPicPr>
          <p:cNvPr id="49154" name="Picture 4" descr="ampitheater4"/>
          <p:cNvPicPr>
            <a:picLocks noGrp="1" noChangeAspect="1" noChangeArrowheads="1"/>
          </p:cNvPicPr>
          <p:nvPr>
            <p:ph sz="quarter" idx="2"/>
          </p:nvPr>
        </p:nvPicPr>
        <p:blipFill>
          <a:blip r:embed="rId3">
            <a:extLst>
              <a:ext uri="{28A0092B-C50C-407E-A947-70E740481C1C}">
                <a14:useLocalDpi xmlns:a14="http://schemas.microsoft.com/office/drawing/2010/main" xmlns="" val="0"/>
              </a:ext>
            </a:extLst>
          </a:blip>
          <a:srcRect/>
          <a:stretch>
            <a:fillRect/>
          </a:stretch>
        </p:blipFill>
        <p:spPr>
          <a:xfrm>
            <a:off x="571500" y="1879600"/>
            <a:ext cx="3792538" cy="2844800"/>
          </a:xfrm>
        </p:spPr>
      </p:pic>
      <p:pic>
        <p:nvPicPr>
          <p:cNvPr id="49155" name="Picture 5" descr="Chrissleeping"/>
          <p:cNvPicPr>
            <a:picLocks noGrp="1" noChangeAspect="1" noChangeArrowheads="1"/>
          </p:cNvPicPr>
          <p:nvPr>
            <p:ph sz="quarter" idx="3"/>
          </p:nvPr>
        </p:nvPicPr>
        <p:blipFill>
          <a:blip r:embed="rId4">
            <a:extLst>
              <a:ext uri="{28A0092B-C50C-407E-A947-70E740481C1C}">
                <a14:useLocalDpi xmlns:a14="http://schemas.microsoft.com/office/drawing/2010/main" xmlns="" val="0"/>
              </a:ext>
            </a:extLst>
          </a:blip>
          <a:srcRect/>
          <a:stretch>
            <a:fillRect/>
          </a:stretch>
        </p:blipFill>
        <p:spPr>
          <a:xfrm>
            <a:off x="4737100" y="1874838"/>
            <a:ext cx="3797300" cy="2847975"/>
          </a:xfrm>
        </p:spPr>
      </p:pic>
    </p:spTree>
    <p:extLst>
      <p:ext uri="{BB962C8B-B14F-4D97-AF65-F5344CB8AC3E}">
        <p14:creationId xmlns:p14="http://schemas.microsoft.com/office/powerpoint/2010/main" xmlns="" val="269984810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ctrTitle"/>
          </p:nvPr>
        </p:nvSpPr>
        <p:spPr/>
        <p:txBody>
          <a:bodyPr/>
          <a:lstStyle/>
          <a:p>
            <a:endParaRPr lang="en-US">
              <a:latin typeface="Arial" charset="0"/>
            </a:endParaRPr>
          </a:p>
        </p:txBody>
      </p:sp>
      <p:sp>
        <p:nvSpPr>
          <p:cNvPr id="45058" name="Subtitle 2"/>
          <p:cNvSpPr>
            <a:spLocks noGrp="1"/>
          </p:cNvSpPr>
          <p:nvPr>
            <p:ph type="subTitle" idx="1"/>
          </p:nvPr>
        </p:nvSpPr>
        <p:spPr/>
        <p:txBody>
          <a:bodyPr/>
          <a:lstStyle/>
          <a:p>
            <a:pPr>
              <a:buFont typeface="Wingdings" charset="0"/>
              <a:buNone/>
            </a:pPr>
            <a:endParaRPr lang="en-US">
              <a:latin typeface="Arial" charset="0"/>
            </a:endParaRPr>
          </a:p>
        </p:txBody>
      </p:sp>
      <p:pic>
        <p:nvPicPr>
          <p:cNvPr id="45059" name="Picture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98678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descr="Centenial Hall.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905000"/>
            <a:ext cx="9144000" cy="239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TextBox 1"/>
          <p:cNvSpPr txBox="1">
            <a:spLocks noChangeArrowheads="1"/>
          </p:cNvSpPr>
          <p:nvPr/>
        </p:nvSpPr>
        <p:spPr bwMode="auto">
          <a:xfrm>
            <a:off x="152400" y="381000"/>
            <a:ext cx="8763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dirty="0">
                <a:solidFill>
                  <a:srgbClr val="FFFFFF"/>
                </a:solidFill>
              </a:rPr>
              <a:t>Centennial Hall Performing Arts Theater at University of Arizona</a:t>
            </a:r>
          </a:p>
        </p:txBody>
      </p:sp>
    </p:spTree>
    <p:extLst>
      <p:ext uri="{BB962C8B-B14F-4D97-AF65-F5344CB8AC3E}">
        <p14:creationId xmlns:p14="http://schemas.microsoft.com/office/powerpoint/2010/main" xmlns="" val="2745030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Whole class lecture.jpg"/>
          <p:cNvPicPr>
            <a:picLocks noChangeAspect="1"/>
          </p:cNvPicPr>
          <p:nvPr/>
        </p:nvPicPr>
        <p:blipFill>
          <a:blip r:embed="rId2">
            <a:extLst>
              <a:ext uri="{28A0092B-C50C-407E-A947-70E740481C1C}">
                <a14:useLocalDpi xmlns:a14="http://schemas.microsoft.com/office/drawing/2010/main" xmlns="" val="0"/>
              </a:ext>
            </a:extLst>
          </a:blip>
          <a:srcRect t="95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2552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1905" name="Rectangle 2"/>
          <p:cNvSpPr>
            <a:spLocks noGrp="1" noChangeArrowheads="1"/>
          </p:cNvSpPr>
          <p:nvPr>
            <p:ph type="title"/>
          </p:nvPr>
        </p:nvSpPr>
        <p:spPr>
          <a:xfrm>
            <a:off x="0" y="133581"/>
            <a:ext cx="9144000" cy="1143000"/>
          </a:xfrm>
          <a:ln>
            <a:noFill/>
          </a:ln>
        </p:spPr>
        <p:txBody>
          <a:bodyPr/>
          <a:lstStyle/>
          <a:p>
            <a:pPr eaLnBrk="1" hangingPunct="1"/>
            <a:r>
              <a:rPr lang="en-US" sz="3500" dirty="0" smtClean="0">
                <a:solidFill>
                  <a:srgbClr val="F49100"/>
                </a:solidFill>
                <a:latin typeface="Arial" charset="0"/>
                <a:ea typeface="ＭＳ Ｐゴシック" charset="0"/>
                <a:cs typeface="ＭＳ Ｐゴシック" charset="0"/>
              </a:rPr>
              <a:t>Perspectives on Teaching in the Active Learning Environment</a:t>
            </a:r>
            <a:endParaRPr lang="en-US" sz="3500" i="1" dirty="0">
              <a:solidFill>
                <a:srgbClr val="F49100"/>
              </a:solidFill>
              <a:latin typeface="Arial" charset="0"/>
              <a:ea typeface="ＭＳ Ｐゴシック" charset="0"/>
              <a:cs typeface="ＭＳ Ｐゴシック" charset="0"/>
            </a:endParaRPr>
          </a:p>
        </p:txBody>
      </p:sp>
      <p:sp>
        <p:nvSpPr>
          <p:cNvPr id="251906" name="Rectangle 3"/>
          <p:cNvSpPr>
            <a:spLocks noGrp="1" noChangeArrowheads="1"/>
          </p:cNvSpPr>
          <p:nvPr>
            <p:ph type="body" sz="half" idx="1"/>
          </p:nvPr>
        </p:nvSpPr>
        <p:spPr>
          <a:xfrm>
            <a:off x="125237" y="1562835"/>
            <a:ext cx="8969375" cy="3524250"/>
          </a:xfrm>
        </p:spPr>
        <p:txBody>
          <a:bodyPr/>
          <a:lstStyle/>
          <a:p>
            <a:pPr eaLnBrk="1" hangingPunct="1">
              <a:spcAft>
                <a:spcPct val="50000"/>
              </a:spcAft>
              <a:buFontTx/>
              <a:buNone/>
            </a:pPr>
            <a:r>
              <a:rPr lang="ja-JP" altLang="en-US" sz="2400" dirty="0" smtClean="0">
                <a:latin typeface="Arial" charset="0"/>
                <a:ea typeface="ＭＳ Ｐゴシック" charset="0"/>
                <a:cs typeface="ＭＳ Ｐゴシック" charset="0"/>
              </a:rPr>
              <a:t>“</a:t>
            </a:r>
            <a:r>
              <a:rPr lang="en-US" altLang="ja-JP" sz="2400" dirty="0" smtClean="0">
                <a:latin typeface="Arial" charset="0"/>
                <a:ea typeface="ＭＳ Ｐゴシック" charset="0"/>
                <a:cs typeface="ＭＳ Ｐゴシック" charset="0"/>
              </a:rPr>
              <a:t>I’m comfortable engaging with </a:t>
            </a:r>
            <a:r>
              <a:rPr lang="en-US" altLang="ja-JP" sz="2400" dirty="0">
                <a:latin typeface="Arial" charset="0"/>
                <a:ea typeface="ＭＳ Ｐゴシック" charset="0"/>
                <a:cs typeface="ＭＳ Ｐゴシック" charset="0"/>
              </a:rPr>
              <a:t>my </a:t>
            </a:r>
            <a:r>
              <a:rPr lang="en-US" altLang="ja-JP" sz="2400" dirty="0" smtClean="0">
                <a:latin typeface="Arial" charset="0"/>
                <a:ea typeface="ＭＳ Ｐゴシック" charset="0"/>
                <a:cs typeface="ＭＳ Ｐゴシック" charset="0"/>
              </a:rPr>
              <a:t>students.</a:t>
            </a:r>
            <a:r>
              <a:rPr lang="ja-JP" altLang="en-US" sz="2400" dirty="0" smtClean="0">
                <a:latin typeface="Arial" charset="0"/>
                <a:ea typeface="ＭＳ Ｐゴシック" charset="0"/>
                <a:cs typeface="ＭＳ Ｐゴシック" charset="0"/>
              </a:rPr>
              <a:t>”</a:t>
            </a:r>
            <a:endParaRPr lang="en-US" altLang="ja-JP" sz="2400" dirty="0">
              <a:latin typeface="Arial" charset="0"/>
              <a:ea typeface="ＭＳ Ｐゴシック" charset="0"/>
              <a:cs typeface="ＭＳ Ｐゴシック" charset="0"/>
            </a:endParaRPr>
          </a:p>
          <a:p>
            <a:pPr marL="168275" indent="-168275" eaLnBrk="1" hangingPunct="1">
              <a:spcAft>
                <a:spcPct val="50000"/>
              </a:spcAft>
              <a:buFontTx/>
              <a:buNone/>
            </a:pP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I know how to get </a:t>
            </a:r>
            <a:r>
              <a:rPr lang="en-US" altLang="ja-JP" sz="2400" dirty="0" smtClean="0">
                <a:latin typeface="Arial" charset="0"/>
                <a:ea typeface="ＭＳ Ｐゴシック" charset="0"/>
                <a:cs typeface="ＭＳ Ｐゴシック" charset="0"/>
              </a:rPr>
              <a:t>my students </a:t>
            </a:r>
            <a:r>
              <a:rPr lang="en-US" altLang="ja-JP" sz="2400" dirty="0">
                <a:latin typeface="Arial" charset="0"/>
                <a:ea typeface="ＭＳ Ｐゴシック" charset="0"/>
                <a:cs typeface="ＭＳ Ｐゴシック" charset="0"/>
              </a:rPr>
              <a:t>to </a:t>
            </a:r>
            <a:r>
              <a:rPr lang="en-US" altLang="ja-JP" sz="2400" dirty="0" smtClean="0">
                <a:latin typeface="Arial" charset="0"/>
                <a:ea typeface="ＭＳ Ｐゴシック" charset="0"/>
                <a:cs typeface="ＭＳ Ｐゴシック" charset="0"/>
              </a:rPr>
              <a:t>intellectually engage in critical reasoning and problem solving.</a:t>
            </a:r>
            <a:r>
              <a:rPr lang="ja-JP" altLang="en-US" sz="2400" dirty="0" smtClean="0">
                <a:latin typeface="Arial" charset="0"/>
                <a:ea typeface="ＭＳ Ｐゴシック" charset="0"/>
                <a:cs typeface="ＭＳ Ｐゴシック" charset="0"/>
              </a:rPr>
              <a:t>”</a:t>
            </a:r>
            <a:endParaRPr lang="en-US" altLang="ja-JP" sz="2400" dirty="0" smtClean="0">
              <a:latin typeface="Arial" charset="0"/>
              <a:ea typeface="ＭＳ Ｐゴシック" charset="0"/>
              <a:cs typeface="ＭＳ Ｐゴシック" charset="0"/>
            </a:endParaRPr>
          </a:p>
          <a:p>
            <a:pPr marL="52388" indent="-52388" eaLnBrk="1" hangingPunct="1">
              <a:spcAft>
                <a:spcPct val="50000"/>
              </a:spcAft>
              <a:buFontTx/>
              <a:buNone/>
            </a:pPr>
            <a:r>
              <a:rPr lang="en-US" altLang="ja-JP" sz="2400" dirty="0" smtClean="0">
                <a:latin typeface="Arial" charset="0"/>
                <a:ea typeface="ＭＳ Ｐゴシック" charset="0"/>
                <a:cs typeface="ＭＳ Ｐゴシック" charset="0"/>
              </a:rPr>
              <a:t>“I know how to create highly interactive learning environments that get all my students collaborating.”</a:t>
            </a:r>
            <a:endParaRPr lang="en-US" altLang="ja-JP" sz="2400" dirty="0">
              <a:latin typeface="Arial" charset="0"/>
              <a:ea typeface="ＭＳ Ｐゴシック" charset="0"/>
              <a:cs typeface="ＭＳ Ｐゴシック" charset="0"/>
            </a:endParaRPr>
          </a:p>
          <a:p>
            <a:pPr eaLnBrk="1" hangingPunct="1">
              <a:spcAft>
                <a:spcPct val="50000"/>
              </a:spcAft>
              <a:buFontTx/>
              <a:buNone/>
            </a:pP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I know what to do when my </a:t>
            </a:r>
            <a:r>
              <a:rPr lang="en-US" altLang="ja-JP" sz="2400" dirty="0" smtClean="0">
                <a:latin typeface="Arial" charset="0"/>
                <a:ea typeface="ＭＳ Ｐゴシック" charset="0"/>
                <a:cs typeface="ＭＳ Ｐゴシック" charset="0"/>
              </a:rPr>
              <a:t>students get stuck.</a:t>
            </a:r>
            <a:r>
              <a:rPr lang="ja-JP" altLang="en-US" sz="2400" dirty="0" smtClean="0">
                <a:latin typeface="Arial" charset="0"/>
                <a:ea typeface="ＭＳ Ｐゴシック" charset="0"/>
                <a:cs typeface="ＭＳ Ｐゴシック" charset="0"/>
              </a:rPr>
              <a:t>”</a:t>
            </a:r>
            <a:endParaRPr lang="en-US" altLang="ja-JP" sz="2400" dirty="0">
              <a:latin typeface="Arial" charset="0"/>
              <a:ea typeface="ＭＳ Ｐゴシック" charset="0"/>
              <a:cs typeface="ＭＳ Ｐゴシック" charset="0"/>
            </a:endParaRPr>
          </a:p>
          <a:p>
            <a:pPr eaLnBrk="1" hangingPunct="1">
              <a:spcAft>
                <a:spcPct val="50000"/>
              </a:spcAft>
              <a:buFontTx/>
              <a:buNone/>
            </a:pP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I know how to handle a group that is asking for </a:t>
            </a:r>
            <a:r>
              <a:rPr lang="en-US" altLang="ja-JP" sz="2400" dirty="0" smtClean="0">
                <a:latin typeface="Arial" charset="0"/>
                <a:ea typeface="ＭＳ Ｐゴシック" charset="0"/>
                <a:cs typeface="ＭＳ Ｐゴシック" charset="0"/>
              </a:rPr>
              <a:t>answers.</a:t>
            </a:r>
            <a:r>
              <a:rPr lang="ja-JP" altLang="en-US" sz="2400" dirty="0" smtClean="0">
                <a:latin typeface="Arial" charset="0"/>
                <a:ea typeface="ＭＳ Ｐゴシック" charset="0"/>
                <a:cs typeface="ＭＳ Ｐゴシック" charset="0"/>
              </a:rPr>
              <a:t>”</a:t>
            </a:r>
            <a:endParaRPr lang="en-US" altLang="ja-JP" sz="2400" dirty="0">
              <a:latin typeface="Arial" charset="0"/>
              <a:ea typeface="ＭＳ Ｐゴシック" charset="0"/>
              <a:cs typeface="ＭＳ Ｐゴシック" charset="0"/>
            </a:endParaRPr>
          </a:p>
          <a:p>
            <a:pPr eaLnBrk="1" hangingPunct="1">
              <a:spcAft>
                <a:spcPct val="50000"/>
              </a:spcAft>
              <a:buFontTx/>
              <a:buNone/>
            </a:pP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I know how to handle a group that is not </a:t>
            </a:r>
            <a:r>
              <a:rPr lang="en-US" altLang="ja-JP" sz="2400" dirty="0" smtClean="0">
                <a:latin typeface="Arial" charset="0"/>
                <a:ea typeface="ＭＳ Ｐゴシック" charset="0"/>
                <a:cs typeface="ＭＳ Ｐゴシック" charset="0"/>
              </a:rPr>
              <a:t>collaborating.</a:t>
            </a:r>
            <a:r>
              <a:rPr lang="ja-JP" altLang="en-US" sz="2400" dirty="0" smtClean="0">
                <a:latin typeface="Arial" charset="0"/>
                <a:ea typeface="ＭＳ Ｐゴシック" charset="0"/>
                <a:cs typeface="ＭＳ Ｐゴシック" charset="0"/>
              </a:rPr>
              <a:t>”</a:t>
            </a:r>
            <a:endParaRPr lang="en-US" altLang="ja-JP" sz="2400" dirty="0" smtClean="0">
              <a:latin typeface="Arial" charset="0"/>
              <a:ea typeface="ＭＳ Ｐゴシック" charset="0"/>
              <a:cs typeface="ＭＳ Ｐゴシック" charset="0"/>
            </a:endParaRPr>
          </a:p>
          <a:p>
            <a:pPr eaLnBrk="1" hangingPunct="1">
              <a:spcAft>
                <a:spcPct val="50000"/>
              </a:spcAft>
              <a:buFontTx/>
              <a:buNone/>
            </a:pPr>
            <a:r>
              <a:rPr lang="en-US" sz="2400" dirty="0" smtClean="0">
                <a:latin typeface="Arial" charset="0"/>
                <a:ea typeface="ＭＳ Ｐゴシック" charset="0"/>
                <a:cs typeface="ＭＳ Ｐゴシック" charset="0"/>
              </a:rPr>
              <a:t>  etc., etc., etc…</a:t>
            </a:r>
            <a:endParaRPr lang="en-US" sz="2400" dirty="0">
              <a:latin typeface="Arial" charset="0"/>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245225"/>
            <a:ext cx="2133600" cy="476250"/>
          </a:xfrm>
        </p:spPr>
        <p:txBody>
          <a:bodyPr/>
          <a:lstStyle/>
          <a:p>
            <a:pPr>
              <a:defRPr/>
            </a:pPr>
            <a:fld id="{6816A937-E8CF-CA43-BC4F-00F0C092F521}" type="slidenum">
              <a:rPr lang="en-US" smtClean="0"/>
              <a:pPr>
                <a:defRPr/>
              </a:pPr>
              <a:t>14</a:t>
            </a:fld>
            <a:endParaRPr lang="en-US" dirty="0"/>
          </a:p>
        </p:txBody>
      </p:sp>
    </p:spTree>
    <p:extLst>
      <p:ext uri="{BB962C8B-B14F-4D97-AF65-F5344CB8AC3E}">
        <p14:creationId xmlns:p14="http://schemas.microsoft.com/office/powerpoint/2010/main" xmlns="" val="16539192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5" name="Rectangle 2"/>
          <p:cNvSpPr>
            <a:spLocks noChangeArrowheads="1"/>
          </p:cNvSpPr>
          <p:nvPr/>
        </p:nvSpPr>
        <p:spPr bwMode="auto">
          <a:xfrm>
            <a:off x="38100" y="31488"/>
            <a:ext cx="9067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a:lnSpc>
                <a:spcPct val="95000"/>
              </a:lnSpc>
              <a:spcBef>
                <a:spcPct val="50000"/>
              </a:spcBef>
              <a:buSzPct val="75000"/>
              <a:buFont typeface="Wingdings" charset="0"/>
              <a:buNone/>
            </a:pPr>
            <a:r>
              <a:rPr lang="en-US" sz="2800" b="0" dirty="0">
                <a:solidFill>
                  <a:srgbClr val="F49100"/>
                </a:solidFill>
                <a:latin typeface="+mn-lt"/>
              </a:rPr>
              <a:t>What Can I do Besides Lecture to Engage Students in their Learning?</a:t>
            </a:r>
          </a:p>
        </p:txBody>
      </p:sp>
      <p:sp>
        <p:nvSpPr>
          <p:cNvPr id="6" name="Rectangle 4"/>
          <p:cNvSpPr txBox="1">
            <a:spLocks noChangeArrowheads="1"/>
          </p:cNvSpPr>
          <p:nvPr/>
        </p:nvSpPr>
        <p:spPr bwMode="auto">
          <a:xfrm>
            <a:off x="109714" y="916164"/>
            <a:ext cx="8896350" cy="413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09" charset="-128"/>
              </a:defRPr>
            </a:lvl5pPr>
            <a:lvl6pPr marL="2514600" indent="-228600" algn="l" rtl="0" fontAlgn="base">
              <a:spcBef>
                <a:spcPct val="20000"/>
              </a:spcBef>
              <a:spcAft>
                <a:spcPct val="0"/>
              </a:spcAft>
              <a:buChar char="»"/>
              <a:defRPr sz="2000">
                <a:solidFill>
                  <a:srgbClr val="FFFFFF"/>
                </a:solidFill>
                <a:latin typeface="+mn-lt"/>
                <a:ea typeface="ＭＳ Ｐゴシック" pitchFamily="-109" charset="-128"/>
              </a:defRPr>
            </a:lvl6pPr>
            <a:lvl7pPr marL="2971800" indent="-228600" algn="l" rtl="0" fontAlgn="base">
              <a:spcBef>
                <a:spcPct val="20000"/>
              </a:spcBef>
              <a:spcAft>
                <a:spcPct val="0"/>
              </a:spcAft>
              <a:buChar char="»"/>
              <a:defRPr sz="2000">
                <a:solidFill>
                  <a:srgbClr val="FFFFFF"/>
                </a:solidFill>
                <a:latin typeface="+mn-lt"/>
                <a:ea typeface="ＭＳ Ｐゴシック" pitchFamily="-109" charset="-128"/>
              </a:defRPr>
            </a:lvl7pPr>
            <a:lvl8pPr marL="3429000" indent="-228600" algn="l" rtl="0" fontAlgn="base">
              <a:spcBef>
                <a:spcPct val="20000"/>
              </a:spcBef>
              <a:spcAft>
                <a:spcPct val="0"/>
              </a:spcAft>
              <a:buChar char="»"/>
              <a:defRPr sz="2000">
                <a:solidFill>
                  <a:srgbClr val="FFFFFF"/>
                </a:solidFill>
                <a:latin typeface="+mn-lt"/>
                <a:ea typeface="ＭＳ Ｐゴシック" pitchFamily="-109" charset="-128"/>
              </a:defRPr>
            </a:lvl8pPr>
            <a:lvl9pPr marL="3886200" indent="-228600" algn="l" rtl="0" fontAlgn="base">
              <a:spcBef>
                <a:spcPct val="20000"/>
              </a:spcBef>
              <a:spcAft>
                <a:spcPct val="0"/>
              </a:spcAft>
              <a:buChar char="»"/>
              <a:defRPr sz="2000">
                <a:solidFill>
                  <a:srgbClr val="FFFFFF"/>
                </a:solidFill>
                <a:latin typeface="+mn-lt"/>
                <a:ea typeface="ＭＳ Ｐゴシック" pitchFamily="-109" charset="-128"/>
              </a:defRPr>
            </a:lvl9pPr>
          </a:lstStyle>
          <a:p>
            <a:pPr eaLnBrk="1" hangingPunct="1">
              <a:lnSpc>
                <a:spcPct val="90000"/>
              </a:lnSpc>
              <a:spcBef>
                <a:spcPct val="40000"/>
              </a:spcBef>
              <a:defRPr/>
            </a:pPr>
            <a:r>
              <a:rPr lang="en-US" sz="2000" b="0" dirty="0" smtClean="0">
                <a:solidFill>
                  <a:srgbClr val="F37E00"/>
                </a:solidFill>
                <a:cs typeface="ＭＳ Ｐゴシック" charset="0"/>
              </a:rPr>
              <a:t>Ask students questions </a:t>
            </a:r>
            <a:r>
              <a:rPr lang="en-US" sz="2000" b="0" dirty="0" smtClean="0">
                <a:cs typeface="ＭＳ Ｐゴシック" charset="0"/>
              </a:rPr>
              <a:t>(not all questions are equal) </a:t>
            </a:r>
          </a:p>
          <a:p>
            <a:pPr eaLnBrk="1" hangingPunct="1">
              <a:lnSpc>
                <a:spcPct val="90000"/>
              </a:lnSpc>
              <a:spcBef>
                <a:spcPct val="40000"/>
              </a:spcBef>
              <a:defRPr/>
            </a:pPr>
            <a:r>
              <a:rPr lang="en-US" sz="2000" b="0" dirty="0" smtClean="0">
                <a:cs typeface="ＭＳ Ｐゴシック" charset="0"/>
              </a:rPr>
              <a:t>Use interactive videos, demonstrations, animations, and simulations</a:t>
            </a:r>
          </a:p>
          <a:p>
            <a:pPr eaLnBrk="1" hangingPunct="1">
              <a:lnSpc>
                <a:spcPct val="90000"/>
              </a:lnSpc>
              <a:spcBef>
                <a:spcPct val="40000"/>
              </a:spcBef>
              <a:defRPr/>
            </a:pPr>
            <a:r>
              <a:rPr lang="en-US" sz="2000" b="0" dirty="0" smtClean="0">
                <a:solidFill>
                  <a:srgbClr val="F37E00"/>
                </a:solidFill>
                <a:cs typeface="ＭＳ Ｐゴシック" charset="0"/>
              </a:rPr>
              <a:t>In-class writing </a:t>
            </a:r>
            <a:r>
              <a:rPr lang="en-US" sz="2000" b="0" dirty="0" smtClean="0">
                <a:cs typeface="ＭＳ Ｐゴシック" charset="0"/>
              </a:rPr>
              <a:t>(with or without discussion)</a:t>
            </a:r>
          </a:p>
          <a:p>
            <a:pPr lvl="1" eaLnBrk="1" hangingPunct="1">
              <a:lnSpc>
                <a:spcPct val="90000"/>
              </a:lnSpc>
              <a:spcBef>
                <a:spcPct val="40000"/>
              </a:spcBef>
              <a:tabLst>
                <a:tab pos="514350" algn="l"/>
                <a:tab pos="860425" algn="l"/>
              </a:tabLst>
              <a:defRPr/>
            </a:pPr>
            <a:r>
              <a:rPr lang="en-US" sz="1800" b="0" dirty="0" smtClean="0">
                <a:ea typeface="ＭＳ Ｐゴシック" charset="0"/>
              </a:rPr>
              <a:t>Muddiest Point</a:t>
            </a:r>
          </a:p>
          <a:p>
            <a:pPr lvl="1" eaLnBrk="1" hangingPunct="1">
              <a:lnSpc>
                <a:spcPct val="90000"/>
              </a:lnSpc>
              <a:spcBef>
                <a:spcPct val="40000"/>
              </a:spcBef>
              <a:tabLst>
                <a:tab pos="514350" algn="l"/>
                <a:tab pos="860425" algn="l"/>
              </a:tabLst>
              <a:defRPr/>
            </a:pPr>
            <a:r>
              <a:rPr lang="en-US" sz="1800" b="0" dirty="0" smtClean="0">
                <a:ea typeface="ＭＳ Ｐゴシック" charset="0"/>
              </a:rPr>
              <a:t>Summary of Today's Main Points</a:t>
            </a:r>
          </a:p>
          <a:p>
            <a:pPr lvl="1" eaLnBrk="1" hangingPunct="1">
              <a:lnSpc>
                <a:spcPct val="90000"/>
              </a:lnSpc>
              <a:spcBef>
                <a:spcPct val="40000"/>
              </a:spcBef>
              <a:tabLst>
                <a:tab pos="514350" algn="l"/>
                <a:tab pos="860425" algn="l"/>
              </a:tabLst>
              <a:defRPr/>
            </a:pPr>
            <a:r>
              <a:rPr lang="en-US" sz="1800" b="0" dirty="0" smtClean="0">
                <a:ea typeface="ＭＳ Ｐゴシック" charset="0"/>
              </a:rPr>
              <a:t>Writing Reflections</a:t>
            </a:r>
          </a:p>
          <a:p>
            <a:pPr marL="400050" lvl="1" indent="-342900" eaLnBrk="1" hangingPunct="1">
              <a:lnSpc>
                <a:spcPct val="90000"/>
              </a:lnSpc>
              <a:spcBef>
                <a:spcPct val="40000"/>
              </a:spcBef>
              <a:buFontTx/>
              <a:buChar char="•"/>
              <a:tabLst>
                <a:tab pos="514350" algn="l"/>
                <a:tab pos="860425" algn="l"/>
              </a:tabLst>
              <a:defRPr/>
            </a:pPr>
            <a:r>
              <a:rPr lang="en-US" sz="2000" b="0" dirty="0" smtClean="0">
                <a:solidFill>
                  <a:srgbClr val="F37E00"/>
                </a:solidFill>
                <a:ea typeface="ＭＳ Ｐゴシック" charset="0"/>
              </a:rPr>
              <a:t>Think-Pair-Share or Peer Instruction</a:t>
            </a:r>
          </a:p>
          <a:p>
            <a:pPr marL="400050" eaLnBrk="1" hangingPunct="1">
              <a:lnSpc>
                <a:spcPct val="90000"/>
              </a:lnSpc>
              <a:spcBef>
                <a:spcPct val="40000"/>
              </a:spcBef>
              <a:tabLst>
                <a:tab pos="514350" algn="l"/>
                <a:tab pos="860425" algn="l"/>
              </a:tabLst>
              <a:defRPr/>
            </a:pPr>
            <a:r>
              <a:rPr lang="en-US" sz="2000" b="0" dirty="0" smtClean="0">
                <a:solidFill>
                  <a:srgbClr val="F37E00"/>
                </a:solidFill>
                <a:cs typeface="ＭＳ Ｐゴシック" charset="0"/>
              </a:rPr>
              <a:t>Small Group Interactions</a:t>
            </a:r>
          </a:p>
          <a:p>
            <a:pPr lvl="1" eaLnBrk="1" hangingPunct="1">
              <a:lnSpc>
                <a:spcPct val="90000"/>
              </a:lnSpc>
              <a:spcBef>
                <a:spcPct val="40000"/>
              </a:spcBef>
              <a:defRPr/>
            </a:pPr>
            <a:r>
              <a:rPr lang="en-US" sz="1800" b="0" dirty="0" smtClean="0">
                <a:ea typeface="ＭＳ Ｐゴシック" charset="0"/>
              </a:rPr>
              <a:t>Concept Maps</a:t>
            </a:r>
          </a:p>
          <a:p>
            <a:pPr lvl="1" eaLnBrk="1" hangingPunct="1">
              <a:lnSpc>
                <a:spcPct val="90000"/>
              </a:lnSpc>
              <a:spcBef>
                <a:spcPct val="40000"/>
              </a:spcBef>
              <a:defRPr/>
            </a:pPr>
            <a:r>
              <a:rPr lang="en-US" sz="1800" b="0" dirty="0" smtClean="0">
                <a:ea typeface="ＭＳ Ｐゴシック" charset="0"/>
              </a:rPr>
              <a:t>Case Studies</a:t>
            </a:r>
          </a:p>
          <a:p>
            <a:pPr lvl="1" eaLnBrk="1" hangingPunct="1">
              <a:lnSpc>
                <a:spcPct val="90000"/>
              </a:lnSpc>
              <a:spcBef>
                <a:spcPct val="40000"/>
              </a:spcBef>
              <a:defRPr/>
            </a:pPr>
            <a:r>
              <a:rPr lang="en-US" sz="1800" b="0" dirty="0" smtClean="0">
                <a:ea typeface="ＭＳ Ｐゴシック" charset="0"/>
              </a:rPr>
              <a:t>Sorting Tasks</a:t>
            </a:r>
          </a:p>
          <a:p>
            <a:pPr lvl="1" eaLnBrk="1" hangingPunct="1">
              <a:lnSpc>
                <a:spcPct val="90000"/>
              </a:lnSpc>
              <a:spcBef>
                <a:spcPct val="40000"/>
              </a:spcBef>
              <a:defRPr/>
            </a:pPr>
            <a:r>
              <a:rPr lang="en-US" sz="1800" b="0" dirty="0" smtClean="0">
                <a:solidFill>
                  <a:srgbClr val="F37E00"/>
                </a:solidFill>
                <a:ea typeface="ＭＳ Ｐゴシック" charset="0"/>
              </a:rPr>
              <a:t>Ranking Tasks</a:t>
            </a:r>
          </a:p>
          <a:p>
            <a:pPr lvl="1" eaLnBrk="1" hangingPunct="1">
              <a:lnSpc>
                <a:spcPct val="90000"/>
              </a:lnSpc>
              <a:spcBef>
                <a:spcPct val="40000"/>
              </a:spcBef>
              <a:defRPr/>
            </a:pPr>
            <a:r>
              <a:rPr lang="en-US" sz="1800" b="0" dirty="0" smtClean="0">
                <a:solidFill>
                  <a:srgbClr val="F37E00"/>
                </a:solidFill>
                <a:ea typeface="ＭＳ Ｐゴシック" charset="0"/>
              </a:rPr>
              <a:t>Lecture-Tutorials</a:t>
            </a:r>
          </a:p>
          <a:p>
            <a:pPr eaLnBrk="1" hangingPunct="1">
              <a:lnSpc>
                <a:spcPct val="90000"/>
              </a:lnSpc>
              <a:spcBef>
                <a:spcPct val="40000"/>
              </a:spcBef>
              <a:defRPr/>
            </a:pPr>
            <a:r>
              <a:rPr lang="en-US" sz="2000" b="0" dirty="0" smtClean="0">
                <a:cs typeface="ＭＳ Ｐゴシック" charset="0"/>
              </a:rPr>
              <a:t>Student Debates (individual/group)</a:t>
            </a:r>
            <a:endParaRPr lang="en-US" sz="2000" b="0" dirty="0" smtClean="0">
              <a:cs typeface="Arial Unicode MS" charset="0"/>
            </a:endParaRPr>
          </a:p>
          <a:p>
            <a:pPr eaLnBrk="1" hangingPunct="1">
              <a:lnSpc>
                <a:spcPct val="90000"/>
              </a:lnSpc>
              <a:spcBef>
                <a:spcPct val="40000"/>
              </a:spcBef>
              <a:defRPr/>
            </a:pPr>
            <a:r>
              <a:rPr lang="en-US" sz="2000" b="0" dirty="0" smtClean="0">
                <a:cs typeface="ＭＳ Ｐゴシック" charset="0"/>
              </a:rPr>
              <a:t>Whole Class Discussions</a:t>
            </a:r>
            <a:endParaRPr lang="en-US" sz="2000" b="0" dirty="0">
              <a:cs typeface="Arial Unicode MS" charset="0"/>
            </a:endParaRPr>
          </a:p>
        </p:txBody>
      </p:sp>
    </p:spTree>
    <p:extLst>
      <p:ext uri="{BB962C8B-B14F-4D97-AF65-F5344CB8AC3E}">
        <p14:creationId xmlns:p14="http://schemas.microsoft.com/office/powerpoint/2010/main" xmlns="" val="37460088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134938"/>
            <a:ext cx="9144000" cy="914400"/>
          </a:xfrm>
        </p:spPr>
        <p:txBody>
          <a:bodyPr/>
          <a:lstStyle/>
          <a:p>
            <a:pPr eaLnBrk="1" hangingPunct="1">
              <a:defRPr/>
            </a:pPr>
            <a:r>
              <a:rPr lang="en-US" sz="2200" dirty="0">
                <a:solidFill>
                  <a:srgbClr val="FF9900"/>
                </a:solidFill>
                <a:latin typeface="+mn-lt"/>
                <a:ea typeface="ＭＳ Ｐゴシック" charset="0"/>
                <a:cs typeface="ＭＳ Ｐゴシック" charset="0"/>
              </a:rPr>
              <a:t>Does your class intellectually </a:t>
            </a:r>
            <a:r>
              <a:rPr lang="en-US" sz="2200" dirty="0" smtClean="0">
                <a:solidFill>
                  <a:srgbClr val="FF9900"/>
                </a:solidFill>
                <a:latin typeface="+mn-lt"/>
                <a:ea typeface="ＭＳ Ｐゴシック" charset="0"/>
                <a:cs typeface="ＭＳ Ｐゴシック" charset="0"/>
              </a:rPr>
              <a:t>engage your students and deepen their conceptual understanding and critical thinking ability or does it   reinforce </a:t>
            </a:r>
            <a:r>
              <a:rPr lang="en-US" sz="2200" dirty="0">
                <a:solidFill>
                  <a:srgbClr val="FF9900"/>
                </a:solidFill>
                <a:latin typeface="+mn-lt"/>
                <a:ea typeface="ＭＳ Ｐゴシック" charset="0"/>
                <a:cs typeface="ＭＳ Ｐゴシック" charset="0"/>
              </a:rPr>
              <a:t>the memorization of facts and declarative knowledge?</a:t>
            </a:r>
          </a:p>
        </p:txBody>
      </p:sp>
      <p:sp>
        <p:nvSpPr>
          <p:cNvPr id="87043" name="Line 4"/>
          <p:cNvSpPr>
            <a:spLocks noChangeShapeType="1"/>
          </p:cNvSpPr>
          <p:nvPr/>
        </p:nvSpPr>
        <p:spPr bwMode="auto">
          <a:xfrm>
            <a:off x="2438400" y="5321300"/>
            <a:ext cx="4114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nSpc>
                <a:spcPct val="90000"/>
              </a:lnSpc>
              <a:spcBef>
                <a:spcPct val="65000"/>
              </a:spcBef>
              <a:defRPr/>
            </a:pPr>
            <a:endParaRPr lang="en-US" dirty="0">
              <a:latin typeface="+mn-lt"/>
            </a:endParaRPr>
          </a:p>
        </p:txBody>
      </p:sp>
      <p:grpSp>
        <p:nvGrpSpPr>
          <p:cNvPr id="57347" name="Group 2"/>
          <p:cNvGrpSpPr>
            <a:grpSpLocks/>
          </p:cNvGrpSpPr>
          <p:nvPr/>
        </p:nvGrpSpPr>
        <p:grpSpPr bwMode="auto">
          <a:xfrm>
            <a:off x="1371600" y="1176338"/>
            <a:ext cx="6172200" cy="5029200"/>
            <a:chOff x="1371600" y="914400"/>
            <a:chExt cx="6172200" cy="5029200"/>
          </a:xfrm>
        </p:grpSpPr>
        <p:sp>
          <p:nvSpPr>
            <p:cNvPr id="87042" name="AutoShape 3"/>
            <p:cNvSpPr>
              <a:spLocks noChangeArrowheads="1"/>
            </p:cNvSpPr>
            <p:nvPr/>
          </p:nvSpPr>
          <p:spPr bwMode="auto">
            <a:xfrm>
              <a:off x="1371600" y="914400"/>
              <a:ext cx="6172200" cy="5029200"/>
            </a:xfrm>
            <a:prstGeom prst="triangle">
              <a:avLst>
                <a:gd name="adj" fmla="val 50000"/>
              </a:avLst>
            </a:prstGeom>
            <a:solidFill>
              <a:srgbClr val="3333CC"/>
            </a:solidFill>
            <a:ln w="9525">
              <a:solidFill>
                <a:schemeClr val="tx1"/>
              </a:solidFill>
              <a:miter lim="800000"/>
              <a:headEnd/>
              <a:tailEnd/>
            </a:ln>
          </p:spPr>
          <p:txBody>
            <a:bodyPr wrap="none" anchor="ctr"/>
            <a:lstStyle/>
            <a:p>
              <a:pPr>
                <a:lnSpc>
                  <a:spcPct val="90000"/>
                </a:lnSpc>
                <a:spcBef>
                  <a:spcPct val="65000"/>
                </a:spcBef>
                <a:defRPr/>
              </a:pPr>
              <a:endParaRPr lang="en-US" dirty="0">
                <a:latin typeface="+mn-lt"/>
              </a:endParaRPr>
            </a:p>
          </p:txBody>
        </p:sp>
        <p:sp>
          <p:nvSpPr>
            <p:cNvPr id="87048" name="Text Box 9"/>
            <p:cNvSpPr txBox="1">
              <a:spLocks noChangeArrowheads="1"/>
            </p:cNvSpPr>
            <p:nvPr/>
          </p:nvSpPr>
          <p:spPr bwMode="auto">
            <a:xfrm>
              <a:off x="2509838" y="5410200"/>
              <a:ext cx="38957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algn="ctr">
                <a:lnSpc>
                  <a:spcPct val="90000"/>
                </a:lnSpc>
                <a:spcBef>
                  <a:spcPct val="50000"/>
                </a:spcBef>
                <a:defRPr/>
              </a:pPr>
              <a:r>
                <a:rPr lang="en-US" sz="2400" dirty="0">
                  <a:solidFill>
                    <a:srgbClr val="FFFFFF"/>
                  </a:solidFill>
                  <a:latin typeface="+mn-lt"/>
                </a:rPr>
                <a:t>declarative knowledge</a:t>
              </a:r>
            </a:p>
          </p:txBody>
        </p:sp>
        <p:grpSp>
          <p:nvGrpSpPr>
            <p:cNvPr id="57353" name="Group 1"/>
            <p:cNvGrpSpPr>
              <a:grpSpLocks/>
            </p:cNvGrpSpPr>
            <p:nvPr/>
          </p:nvGrpSpPr>
          <p:grpSpPr bwMode="auto">
            <a:xfrm>
              <a:off x="2819400" y="1981200"/>
              <a:ext cx="3352800" cy="3216950"/>
              <a:chOff x="2819400" y="1981200"/>
              <a:chExt cx="3352800" cy="3216950"/>
            </a:xfrm>
          </p:grpSpPr>
          <p:sp>
            <p:nvSpPr>
              <p:cNvPr id="87044" name="Line 5"/>
              <p:cNvSpPr>
                <a:spLocks noChangeShapeType="1"/>
              </p:cNvSpPr>
              <p:nvPr/>
            </p:nvSpPr>
            <p:spPr bwMode="auto">
              <a:xfrm>
                <a:off x="2819400" y="4657725"/>
                <a:ext cx="3352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nSpc>
                    <a:spcPct val="90000"/>
                  </a:lnSpc>
                  <a:spcBef>
                    <a:spcPct val="65000"/>
                  </a:spcBef>
                  <a:defRPr/>
                </a:pPr>
                <a:endParaRPr lang="en-US" dirty="0">
                  <a:latin typeface="+mn-lt"/>
                </a:endParaRPr>
              </a:p>
            </p:txBody>
          </p:sp>
          <p:sp>
            <p:nvSpPr>
              <p:cNvPr id="87045" name="Line 6"/>
              <p:cNvSpPr>
                <a:spLocks noChangeShapeType="1"/>
              </p:cNvSpPr>
              <p:nvPr/>
            </p:nvSpPr>
            <p:spPr bwMode="auto">
              <a:xfrm>
                <a:off x="3124200" y="3994150"/>
                <a:ext cx="2667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nSpc>
                    <a:spcPct val="90000"/>
                  </a:lnSpc>
                  <a:spcBef>
                    <a:spcPct val="65000"/>
                  </a:spcBef>
                  <a:defRPr/>
                </a:pPr>
                <a:endParaRPr lang="en-US" dirty="0">
                  <a:latin typeface="+mn-lt"/>
                </a:endParaRPr>
              </a:p>
            </p:txBody>
          </p:sp>
          <p:sp>
            <p:nvSpPr>
              <p:cNvPr id="87046" name="Line 7"/>
              <p:cNvSpPr>
                <a:spLocks noChangeShapeType="1"/>
              </p:cNvSpPr>
              <p:nvPr/>
            </p:nvSpPr>
            <p:spPr bwMode="auto">
              <a:xfrm>
                <a:off x="3429000" y="3328987"/>
                <a:ext cx="2057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nSpc>
                    <a:spcPct val="90000"/>
                  </a:lnSpc>
                  <a:spcBef>
                    <a:spcPct val="65000"/>
                  </a:spcBef>
                  <a:defRPr/>
                </a:pPr>
                <a:endParaRPr lang="en-US" dirty="0">
                  <a:latin typeface="+mn-lt"/>
                </a:endParaRPr>
              </a:p>
            </p:txBody>
          </p:sp>
          <p:sp>
            <p:nvSpPr>
              <p:cNvPr id="87047" name="Line 8"/>
              <p:cNvSpPr>
                <a:spLocks noChangeShapeType="1"/>
              </p:cNvSpPr>
              <p:nvPr/>
            </p:nvSpPr>
            <p:spPr bwMode="auto">
              <a:xfrm>
                <a:off x="3810000" y="2557462"/>
                <a:ext cx="1371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nSpc>
                    <a:spcPct val="90000"/>
                  </a:lnSpc>
                  <a:spcBef>
                    <a:spcPct val="65000"/>
                  </a:spcBef>
                  <a:defRPr/>
                </a:pPr>
                <a:endParaRPr lang="en-US" dirty="0">
                  <a:latin typeface="+mn-lt"/>
                </a:endParaRPr>
              </a:p>
            </p:txBody>
          </p:sp>
          <p:sp>
            <p:nvSpPr>
              <p:cNvPr id="87049" name="Text Box 10"/>
              <p:cNvSpPr txBox="1">
                <a:spLocks noChangeArrowheads="1"/>
              </p:cNvSpPr>
              <p:nvPr/>
            </p:nvSpPr>
            <p:spPr bwMode="auto">
              <a:xfrm>
                <a:off x="2938463" y="4767262"/>
                <a:ext cx="303847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algn="ctr">
                  <a:lnSpc>
                    <a:spcPct val="90000"/>
                  </a:lnSpc>
                  <a:spcBef>
                    <a:spcPct val="50000"/>
                  </a:spcBef>
                  <a:defRPr/>
                </a:pPr>
                <a:r>
                  <a:rPr lang="en-US" sz="2400" dirty="0">
                    <a:solidFill>
                      <a:srgbClr val="FFFFFF"/>
                    </a:solidFill>
                    <a:latin typeface="+mn-lt"/>
                  </a:rPr>
                  <a:t>comprehension</a:t>
                </a:r>
              </a:p>
            </p:txBody>
          </p:sp>
          <p:sp>
            <p:nvSpPr>
              <p:cNvPr id="87050" name="Text Box 11"/>
              <p:cNvSpPr txBox="1">
                <a:spLocks noChangeArrowheads="1"/>
              </p:cNvSpPr>
              <p:nvPr/>
            </p:nvSpPr>
            <p:spPr bwMode="auto">
              <a:xfrm>
                <a:off x="3314700" y="4071937"/>
                <a:ext cx="22860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algn="ctr">
                  <a:lnSpc>
                    <a:spcPct val="90000"/>
                  </a:lnSpc>
                  <a:spcBef>
                    <a:spcPct val="50000"/>
                  </a:spcBef>
                  <a:defRPr/>
                </a:pPr>
                <a:r>
                  <a:rPr lang="en-US" sz="2400" dirty="0">
                    <a:solidFill>
                      <a:srgbClr val="FFFFFF"/>
                    </a:solidFill>
                    <a:latin typeface="+mn-lt"/>
                  </a:rPr>
                  <a:t>application</a:t>
                </a:r>
              </a:p>
            </p:txBody>
          </p:sp>
          <p:sp>
            <p:nvSpPr>
              <p:cNvPr id="87051" name="Text Box 12"/>
              <p:cNvSpPr txBox="1">
                <a:spLocks noChangeArrowheads="1"/>
              </p:cNvSpPr>
              <p:nvPr/>
            </p:nvSpPr>
            <p:spPr bwMode="auto">
              <a:xfrm>
                <a:off x="3314700" y="3471862"/>
                <a:ext cx="22860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algn="ctr">
                  <a:lnSpc>
                    <a:spcPct val="90000"/>
                  </a:lnSpc>
                  <a:spcBef>
                    <a:spcPct val="50000"/>
                  </a:spcBef>
                  <a:defRPr/>
                </a:pPr>
                <a:r>
                  <a:rPr lang="en-US" sz="2400" dirty="0">
                    <a:solidFill>
                      <a:srgbClr val="FFFFFF"/>
                    </a:solidFill>
                    <a:latin typeface="+mn-lt"/>
                  </a:rPr>
                  <a:t>analysis</a:t>
                </a:r>
              </a:p>
            </p:txBody>
          </p:sp>
          <p:sp>
            <p:nvSpPr>
              <p:cNvPr id="87052" name="Text Box 13"/>
              <p:cNvSpPr txBox="1">
                <a:spLocks noChangeArrowheads="1"/>
              </p:cNvSpPr>
              <p:nvPr/>
            </p:nvSpPr>
            <p:spPr bwMode="auto">
              <a:xfrm>
                <a:off x="3314700" y="2709862"/>
                <a:ext cx="22860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algn="ctr">
                  <a:lnSpc>
                    <a:spcPct val="90000"/>
                  </a:lnSpc>
                  <a:spcBef>
                    <a:spcPct val="50000"/>
                  </a:spcBef>
                  <a:defRPr/>
                </a:pPr>
                <a:r>
                  <a:rPr lang="en-US" sz="2400" dirty="0">
                    <a:solidFill>
                      <a:srgbClr val="FFFFFF"/>
                    </a:solidFill>
                    <a:latin typeface="+mn-lt"/>
                  </a:rPr>
                  <a:t>synthesis</a:t>
                </a:r>
              </a:p>
            </p:txBody>
          </p:sp>
          <p:sp>
            <p:nvSpPr>
              <p:cNvPr id="87053" name="Text Box 14"/>
              <p:cNvSpPr txBox="1">
                <a:spLocks noChangeArrowheads="1"/>
              </p:cNvSpPr>
              <p:nvPr/>
            </p:nvSpPr>
            <p:spPr bwMode="auto">
              <a:xfrm>
                <a:off x="3595688" y="1981200"/>
                <a:ext cx="17240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algn="ctr">
                  <a:lnSpc>
                    <a:spcPct val="90000"/>
                  </a:lnSpc>
                  <a:spcBef>
                    <a:spcPct val="50000"/>
                  </a:spcBef>
                  <a:defRPr/>
                </a:pPr>
                <a:r>
                  <a:rPr lang="en-US" sz="2400" dirty="0">
                    <a:solidFill>
                      <a:srgbClr val="FFFFFF"/>
                    </a:solidFill>
                    <a:latin typeface="+mn-lt"/>
                  </a:rPr>
                  <a:t>evaluation</a:t>
                </a:r>
              </a:p>
            </p:txBody>
          </p:sp>
        </p:grpSp>
      </p:grpSp>
      <p:sp>
        <p:nvSpPr>
          <p:cNvPr id="87055" name="Text Box 16"/>
          <p:cNvSpPr txBox="1">
            <a:spLocks noChangeArrowheads="1"/>
          </p:cNvSpPr>
          <p:nvPr/>
        </p:nvSpPr>
        <p:spPr bwMode="auto">
          <a:xfrm>
            <a:off x="228600" y="1600200"/>
            <a:ext cx="2743200"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lnSpc>
                <a:spcPct val="90000"/>
              </a:lnSpc>
              <a:spcBef>
                <a:spcPct val="50000"/>
              </a:spcBef>
              <a:defRPr/>
            </a:pPr>
            <a:r>
              <a:rPr lang="en-US" sz="2800" b="0" dirty="0">
                <a:solidFill>
                  <a:srgbClr val="FFFFFF"/>
                </a:solidFill>
                <a:latin typeface="+mn-lt"/>
              </a:rPr>
              <a:t>Bloom</a:t>
            </a:r>
            <a:r>
              <a:rPr lang="ja-JP" altLang="en-US" sz="2800" b="0">
                <a:solidFill>
                  <a:srgbClr val="FFFFFF"/>
                </a:solidFill>
                <a:latin typeface="+mn-lt"/>
              </a:rPr>
              <a:t>’</a:t>
            </a:r>
            <a:r>
              <a:rPr lang="en-US" altLang="ja-JP" sz="2800" b="0" dirty="0">
                <a:solidFill>
                  <a:srgbClr val="FFFFFF"/>
                </a:solidFill>
                <a:latin typeface="+mn-lt"/>
              </a:rPr>
              <a:t>s Taxonomy of Educational Objectives</a:t>
            </a:r>
            <a:endParaRPr lang="en-US" sz="2800" b="0" dirty="0">
              <a:solidFill>
                <a:srgbClr val="FFFFFF"/>
              </a:solidFill>
              <a:latin typeface="+mn-lt"/>
            </a:endParaRPr>
          </a:p>
        </p:txBody>
      </p:sp>
      <p:sp>
        <p:nvSpPr>
          <p:cNvPr id="19" name="Line 5"/>
          <p:cNvSpPr>
            <a:spLocks noChangeShapeType="1"/>
          </p:cNvSpPr>
          <p:nvPr/>
        </p:nvSpPr>
        <p:spPr bwMode="auto">
          <a:xfrm>
            <a:off x="2247900" y="5607050"/>
            <a:ext cx="42799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nSpc>
                <a:spcPct val="90000"/>
              </a:lnSpc>
              <a:spcBef>
                <a:spcPct val="65000"/>
              </a:spcBef>
              <a:defRPr/>
            </a:pPr>
            <a:endParaRPr lang="en-US" dirty="0">
              <a:latin typeface="+mn-lt"/>
            </a:endParaRPr>
          </a:p>
        </p:txBody>
      </p:sp>
    </p:spTree>
    <p:extLst>
      <p:ext uri="{BB962C8B-B14F-4D97-AF65-F5344CB8AC3E}">
        <p14:creationId xmlns:p14="http://schemas.microsoft.com/office/powerpoint/2010/main" xmlns="" val="1091291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5"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25963" y="0"/>
            <a:ext cx="4618037"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3666" name="Text Box 3"/>
          <p:cNvSpPr txBox="1">
            <a:spLocks noChangeArrowheads="1"/>
          </p:cNvSpPr>
          <p:nvPr/>
        </p:nvSpPr>
        <p:spPr bwMode="auto">
          <a:xfrm>
            <a:off x="2310376" y="5705647"/>
            <a:ext cx="7067550" cy="707886"/>
          </a:xfrm>
          <a:prstGeom prst="rect">
            <a:avLst/>
          </a:prstGeom>
          <a:solidFill>
            <a:srgbClr val="16285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algn="ctr">
              <a:spcBef>
                <a:spcPct val="50000"/>
              </a:spcBef>
            </a:pPr>
            <a:r>
              <a:rPr lang="ja-JP" altLang="en-US" sz="2000" dirty="0">
                <a:solidFill>
                  <a:srgbClr val="FFFFFF"/>
                </a:solidFill>
                <a:latin typeface="+mn-lt"/>
              </a:rPr>
              <a:t>“</a:t>
            </a:r>
            <a:r>
              <a:rPr lang="en-US" altLang="ja-JP" sz="2000" dirty="0">
                <a:solidFill>
                  <a:srgbClr val="FFFFFF"/>
                </a:solidFill>
                <a:latin typeface="+mn-lt"/>
              </a:rPr>
              <a:t>Eventually, Billy came to dread his father</a:t>
            </a:r>
            <a:r>
              <a:rPr lang="ja-JP" altLang="en-US" sz="2000" dirty="0">
                <a:solidFill>
                  <a:srgbClr val="FFFFFF"/>
                </a:solidFill>
                <a:latin typeface="+mn-lt"/>
              </a:rPr>
              <a:t>’</a:t>
            </a:r>
            <a:r>
              <a:rPr lang="en-US" altLang="ja-JP" sz="2000" dirty="0">
                <a:solidFill>
                  <a:srgbClr val="FFFFFF"/>
                </a:solidFill>
                <a:latin typeface="+mn-lt"/>
              </a:rPr>
              <a:t>s lectures over all other forms of punishment</a:t>
            </a:r>
            <a:r>
              <a:rPr lang="ja-JP" altLang="en-US" sz="2000" dirty="0">
                <a:solidFill>
                  <a:srgbClr val="FFFFFF"/>
                </a:solidFill>
                <a:latin typeface="+mn-lt"/>
              </a:rPr>
              <a:t>”</a:t>
            </a:r>
            <a:endParaRPr lang="en-US" sz="2000" dirty="0">
              <a:solidFill>
                <a:srgbClr val="FFFFFF"/>
              </a:solidFill>
              <a:latin typeface="+mn-lt"/>
            </a:endParaRPr>
          </a:p>
        </p:txBody>
      </p:sp>
      <p:sp>
        <p:nvSpPr>
          <p:cNvPr id="113667" name="Rectangle 4"/>
          <p:cNvSpPr>
            <a:spLocks noGrp="1" noChangeArrowheads="1"/>
          </p:cNvSpPr>
          <p:nvPr>
            <p:ph type="title"/>
          </p:nvPr>
        </p:nvSpPr>
        <p:spPr>
          <a:xfrm>
            <a:off x="200025" y="290513"/>
            <a:ext cx="4251325" cy="2224087"/>
          </a:xfrm>
          <a:noFill/>
        </p:spPr>
        <p:txBody>
          <a:bodyPr lIns="90487" tIns="44450" rIns="90487" bIns="44450"/>
          <a:lstStyle/>
          <a:p>
            <a:pPr eaLnBrk="1" hangingPunct="1"/>
            <a:r>
              <a:rPr lang="en-US" sz="3200" dirty="0">
                <a:solidFill>
                  <a:srgbClr val="D98200"/>
                </a:solidFill>
                <a:latin typeface="+mn-lt"/>
                <a:ea typeface="ＭＳ Ｐゴシック" charset="0"/>
                <a:cs typeface="Times" charset="0"/>
              </a:rPr>
              <a:t>If a Picture is worth a thousand words, then what is a real-world, first-hand, experience worth?</a:t>
            </a:r>
            <a:endParaRPr lang="en-US" sz="3200" dirty="0">
              <a:solidFill>
                <a:srgbClr val="F59100"/>
              </a:solidFill>
              <a:latin typeface="+mn-lt"/>
              <a:ea typeface="ＭＳ Ｐゴシック" charset="0"/>
              <a:cs typeface="ＭＳ Ｐゴシック" charset="0"/>
            </a:endParaRPr>
          </a:p>
        </p:txBody>
      </p:sp>
      <p:sp>
        <p:nvSpPr>
          <p:cNvPr id="113668" name="Rectangle 5"/>
          <p:cNvSpPr>
            <a:spLocks noGrp="1" noChangeArrowheads="1"/>
          </p:cNvSpPr>
          <p:nvPr>
            <p:ph type="body" idx="1"/>
          </p:nvPr>
        </p:nvSpPr>
        <p:spPr>
          <a:xfrm>
            <a:off x="54970" y="2925676"/>
            <a:ext cx="4371975" cy="2832100"/>
          </a:xfrm>
          <a:noFill/>
        </p:spPr>
        <p:txBody>
          <a:bodyPr lIns="90487" tIns="44450" rIns="90487" bIns="44450"/>
          <a:lstStyle/>
          <a:p>
            <a:pPr marL="0" indent="0" algn="ctr" eaLnBrk="1" hangingPunct="1">
              <a:buNone/>
            </a:pPr>
            <a:r>
              <a:rPr lang="en-US" sz="2400" dirty="0" smtClean="0">
                <a:ea typeface="ＭＳ Ｐゴシック" charset="0"/>
                <a:cs typeface="ＭＳ Ｐゴシック" charset="0"/>
              </a:rPr>
              <a:t>Please participate in the role of a good student!  </a:t>
            </a:r>
          </a:p>
          <a:p>
            <a:pPr marL="0" indent="0" algn="ctr" eaLnBrk="1" hangingPunct="1">
              <a:buNone/>
            </a:pPr>
            <a:endParaRPr lang="en-US" sz="2400" dirty="0">
              <a:ea typeface="ＭＳ Ｐゴシック" charset="0"/>
              <a:cs typeface="ＭＳ Ｐゴシック" charset="0"/>
            </a:endParaRPr>
          </a:p>
          <a:p>
            <a:pPr marL="0" indent="0" algn="ctr" eaLnBrk="1" hangingPunct="1">
              <a:buNone/>
            </a:pPr>
            <a:r>
              <a:rPr lang="en-US" sz="2400" dirty="0" smtClean="0">
                <a:ea typeface="ＭＳ Ｐゴシック" charset="0"/>
                <a:cs typeface="ＭＳ Ｐゴシック" charset="0"/>
              </a:rPr>
              <a:t>Don’t get stuck or caught up in thinking like a PHD Physicist or Astronomer!!!!!</a:t>
            </a:r>
          </a:p>
        </p:txBody>
      </p:sp>
      <p:sp>
        <p:nvSpPr>
          <p:cNvPr id="4" name="Slide Number Placeholder 3"/>
          <p:cNvSpPr>
            <a:spLocks noGrp="1"/>
          </p:cNvSpPr>
          <p:nvPr>
            <p:ph type="sldNum" sz="quarter" idx="12"/>
          </p:nvPr>
        </p:nvSpPr>
        <p:spPr>
          <a:xfrm>
            <a:off x="6553200" y="6245225"/>
            <a:ext cx="2133600" cy="476250"/>
          </a:xfrm>
        </p:spPr>
        <p:txBody>
          <a:bodyPr/>
          <a:lstStyle/>
          <a:p>
            <a:pPr>
              <a:defRPr/>
            </a:pPr>
            <a:fld id="{D6882858-A55A-154E-B05B-CCC9AD1FC82D}" type="slidenum">
              <a:rPr lang="en-US" smtClean="0"/>
              <a:pPr>
                <a:defRPr/>
              </a:pPr>
              <a:t>17</a:t>
            </a:fld>
            <a:endParaRPr lang="en-US" dirty="0"/>
          </a:p>
        </p:txBody>
      </p:sp>
    </p:spTree>
    <p:extLst>
      <p:ext uri="{BB962C8B-B14F-4D97-AF65-F5344CB8AC3E}">
        <p14:creationId xmlns:p14="http://schemas.microsoft.com/office/powerpoint/2010/main" xmlns="" val="217391662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5546" y="467217"/>
            <a:ext cx="7772400" cy="1470025"/>
          </a:xfrm>
        </p:spPr>
        <p:txBody>
          <a:bodyPr/>
          <a:lstStyle/>
          <a:p>
            <a:r>
              <a:rPr lang="en-US" dirty="0" smtClean="0">
                <a:solidFill>
                  <a:srgbClr val="F49100"/>
                </a:solidFill>
              </a:rPr>
              <a:t>Todays Topic:</a:t>
            </a:r>
            <a:r>
              <a:rPr lang="en-US" i="1" dirty="0" smtClean="0"/>
              <a:t/>
            </a:r>
            <a:br>
              <a:rPr lang="en-US" i="1" dirty="0" smtClean="0"/>
            </a:br>
            <a:r>
              <a:rPr lang="en-US" i="1" dirty="0" smtClean="0"/>
              <a:t>“Motion of Extrasolar Planets”</a:t>
            </a:r>
            <a:endParaRPr lang="en-US" i="1" dirty="0"/>
          </a:p>
        </p:txBody>
      </p:sp>
      <p:sp>
        <p:nvSpPr>
          <p:cNvPr id="3" name="TextBox 2"/>
          <p:cNvSpPr txBox="1"/>
          <p:nvPr/>
        </p:nvSpPr>
        <p:spPr>
          <a:xfrm>
            <a:off x="50128" y="2187188"/>
            <a:ext cx="10409706" cy="2816156"/>
          </a:xfrm>
          <a:prstGeom prst="rect">
            <a:avLst/>
          </a:prstGeom>
          <a:noFill/>
        </p:spPr>
        <p:txBody>
          <a:bodyPr wrap="square" rtlCol="0">
            <a:spAutoFit/>
          </a:bodyPr>
          <a:lstStyle/>
          <a:p>
            <a:r>
              <a:rPr lang="en-US" sz="2800" b="0" i="1" dirty="0" smtClean="0">
                <a:solidFill>
                  <a:srgbClr val="FFFFFF"/>
                </a:solidFill>
                <a:latin typeface="+mj-lt"/>
              </a:rPr>
              <a:t>Please pay </a:t>
            </a:r>
            <a:r>
              <a:rPr lang="en-US" sz="2800" b="0" i="1" dirty="0">
                <a:solidFill>
                  <a:srgbClr val="FFFFFF"/>
                </a:solidFill>
                <a:latin typeface="+mj-lt"/>
              </a:rPr>
              <a:t>attention to</a:t>
            </a:r>
            <a:r>
              <a:rPr lang="en-US" sz="2800" b="0" i="1" dirty="0" smtClean="0">
                <a:solidFill>
                  <a:srgbClr val="FFFFFF"/>
                </a:solidFill>
                <a:latin typeface="+mj-lt"/>
              </a:rPr>
              <a:t>:</a:t>
            </a:r>
          </a:p>
          <a:p>
            <a:pPr>
              <a:lnSpc>
                <a:spcPct val="100000"/>
              </a:lnSpc>
              <a:spcBef>
                <a:spcPts val="0"/>
              </a:spcBef>
            </a:pPr>
            <a:endParaRPr lang="en-US" sz="900" b="0" dirty="0">
              <a:solidFill>
                <a:srgbClr val="FFFFFF"/>
              </a:solidFill>
              <a:latin typeface="+mj-lt"/>
            </a:endParaRPr>
          </a:p>
          <a:p>
            <a:pPr>
              <a:lnSpc>
                <a:spcPct val="100000"/>
              </a:lnSpc>
              <a:spcBef>
                <a:spcPts val="0"/>
              </a:spcBef>
            </a:pPr>
            <a:r>
              <a:rPr lang="en-US" sz="900" b="0" dirty="0" smtClean="0">
                <a:solidFill>
                  <a:srgbClr val="FFFFFF"/>
                </a:solidFill>
                <a:latin typeface="+mj-lt"/>
              </a:rPr>
              <a:t>   </a:t>
            </a:r>
            <a:r>
              <a:rPr lang="en-US" sz="2800" b="0" i="1" dirty="0" smtClean="0">
                <a:solidFill>
                  <a:srgbClr val="FFFFFF"/>
                </a:solidFill>
                <a:latin typeface="+mj-lt"/>
              </a:rPr>
              <a:t>  </a:t>
            </a:r>
            <a:r>
              <a:rPr lang="en-US" sz="2800" b="0" dirty="0" smtClean="0">
                <a:solidFill>
                  <a:srgbClr val="FFFFFF"/>
                </a:solidFill>
                <a:latin typeface="+mj-lt"/>
              </a:rPr>
              <a:t>The sequencing of different </a:t>
            </a:r>
            <a:r>
              <a:rPr lang="en-US" sz="2800" b="0" dirty="0">
                <a:solidFill>
                  <a:srgbClr val="FFFFFF"/>
                </a:solidFill>
                <a:latin typeface="+mj-lt"/>
              </a:rPr>
              <a:t>i</a:t>
            </a:r>
            <a:r>
              <a:rPr lang="en-US" sz="2800" b="0" dirty="0" smtClean="0">
                <a:solidFill>
                  <a:srgbClr val="FFFFFF"/>
                </a:solidFill>
                <a:latin typeface="+mj-lt"/>
              </a:rPr>
              <a:t>nstructional strategies</a:t>
            </a:r>
            <a:r>
              <a:rPr lang="en-US" sz="2800" b="0" dirty="0">
                <a:solidFill>
                  <a:srgbClr val="FFFFFF"/>
                </a:solidFill>
                <a:latin typeface="+mj-lt"/>
              </a:rPr>
              <a:t/>
            </a:r>
            <a:br>
              <a:rPr lang="en-US" sz="2800" b="0" dirty="0">
                <a:solidFill>
                  <a:srgbClr val="FFFFFF"/>
                </a:solidFill>
                <a:latin typeface="+mj-lt"/>
              </a:rPr>
            </a:br>
            <a:r>
              <a:rPr lang="en-US" sz="2800" b="0" dirty="0" smtClean="0">
                <a:solidFill>
                  <a:srgbClr val="FFFFFF"/>
                </a:solidFill>
                <a:latin typeface="+mj-lt"/>
              </a:rPr>
              <a:t>   The different implementation methods used</a:t>
            </a:r>
            <a:endParaRPr lang="en-US" sz="2800" b="0" dirty="0">
              <a:solidFill>
                <a:srgbClr val="FFFFFF"/>
              </a:solidFill>
              <a:latin typeface="+mj-lt"/>
            </a:endParaRPr>
          </a:p>
          <a:p>
            <a:pPr>
              <a:lnSpc>
                <a:spcPct val="100000"/>
              </a:lnSpc>
              <a:spcBef>
                <a:spcPts val="0"/>
              </a:spcBef>
            </a:pPr>
            <a:r>
              <a:rPr lang="en-US" sz="2800" b="0" dirty="0" smtClean="0">
                <a:solidFill>
                  <a:srgbClr val="FFFFFF"/>
                </a:solidFill>
                <a:latin typeface="+mj-lt"/>
              </a:rPr>
              <a:t>   How feedback was incorporated</a:t>
            </a:r>
          </a:p>
          <a:p>
            <a:pPr>
              <a:lnSpc>
                <a:spcPct val="100000"/>
              </a:lnSpc>
              <a:spcBef>
                <a:spcPts val="0"/>
              </a:spcBef>
            </a:pPr>
            <a:r>
              <a:rPr lang="en-US" sz="2800" b="0" dirty="0" smtClean="0">
                <a:solidFill>
                  <a:srgbClr val="FFFFFF"/>
                </a:solidFill>
                <a:latin typeface="+mj-lt"/>
              </a:rPr>
              <a:t>   How collaboration was encouraged and motivated</a:t>
            </a:r>
            <a:r>
              <a:rPr lang="en-US" sz="2800" b="0" dirty="0">
                <a:solidFill>
                  <a:srgbClr val="FFFFFF"/>
                </a:solidFill>
                <a:latin typeface="+mj-lt"/>
              </a:rPr>
              <a:t/>
            </a:r>
            <a:br>
              <a:rPr lang="en-US" sz="2800" b="0" dirty="0">
                <a:solidFill>
                  <a:srgbClr val="FFFFFF"/>
                </a:solidFill>
                <a:latin typeface="+mj-lt"/>
              </a:rPr>
            </a:br>
            <a:endParaRPr lang="en-US" sz="2800" b="0" dirty="0">
              <a:solidFill>
                <a:srgbClr val="FFFFFF"/>
              </a:solidFill>
              <a:latin typeface="+mj-lt"/>
            </a:endParaRPr>
          </a:p>
        </p:txBody>
      </p:sp>
    </p:spTree>
    <p:extLst>
      <p:ext uri="{BB962C8B-B14F-4D97-AF65-F5344CB8AC3E}">
        <p14:creationId xmlns:p14="http://schemas.microsoft.com/office/powerpoint/2010/main" xmlns="" val="41046380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914400" y="609600"/>
            <a:ext cx="11506200" cy="1143000"/>
          </a:xfrm>
        </p:spPr>
        <p:txBody>
          <a:bodyPr/>
          <a:lstStyle/>
          <a:p>
            <a:pPr eaLnBrk="1" hangingPunct="1"/>
            <a:r>
              <a:rPr lang="en-US" u="sng" dirty="0">
                <a:solidFill>
                  <a:srgbClr val="D9D9D9"/>
                </a:solidFill>
                <a:latin typeface="Arial" charset="0"/>
                <a:ea typeface="ＭＳ Ｐゴシック" charset="0"/>
                <a:cs typeface="ＭＳ Ｐゴシック" charset="0"/>
              </a:rPr>
              <a:t>Tutorial: </a:t>
            </a:r>
            <a:r>
              <a:rPr lang="en-US" u="sng" dirty="0" smtClean="0">
                <a:solidFill>
                  <a:srgbClr val="D9D9D9"/>
                </a:solidFill>
                <a:latin typeface="Arial" charset="0"/>
                <a:ea typeface="ＭＳ Ｐゴシック" charset="0"/>
                <a:cs typeface="ＭＳ Ｐゴシック" charset="0"/>
              </a:rPr>
              <a:t/>
            </a:r>
            <a:br>
              <a:rPr lang="en-US" u="sng" dirty="0" smtClean="0">
                <a:solidFill>
                  <a:srgbClr val="D9D9D9"/>
                </a:solidFill>
                <a:latin typeface="Arial" charset="0"/>
                <a:ea typeface="ＭＳ Ｐゴシック" charset="0"/>
                <a:cs typeface="ＭＳ Ｐゴシック" charset="0"/>
              </a:rPr>
            </a:br>
            <a:r>
              <a:rPr lang="en-US" u="sng" dirty="0" smtClean="0">
                <a:solidFill>
                  <a:srgbClr val="D9D9D9"/>
                </a:solidFill>
                <a:latin typeface="Arial" charset="0"/>
                <a:ea typeface="ＭＳ Ｐゴシック" charset="0"/>
                <a:cs typeface="ＭＳ Ｐゴシック" charset="0"/>
              </a:rPr>
              <a:t>Motion of </a:t>
            </a:r>
            <a:r>
              <a:rPr lang="en-US" u="sng" dirty="0" err="1" smtClean="0">
                <a:solidFill>
                  <a:srgbClr val="D9D9D9"/>
                </a:solidFill>
                <a:latin typeface="Arial" charset="0"/>
                <a:ea typeface="ＭＳ Ｐゴシック" charset="0"/>
                <a:cs typeface="ＭＳ Ｐゴシック" charset="0"/>
              </a:rPr>
              <a:t>Extrasolar</a:t>
            </a:r>
            <a:r>
              <a:rPr lang="en-US" u="sng" dirty="0" smtClean="0">
                <a:solidFill>
                  <a:srgbClr val="D9D9D9"/>
                </a:solidFill>
                <a:latin typeface="Arial" charset="0"/>
                <a:ea typeface="ＭＳ Ｐゴシック" charset="0"/>
                <a:cs typeface="ＭＳ Ｐゴシック" charset="0"/>
              </a:rPr>
              <a:t> </a:t>
            </a:r>
            <a:r>
              <a:rPr lang="en-US" u="sng" dirty="0">
                <a:solidFill>
                  <a:srgbClr val="D9D9D9"/>
                </a:solidFill>
                <a:latin typeface="Arial" charset="0"/>
                <a:ea typeface="ＭＳ Ｐゴシック" charset="0"/>
                <a:cs typeface="ＭＳ Ｐゴシック" charset="0"/>
              </a:rPr>
              <a:t>Planets </a:t>
            </a:r>
            <a:br>
              <a:rPr lang="en-US" u="sng" dirty="0">
                <a:solidFill>
                  <a:srgbClr val="D9D9D9"/>
                </a:solidFill>
                <a:latin typeface="Arial" charset="0"/>
                <a:ea typeface="ＭＳ Ｐゴシック" charset="0"/>
                <a:cs typeface="ＭＳ Ｐゴシック" charset="0"/>
              </a:rPr>
            </a:br>
            <a:endParaRPr lang="en-US" u="sng" dirty="0">
              <a:solidFill>
                <a:srgbClr val="D9D9D9"/>
              </a:solidFill>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304800" y="1752600"/>
            <a:ext cx="8229600" cy="4525962"/>
          </a:xfrm>
          <a:prstGeom prst="rect">
            <a:avLst/>
          </a:prstGeom>
          <a:noFill/>
          <a:ln w="9525">
            <a:noFill/>
            <a:miter lim="800000"/>
            <a:headEnd/>
            <a:tailEnd/>
          </a:ln>
        </p:spPr>
        <p:txBody>
          <a:bodyPr/>
          <a:lstStyle/>
          <a:p>
            <a:pPr marL="342900" indent="-342900">
              <a:spcBef>
                <a:spcPct val="20000"/>
              </a:spcBef>
              <a:buFontTx/>
              <a:buChar char="•"/>
              <a:defRPr/>
            </a:pPr>
            <a:r>
              <a:rPr lang="en-US" sz="2800" kern="0" dirty="0">
                <a:solidFill>
                  <a:srgbClr val="FFFFFF"/>
                </a:solidFill>
                <a:latin typeface="+mn-lt"/>
                <a:ea typeface="ＭＳ Ｐゴシック" charset="-128"/>
                <a:cs typeface="ＭＳ Ｐゴシック" charset="-128"/>
              </a:rPr>
              <a:t>Work with a partner!</a:t>
            </a:r>
          </a:p>
          <a:p>
            <a:pPr marL="342900" indent="-342900">
              <a:spcBef>
                <a:spcPct val="20000"/>
              </a:spcBef>
              <a:buFontTx/>
              <a:buChar char="•"/>
              <a:defRPr/>
            </a:pPr>
            <a:r>
              <a:rPr lang="en-US" sz="2800" kern="0" dirty="0">
                <a:solidFill>
                  <a:srgbClr val="FFFFFF"/>
                </a:solidFill>
                <a:latin typeface="+mn-lt"/>
                <a:ea typeface="ＭＳ Ｐゴシック" charset="-128"/>
                <a:cs typeface="ＭＳ Ｐゴシック" charset="-128"/>
              </a:rPr>
              <a:t>Read the instructions and questions carefully.</a:t>
            </a:r>
          </a:p>
          <a:p>
            <a:pPr marL="342900" indent="-342900">
              <a:spcBef>
                <a:spcPct val="20000"/>
              </a:spcBef>
              <a:buFontTx/>
              <a:buChar char="•"/>
              <a:defRPr/>
            </a:pPr>
            <a:r>
              <a:rPr lang="en-US" sz="2800" kern="0" dirty="0">
                <a:solidFill>
                  <a:srgbClr val="FFFFFF"/>
                </a:solidFill>
                <a:latin typeface="+mn-lt"/>
                <a:ea typeface="ＭＳ Ｐゴシック" charset="-128"/>
                <a:cs typeface="ＭＳ Ｐゴシック" charset="-128"/>
              </a:rPr>
              <a:t>Discuss the concepts and your answers with one another.  </a:t>
            </a:r>
            <a:r>
              <a:rPr lang="en-US" sz="2800" u="sng" kern="0" dirty="0">
                <a:solidFill>
                  <a:srgbClr val="FFFFFF"/>
                </a:solidFill>
                <a:latin typeface="+mn-lt"/>
                <a:ea typeface="ＭＳ Ｐゴシック" charset="-128"/>
                <a:cs typeface="ＭＳ Ｐゴシック" charset="-128"/>
              </a:rPr>
              <a:t>Take time to understand it now</a:t>
            </a:r>
            <a:r>
              <a:rPr lang="en-US" sz="2800" kern="0" dirty="0">
                <a:solidFill>
                  <a:srgbClr val="FFFFFF"/>
                </a:solidFill>
                <a:latin typeface="+mn-lt"/>
                <a:ea typeface="ＭＳ Ｐゴシック" charset="-128"/>
                <a:cs typeface="ＭＳ Ｐゴシック" charset="-128"/>
              </a:rPr>
              <a:t>!!!!</a:t>
            </a:r>
          </a:p>
          <a:p>
            <a:pPr marL="342900" indent="-342900">
              <a:spcBef>
                <a:spcPct val="20000"/>
              </a:spcBef>
              <a:buFontTx/>
              <a:buChar char="•"/>
              <a:defRPr/>
            </a:pPr>
            <a:r>
              <a:rPr lang="en-US" sz="2800" kern="0" dirty="0">
                <a:solidFill>
                  <a:srgbClr val="FFFFFF"/>
                </a:solidFill>
                <a:latin typeface="+mn-lt"/>
                <a:ea typeface="ＭＳ Ｐゴシック" charset="-128"/>
                <a:cs typeface="ＭＳ Ｐゴシック" charset="-128"/>
              </a:rPr>
              <a:t>Come to a consensus answer you both agree on.</a:t>
            </a:r>
          </a:p>
          <a:p>
            <a:pPr marL="342900" indent="-342900">
              <a:spcBef>
                <a:spcPct val="20000"/>
              </a:spcBef>
              <a:buFontTx/>
              <a:buChar char="•"/>
              <a:defRPr/>
            </a:pPr>
            <a:r>
              <a:rPr lang="en-US" sz="2800" kern="0" dirty="0">
                <a:solidFill>
                  <a:srgbClr val="FFFFFF"/>
                </a:solidFill>
                <a:latin typeface="+mn-lt"/>
                <a:ea typeface="ＭＳ Ｐゴシック" charset="-128"/>
                <a:cs typeface="ＭＳ Ｐゴシック" charset="-128"/>
              </a:rPr>
              <a:t>If you get stuck or are not sure of your answer, ask another group.</a:t>
            </a:r>
          </a:p>
        </p:txBody>
      </p:sp>
    </p:spTree>
    <p:extLst>
      <p:ext uri="{BB962C8B-B14F-4D97-AF65-F5344CB8AC3E}">
        <p14:creationId xmlns:p14="http://schemas.microsoft.com/office/powerpoint/2010/main" xmlns="" val="64973558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Text Placeholder 1"/>
          <p:cNvSpPr>
            <a:spLocks noGrp="1"/>
          </p:cNvSpPr>
          <p:nvPr>
            <p:ph type="body" sz="half" idx="1"/>
          </p:nvPr>
        </p:nvSpPr>
        <p:spPr>
          <a:xfrm>
            <a:off x="824723" y="305648"/>
            <a:ext cx="3801541" cy="5033962"/>
          </a:xfrm>
        </p:spPr>
        <p:txBody>
          <a:bodyPr/>
          <a:lstStyle/>
          <a:p>
            <a:endParaRPr lang="en-US" sz="1200" dirty="0">
              <a:solidFill>
                <a:srgbClr val="F7F7F7"/>
              </a:solidFill>
              <a:latin typeface="Arial" charset="0"/>
            </a:endParaRPr>
          </a:p>
          <a:p>
            <a:r>
              <a:rPr lang="en-US" sz="1200" dirty="0" err="1">
                <a:solidFill>
                  <a:srgbClr val="F7F7F7"/>
                </a:solidFill>
                <a:latin typeface="Arial" charset="0"/>
              </a:rPr>
              <a:t>Leilani</a:t>
            </a:r>
            <a:r>
              <a:rPr lang="en-US" sz="1200" dirty="0">
                <a:solidFill>
                  <a:srgbClr val="F7F7F7"/>
                </a:solidFill>
                <a:latin typeface="Arial" charset="0"/>
              </a:rPr>
              <a:t> Arthurs, </a:t>
            </a:r>
            <a:r>
              <a:rPr lang="en-US" sz="1200" dirty="0" smtClean="0">
                <a:solidFill>
                  <a:srgbClr val="F7F7F7"/>
                </a:solidFill>
                <a:latin typeface="Arial" charset="0"/>
              </a:rPr>
              <a:t>UNL</a:t>
            </a:r>
            <a:endParaRPr lang="en-US" sz="1200" dirty="0">
              <a:solidFill>
                <a:srgbClr val="F7F7F7"/>
              </a:solidFill>
              <a:latin typeface="Arial" charset="0"/>
            </a:endParaRPr>
          </a:p>
          <a:p>
            <a:r>
              <a:rPr lang="en-US" sz="1200" dirty="0">
                <a:solidFill>
                  <a:srgbClr val="F7F7F7"/>
                </a:solidFill>
                <a:latin typeface="Arial" charset="0"/>
              </a:rPr>
              <a:t>Duncan Brown, </a:t>
            </a:r>
            <a:r>
              <a:rPr lang="en-US" sz="1200" dirty="0">
                <a:latin typeface="Arial" charset="0"/>
              </a:rPr>
              <a:t>Syracuse </a:t>
            </a:r>
            <a:r>
              <a:rPr lang="en-US" sz="1200" dirty="0">
                <a:solidFill>
                  <a:srgbClr val="F7F7F7"/>
                </a:solidFill>
                <a:latin typeface="Arial" charset="0"/>
              </a:rPr>
              <a:t>Univ.</a:t>
            </a:r>
          </a:p>
          <a:p>
            <a:r>
              <a:rPr lang="en-US" sz="1200" dirty="0" err="1">
                <a:solidFill>
                  <a:srgbClr val="F7F7F7"/>
                </a:solidFill>
                <a:latin typeface="Arial" charset="0"/>
              </a:rPr>
              <a:t>Sanlyn</a:t>
            </a:r>
            <a:r>
              <a:rPr lang="en-US" sz="1200" dirty="0">
                <a:solidFill>
                  <a:srgbClr val="F7F7F7"/>
                </a:solidFill>
                <a:latin typeface="Arial" charset="0"/>
              </a:rPr>
              <a:t> </a:t>
            </a:r>
            <a:r>
              <a:rPr lang="en-US" sz="1200" dirty="0" err="1">
                <a:solidFill>
                  <a:srgbClr val="F7F7F7"/>
                </a:solidFill>
                <a:latin typeface="Arial" charset="0"/>
              </a:rPr>
              <a:t>Buxner</a:t>
            </a:r>
            <a:r>
              <a:rPr lang="en-US" sz="1200" dirty="0">
                <a:solidFill>
                  <a:srgbClr val="F7F7F7"/>
                </a:solidFill>
                <a:latin typeface="Arial" charset="0"/>
              </a:rPr>
              <a:t>, Univ. of Arizona</a:t>
            </a:r>
          </a:p>
          <a:p>
            <a:r>
              <a:rPr lang="en-US" sz="1200" dirty="0">
                <a:solidFill>
                  <a:srgbClr val="F7F7F7"/>
                </a:solidFill>
                <a:latin typeface="Arial" charset="0"/>
              </a:rPr>
              <a:t>David </a:t>
            </a:r>
            <a:r>
              <a:rPr lang="en-US" sz="1200" dirty="0" err="1">
                <a:solidFill>
                  <a:srgbClr val="F7F7F7"/>
                </a:solidFill>
                <a:latin typeface="Arial" charset="0"/>
              </a:rPr>
              <a:t>Consiglio</a:t>
            </a:r>
            <a:r>
              <a:rPr lang="en-US" sz="1200" dirty="0">
                <a:solidFill>
                  <a:srgbClr val="F7F7F7"/>
                </a:solidFill>
                <a:latin typeface="Arial" charset="0"/>
              </a:rPr>
              <a:t>, Bryn </a:t>
            </a:r>
            <a:r>
              <a:rPr lang="en-US" sz="1200" dirty="0" err="1">
                <a:solidFill>
                  <a:srgbClr val="F7F7F7"/>
                </a:solidFill>
                <a:latin typeface="Arial" charset="0"/>
              </a:rPr>
              <a:t>Mawr</a:t>
            </a:r>
            <a:r>
              <a:rPr lang="en-US" sz="1200" dirty="0">
                <a:solidFill>
                  <a:srgbClr val="F7F7F7"/>
                </a:solidFill>
                <a:latin typeface="Arial" charset="0"/>
              </a:rPr>
              <a:t> College</a:t>
            </a:r>
          </a:p>
          <a:p>
            <a:r>
              <a:rPr lang="en-US" sz="1200" dirty="0" smtClean="0">
                <a:solidFill>
                  <a:srgbClr val="F7F7F7"/>
                </a:solidFill>
                <a:latin typeface="Arial" charset="0"/>
              </a:rPr>
              <a:t>Tim Chambers, U Michigan</a:t>
            </a:r>
          </a:p>
          <a:p>
            <a:r>
              <a:rPr lang="en-US" sz="1200" dirty="0" smtClean="0">
                <a:solidFill>
                  <a:srgbClr val="F7F7F7"/>
                </a:solidFill>
                <a:latin typeface="Arial" charset="0"/>
              </a:rPr>
              <a:t>Steve </a:t>
            </a:r>
            <a:r>
              <a:rPr lang="en-US" sz="1200" dirty="0" err="1">
                <a:solidFill>
                  <a:srgbClr val="F7F7F7"/>
                </a:solidFill>
                <a:latin typeface="Arial" charset="0"/>
              </a:rPr>
              <a:t>Desch</a:t>
            </a:r>
            <a:r>
              <a:rPr lang="en-US" sz="1200" dirty="0">
                <a:solidFill>
                  <a:srgbClr val="F7F7F7"/>
                </a:solidFill>
                <a:latin typeface="Arial" charset="0"/>
              </a:rPr>
              <a:t>, Guilford Tech. CC</a:t>
            </a:r>
          </a:p>
          <a:p>
            <a:r>
              <a:rPr lang="en-US" sz="1200" dirty="0">
                <a:solidFill>
                  <a:srgbClr val="F7F7F7"/>
                </a:solidFill>
                <a:latin typeface="Arial" charset="0"/>
              </a:rPr>
              <a:t>Doug Duncan, CU Boulder</a:t>
            </a:r>
          </a:p>
          <a:p>
            <a:r>
              <a:rPr lang="en-US" sz="1200" dirty="0">
                <a:solidFill>
                  <a:srgbClr val="F7F7F7"/>
                </a:solidFill>
                <a:latin typeface="Arial" charset="0"/>
              </a:rPr>
              <a:t>Jeffrey </a:t>
            </a:r>
            <a:r>
              <a:rPr lang="en-US" sz="1200" dirty="0" err="1">
                <a:solidFill>
                  <a:srgbClr val="F7F7F7"/>
                </a:solidFill>
                <a:latin typeface="Arial" charset="0"/>
              </a:rPr>
              <a:t>Eckenrode</a:t>
            </a:r>
            <a:r>
              <a:rPr lang="en-US" sz="1200" dirty="0">
                <a:solidFill>
                  <a:srgbClr val="F7F7F7"/>
                </a:solidFill>
                <a:latin typeface="Arial" charset="0"/>
              </a:rPr>
              <a:t>, </a:t>
            </a:r>
            <a:r>
              <a:rPr lang="en-US" sz="1200" dirty="0" smtClean="0">
                <a:solidFill>
                  <a:srgbClr val="F7F7F7"/>
                </a:solidFill>
                <a:latin typeface="Arial" charset="0"/>
              </a:rPr>
              <a:t>Pacific Science CTR</a:t>
            </a:r>
            <a:endParaRPr lang="en-US" sz="1200" dirty="0">
              <a:solidFill>
                <a:srgbClr val="F7F7F7"/>
              </a:solidFill>
              <a:latin typeface="Arial" charset="0"/>
            </a:endParaRPr>
          </a:p>
          <a:p>
            <a:r>
              <a:rPr lang="en-US" sz="1200" dirty="0">
                <a:solidFill>
                  <a:srgbClr val="F7F7F7"/>
                </a:solidFill>
                <a:latin typeface="Arial" charset="0"/>
              </a:rPr>
              <a:t>Tom English, Guilford Tech. CC</a:t>
            </a:r>
          </a:p>
          <a:p>
            <a:r>
              <a:rPr lang="en-US" sz="1200" dirty="0">
                <a:latin typeface="Arial" charset="0"/>
              </a:rPr>
              <a:t>John </a:t>
            </a:r>
            <a:r>
              <a:rPr lang="en-US" sz="1200" dirty="0" err="1">
                <a:latin typeface="Arial" charset="0"/>
              </a:rPr>
              <a:t>Feldmeier</a:t>
            </a:r>
            <a:r>
              <a:rPr lang="en-US" sz="1200" dirty="0">
                <a:solidFill>
                  <a:srgbClr val="F7F7F7"/>
                </a:solidFill>
                <a:latin typeface="Arial" charset="0"/>
              </a:rPr>
              <a:t>, </a:t>
            </a:r>
            <a:r>
              <a:rPr lang="en-US" sz="1200" dirty="0">
                <a:latin typeface="Arial" charset="0"/>
              </a:rPr>
              <a:t>Youngstown State Univ.</a:t>
            </a:r>
            <a:endParaRPr lang="en-US" sz="1200" dirty="0">
              <a:solidFill>
                <a:srgbClr val="F7F7F7"/>
              </a:solidFill>
              <a:latin typeface="Arial" charset="0"/>
            </a:endParaRPr>
          </a:p>
          <a:p>
            <a:r>
              <a:rPr lang="en-US" sz="1200" dirty="0">
                <a:solidFill>
                  <a:srgbClr val="F7F7F7"/>
                </a:solidFill>
                <a:latin typeface="Arial" charset="0"/>
              </a:rPr>
              <a:t>Amy </a:t>
            </a:r>
            <a:r>
              <a:rPr lang="en-US" sz="1200" dirty="0" err="1">
                <a:solidFill>
                  <a:srgbClr val="F7F7F7"/>
                </a:solidFill>
                <a:latin typeface="Arial" charset="0"/>
              </a:rPr>
              <a:t>Forestell</a:t>
            </a:r>
            <a:r>
              <a:rPr lang="en-US" sz="1200" dirty="0">
                <a:solidFill>
                  <a:srgbClr val="F7F7F7"/>
                </a:solidFill>
                <a:latin typeface="Arial" charset="0"/>
              </a:rPr>
              <a:t>, SUNY New </a:t>
            </a:r>
            <a:r>
              <a:rPr lang="en-US" sz="1200" dirty="0" err="1">
                <a:solidFill>
                  <a:srgbClr val="F7F7F7"/>
                </a:solidFill>
                <a:latin typeface="Arial" charset="0"/>
              </a:rPr>
              <a:t>Paltz</a:t>
            </a:r>
            <a:endParaRPr lang="en-US" sz="1200" dirty="0">
              <a:solidFill>
                <a:srgbClr val="F7F7F7"/>
              </a:solidFill>
              <a:latin typeface="Arial" charset="0"/>
            </a:endParaRPr>
          </a:p>
          <a:p>
            <a:r>
              <a:rPr lang="en-US" sz="1200" dirty="0">
                <a:solidFill>
                  <a:srgbClr val="F7F7F7"/>
                </a:solidFill>
                <a:latin typeface="Arial" charset="0"/>
              </a:rPr>
              <a:t>Rica French, </a:t>
            </a:r>
            <a:r>
              <a:rPr lang="en-US" sz="1200" dirty="0" err="1">
                <a:solidFill>
                  <a:srgbClr val="F7F7F7"/>
                </a:solidFill>
                <a:latin typeface="Arial" charset="0"/>
              </a:rPr>
              <a:t>MiraCosta</a:t>
            </a:r>
            <a:r>
              <a:rPr lang="en-US" sz="1200" dirty="0">
                <a:solidFill>
                  <a:srgbClr val="F7F7F7"/>
                </a:solidFill>
                <a:latin typeface="Arial" charset="0"/>
              </a:rPr>
              <a:t> College</a:t>
            </a:r>
          </a:p>
          <a:p>
            <a:r>
              <a:rPr lang="en-US" sz="1200" dirty="0">
                <a:solidFill>
                  <a:srgbClr val="F7F7F7"/>
                </a:solidFill>
                <a:latin typeface="Arial" charset="0"/>
              </a:rPr>
              <a:t>Adrienne Gauthier, </a:t>
            </a:r>
            <a:r>
              <a:rPr lang="en-US" sz="1200" dirty="0" smtClean="0">
                <a:solidFill>
                  <a:srgbClr val="F7F7F7"/>
                </a:solidFill>
                <a:latin typeface="Arial" charset="0"/>
              </a:rPr>
              <a:t>Dartmouth</a:t>
            </a:r>
            <a:endParaRPr lang="en-US" sz="1200" dirty="0">
              <a:solidFill>
                <a:srgbClr val="F7F7F7"/>
              </a:solidFill>
              <a:latin typeface="Arial" charset="0"/>
            </a:endParaRPr>
          </a:p>
          <a:p>
            <a:r>
              <a:rPr lang="en-US" sz="1200" dirty="0">
                <a:solidFill>
                  <a:srgbClr val="F7F7F7"/>
                </a:solidFill>
                <a:latin typeface="Arial" charset="0"/>
              </a:rPr>
              <a:t>Pamela Gay, SIU-Edwardsville</a:t>
            </a:r>
          </a:p>
          <a:p>
            <a:r>
              <a:rPr lang="en-US" sz="1200" dirty="0">
                <a:solidFill>
                  <a:srgbClr val="F7F7F7"/>
                </a:solidFill>
                <a:latin typeface="Arial" charset="0"/>
              </a:rPr>
              <a:t>Dennis Hands, High Point Univ.</a:t>
            </a:r>
          </a:p>
          <a:p>
            <a:r>
              <a:rPr lang="en-US" sz="1200" dirty="0">
                <a:solidFill>
                  <a:srgbClr val="F7F7F7"/>
                </a:solidFill>
                <a:latin typeface="Arial" charset="0"/>
              </a:rPr>
              <a:t>Kevin </a:t>
            </a:r>
            <a:r>
              <a:rPr lang="en-US" sz="1200" dirty="0" err="1">
                <a:solidFill>
                  <a:srgbClr val="F7F7F7"/>
                </a:solidFill>
                <a:latin typeface="Arial" charset="0"/>
              </a:rPr>
              <a:t>Hardegree</a:t>
            </a:r>
            <a:r>
              <a:rPr lang="en-US" sz="1200" dirty="0">
                <a:solidFill>
                  <a:srgbClr val="F7F7F7"/>
                </a:solidFill>
                <a:latin typeface="Arial" charset="0"/>
              </a:rPr>
              <a:t>-Ullman, </a:t>
            </a:r>
            <a:r>
              <a:rPr lang="en-US" sz="1200" dirty="0"/>
              <a:t>University of Toledo</a:t>
            </a:r>
            <a:endParaRPr lang="en-US" sz="1200" dirty="0">
              <a:solidFill>
                <a:srgbClr val="F7F7F7"/>
              </a:solidFill>
              <a:latin typeface="Arial" charset="0"/>
            </a:endParaRPr>
          </a:p>
          <a:p>
            <a:r>
              <a:rPr lang="en-US" sz="1200" dirty="0">
                <a:solidFill>
                  <a:srgbClr val="F7F7F7"/>
                </a:solidFill>
                <a:latin typeface="Arial" charset="0"/>
              </a:rPr>
              <a:t>Melissa Hayes-</a:t>
            </a:r>
            <a:r>
              <a:rPr lang="en-US" sz="1200" dirty="0" err="1">
                <a:solidFill>
                  <a:srgbClr val="F7F7F7"/>
                </a:solidFill>
                <a:latin typeface="Arial" charset="0"/>
              </a:rPr>
              <a:t>Gehrke</a:t>
            </a:r>
            <a:r>
              <a:rPr lang="en-US" sz="1200" dirty="0">
                <a:solidFill>
                  <a:srgbClr val="F7F7F7"/>
                </a:solidFill>
                <a:latin typeface="Arial" charset="0"/>
              </a:rPr>
              <a:t>, Univ. of Maryland</a:t>
            </a:r>
          </a:p>
          <a:p>
            <a:r>
              <a:rPr lang="en-US" sz="1200" dirty="0" smtClean="0">
                <a:solidFill>
                  <a:srgbClr val="F7F7F7"/>
                </a:solidFill>
                <a:latin typeface="Arial" charset="0"/>
              </a:rPr>
              <a:t>Seth </a:t>
            </a:r>
            <a:r>
              <a:rPr lang="en-US" sz="1200" dirty="0" err="1" smtClean="0">
                <a:solidFill>
                  <a:srgbClr val="F7F7F7"/>
                </a:solidFill>
                <a:latin typeface="Arial" charset="0"/>
              </a:rPr>
              <a:t>Horstein</a:t>
            </a:r>
            <a:r>
              <a:rPr lang="en-US" sz="1200" dirty="0" smtClean="0">
                <a:solidFill>
                  <a:srgbClr val="F7F7F7"/>
                </a:solidFill>
                <a:latin typeface="Arial" charset="0"/>
              </a:rPr>
              <a:t>, CU Boulder</a:t>
            </a:r>
          </a:p>
          <a:p>
            <a:r>
              <a:rPr lang="en-US" sz="1200" dirty="0" smtClean="0">
                <a:solidFill>
                  <a:srgbClr val="F7F7F7"/>
                </a:solidFill>
                <a:latin typeface="Arial" charset="0"/>
              </a:rPr>
              <a:t>David </a:t>
            </a:r>
            <a:r>
              <a:rPr lang="en-US" sz="1200" dirty="0">
                <a:solidFill>
                  <a:srgbClr val="F7F7F7"/>
                </a:solidFill>
                <a:latin typeface="Arial" charset="0"/>
              </a:rPr>
              <a:t>Hudgins, </a:t>
            </a:r>
            <a:r>
              <a:rPr lang="en-US" sz="1200" dirty="0" err="1">
                <a:solidFill>
                  <a:srgbClr val="F7F7F7"/>
                </a:solidFill>
                <a:latin typeface="Arial" charset="0"/>
              </a:rPr>
              <a:t>Rockhurst</a:t>
            </a:r>
            <a:r>
              <a:rPr lang="en-US" sz="1200" dirty="0">
                <a:solidFill>
                  <a:srgbClr val="F7F7F7"/>
                </a:solidFill>
                <a:latin typeface="Arial" charset="0"/>
              </a:rPr>
              <a:t> Univ.</a:t>
            </a:r>
          </a:p>
          <a:p>
            <a:r>
              <a:rPr lang="en-US" sz="1200" dirty="0" smtClean="0">
                <a:solidFill>
                  <a:srgbClr val="F7F7F7"/>
                </a:solidFill>
                <a:latin typeface="Arial" charset="0"/>
              </a:rPr>
              <a:t>Chris </a:t>
            </a:r>
            <a:r>
              <a:rPr lang="en-US" sz="1200" dirty="0" err="1" smtClean="0">
                <a:solidFill>
                  <a:srgbClr val="F7F7F7"/>
                </a:solidFill>
                <a:latin typeface="Arial" charset="0"/>
              </a:rPr>
              <a:t>Impey</a:t>
            </a:r>
            <a:r>
              <a:rPr lang="en-US" sz="1200" dirty="0" smtClean="0">
                <a:solidFill>
                  <a:srgbClr val="F7F7F7"/>
                </a:solidFill>
                <a:latin typeface="Arial" charset="0"/>
              </a:rPr>
              <a:t>, Univ. of Arizona</a:t>
            </a:r>
          </a:p>
          <a:p>
            <a:r>
              <a:rPr lang="en-US" sz="1200" dirty="0">
                <a:solidFill>
                  <a:srgbClr val="F7F7F7"/>
                </a:solidFill>
                <a:latin typeface="Arial" charset="0"/>
              </a:rPr>
              <a:t>Julia </a:t>
            </a:r>
            <a:r>
              <a:rPr lang="en-US" sz="1200" dirty="0" err="1">
                <a:solidFill>
                  <a:srgbClr val="F7F7F7"/>
                </a:solidFill>
                <a:latin typeface="Arial" charset="0"/>
              </a:rPr>
              <a:t>Kamenetzky</a:t>
            </a:r>
            <a:r>
              <a:rPr lang="en-US" sz="1200" dirty="0">
                <a:solidFill>
                  <a:srgbClr val="F7F7F7"/>
                </a:solidFill>
                <a:latin typeface="Arial" charset="0"/>
              </a:rPr>
              <a:t>, </a:t>
            </a:r>
            <a:r>
              <a:rPr lang="en-US" sz="1200" dirty="0" err="1">
                <a:solidFill>
                  <a:srgbClr val="F7F7F7"/>
                </a:solidFill>
                <a:latin typeface="Arial" charset="0"/>
              </a:rPr>
              <a:t>Univ</a:t>
            </a:r>
            <a:r>
              <a:rPr lang="en-US" sz="1200" dirty="0">
                <a:solidFill>
                  <a:srgbClr val="F7F7F7"/>
                </a:solidFill>
                <a:latin typeface="Arial" charset="0"/>
              </a:rPr>
              <a:t> of Arizona</a:t>
            </a:r>
          </a:p>
          <a:p>
            <a:r>
              <a:rPr lang="en-US" sz="1200" dirty="0" smtClean="0">
                <a:solidFill>
                  <a:srgbClr val="F7F7F7"/>
                </a:solidFill>
                <a:latin typeface="Arial" charset="0"/>
              </a:rPr>
              <a:t>Jessica </a:t>
            </a:r>
            <a:r>
              <a:rPr lang="en-US" sz="1200" dirty="0" err="1">
                <a:solidFill>
                  <a:srgbClr val="F7F7F7"/>
                </a:solidFill>
                <a:latin typeface="Arial" charset="0"/>
              </a:rPr>
              <a:t>Kapp</a:t>
            </a:r>
            <a:r>
              <a:rPr lang="en-US" sz="1200" dirty="0">
                <a:solidFill>
                  <a:srgbClr val="F7F7F7"/>
                </a:solidFill>
                <a:latin typeface="Arial" charset="0"/>
              </a:rPr>
              <a:t>, Univ. of Arizona</a:t>
            </a:r>
          </a:p>
          <a:p>
            <a:r>
              <a:rPr lang="en-US" sz="1200" dirty="0">
                <a:solidFill>
                  <a:srgbClr val="F7F7F7"/>
                </a:solidFill>
                <a:latin typeface="Arial" charset="0"/>
              </a:rPr>
              <a:t>John Keller, Cal Poly SLO</a:t>
            </a:r>
          </a:p>
          <a:p>
            <a:r>
              <a:rPr lang="en-US" sz="1200" dirty="0" smtClean="0">
                <a:solidFill>
                  <a:srgbClr val="F7F7F7"/>
                </a:solidFill>
                <a:latin typeface="Arial" charset="0"/>
              </a:rPr>
              <a:t>Julia </a:t>
            </a:r>
            <a:r>
              <a:rPr lang="en-US" sz="1200" dirty="0" err="1" smtClean="0">
                <a:solidFill>
                  <a:srgbClr val="F7F7F7"/>
                </a:solidFill>
                <a:latin typeface="Arial" charset="0"/>
              </a:rPr>
              <a:t>Kregenow</a:t>
            </a:r>
            <a:r>
              <a:rPr lang="en-US" sz="1200" dirty="0" smtClean="0">
                <a:solidFill>
                  <a:srgbClr val="F7F7F7"/>
                </a:solidFill>
                <a:latin typeface="Arial" charset="0"/>
              </a:rPr>
              <a:t>, Penn State</a:t>
            </a:r>
          </a:p>
          <a:p>
            <a:endParaRPr lang="en-US" sz="1200" dirty="0">
              <a:solidFill>
                <a:srgbClr val="F7F7F7"/>
              </a:solidFill>
              <a:latin typeface="Arial" charset="0"/>
            </a:endParaRPr>
          </a:p>
        </p:txBody>
      </p:sp>
      <p:sp>
        <p:nvSpPr>
          <p:cNvPr id="26626" name="TextBox 3"/>
          <p:cNvSpPr txBox="1">
            <a:spLocks noChangeArrowheads="1"/>
          </p:cNvSpPr>
          <p:nvPr/>
        </p:nvSpPr>
        <p:spPr bwMode="auto">
          <a:xfrm>
            <a:off x="5187174" y="394697"/>
            <a:ext cx="3493264" cy="5373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6075" indent="-346075"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l">
              <a:spcBef>
                <a:spcPts val="288"/>
              </a:spcBef>
              <a:buFont typeface="Arial" charset="0"/>
              <a:buChar char="•"/>
            </a:pPr>
            <a:endParaRPr lang="en-US" sz="1200" b="0" dirty="0" smtClean="0">
              <a:solidFill>
                <a:srgbClr val="F7F7F7"/>
              </a:solidFill>
            </a:endParaRPr>
          </a:p>
          <a:p>
            <a:pPr>
              <a:spcBef>
                <a:spcPts val="288"/>
              </a:spcBef>
              <a:buFont typeface="Arial" charset="0"/>
              <a:buChar char="•"/>
            </a:pPr>
            <a:r>
              <a:rPr lang="en-US" sz="1200" b="0" dirty="0">
                <a:solidFill>
                  <a:srgbClr val="F7F7F7"/>
                </a:solidFill>
              </a:rPr>
              <a:t>Michelle Wooten, </a:t>
            </a:r>
            <a:r>
              <a:rPr lang="en-US" sz="1200" b="0" dirty="0" err="1">
                <a:solidFill>
                  <a:srgbClr val="F7F7F7"/>
                </a:solidFill>
              </a:rPr>
              <a:t>Univ</a:t>
            </a:r>
            <a:r>
              <a:rPr lang="en-US" sz="1200" b="0" dirty="0">
                <a:solidFill>
                  <a:srgbClr val="F7F7F7"/>
                </a:solidFill>
              </a:rPr>
              <a:t> of Alabama</a:t>
            </a:r>
          </a:p>
          <a:p>
            <a:pPr algn="l">
              <a:spcBef>
                <a:spcPts val="288"/>
              </a:spcBef>
              <a:buFont typeface="Arial" charset="0"/>
              <a:buChar char="•"/>
            </a:pPr>
            <a:r>
              <a:rPr lang="en-US" sz="1200" b="0" dirty="0" smtClean="0">
                <a:solidFill>
                  <a:srgbClr val="F7F7F7"/>
                </a:solidFill>
              </a:rPr>
              <a:t>Kevin Lee, UNL &amp; NSF</a:t>
            </a:r>
          </a:p>
          <a:p>
            <a:pPr algn="l">
              <a:spcBef>
                <a:spcPts val="288"/>
              </a:spcBef>
              <a:buFont typeface="Arial" charset="0"/>
              <a:buChar char="•"/>
            </a:pPr>
            <a:r>
              <a:rPr lang="en-US" sz="1200" b="0" dirty="0" smtClean="0">
                <a:solidFill>
                  <a:srgbClr val="F7F7F7"/>
                </a:solidFill>
              </a:rPr>
              <a:t>Patrick Len, </a:t>
            </a:r>
            <a:r>
              <a:rPr lang="en-US" sz="1200" b="0" dirty="0" smtClean="0">
                <a:solidFill>
                  <a:srgbClr val="FFFFFF"/>
                </a:solidFill>
              </a:rPr>
              <a:t>Cuesta College</a:t>
            </a:r>
          </a:p>
          <a:p>
            <a:pPr algn="l">
              <a:spcBef>
                <a:spcPts val="288"/>
              </a:spcBef>
              <a:buFont typeface="Arial" charset="0"/>
              <a:buChar char="•"/>
            </a:pPr>
            <a:r>
              <a:rPr lang="en-US" sz="1200" b="0" dirty="0" smtClean="0">
                <a:solidFill>
                  <a:srgbClr val="F7F7F7"/>
                </a:solidFill>
              </a:rPr>
              <a:t>Chris </a:t>
            </a:r>
            <a:r>
              <a:rPr lang="en-US" sz="1200" b="0" dirty="0" err="1">
                <a:solidFill>
                  <a:srgbClr val="F7F7F7"/>
                </a:solidFill>
              </a:rPr>
              <a:t>Lintott</a:t>
            </a:r>
            <a:r>
              <a:rPr lang="en-US" sz="1200" b="0" dirty="0">
                <a:solidFill>
                  <a:srgbClr val="F7F7F7"/>
                </a:solidFill>
              </a:rPr>
              <a:t>, Univ. of Oxford</a:t>
            </a:r>
          </a:p>
          <a:p>
            <a:pPr algn="l">
              <a:spcBef>
                <a:spcPts val="288"/>
              </a:spcBef>
              <a:buFont typeface="Arial" charset="0"/>
              <a:buChar char="•"/>
            </a:pPr>
            <a:r>
              <a:rPr lang="en-US" sz="1200" b="0" dirty="0">
                <a:solidFill>
                  <a:srgbClr val="F7F7F7"/>
                </a:solidFill>
              </a:rPr>
              <a:t>Michael </a:t>
            </a:r>
            <a:r>
              <a:rPr lang="en-US" sz="1200" b="0" dirty="0" err="1">
                <a:solidFill>
                  <a:srgbClr val="F7F7F7"/>
                </a:solidFill>
              </a:rPr>
              <a:t>LoPresto</a:t>
            </a:r>
            <a:r>
              <a:rPr lang="en-US" sz="1200" b="0" dirty="0">
                <a:solidFill>
                  <a:srgbClr val="F7F7F7"/>
                </a:solidFill>
              </a:rPr>
              <a:t>, Henry Ford CC</a:t>
            </a:r>
          </a:p>
          <a:p>
            <a:pPr algn="l">
              <a:spcBef>
                <a:spcPts val="288"/>
              </a:spcBef>
              <a:buFont typeface="Arial" charset="0"/>
              <a:buChar char="•"/>
            </a:pPr>
            <a:r>
              <a:rPr lang="en-US" sz="1200" b="0" dirty="0">
                <a:solidFill>
                  <a:srgbClr val="F7F7F7"/>
                </a:solidFill>
              </a:rPr>
              <a:t>Daniel </a:t>
            </a:r>
            <a:r>
              <a:rPr lang="en-US" sz="1200" b="0" dirty="0" err="1">
                <a:solidFill>
                  <a:srgbClr val="F7F7F7"/>
                </a:solidFill>
              </a:rPr>
              <a:t>Loranz</a:t>
            </a:r>
            <a:r>
              <a:rPr lang="en-US" sz="1200" b="0" dirty="0">
                <a:solidFill>
                  <a:srgbClr val="F7F7F7"/>
                </a:solidFill>
              </a:rPr>
              <a:t>, Truckee Meadows CC</a:t>
            </a:r>
          </a:p>
          <a:p>
            <a:pPr algn="l">
              <a:spcBef>
                <a:spcPts val="288"/>
              </a:spcBef>
              <a:buFont typeface="Arial" charset="0"/>
              <a:buChar char="•"/>
            </a:pPr>
            <a:r>
              <a:rPr lang="en-US" sz="1200" b="0" dirty="0">
                <a:solidFill>
                  <a:srgbClr val="F7F7F7"/>
                </a:solidFill>
              </a:rPr>
              <a:t>Julie Lutz, Univ. of Washington</a:t>
            </a:r>
          </a:p>
          <a:p>
            <a:pPr algn="l">
              <a:spcBef>
                <a:spcPts val="288"/>
              </a:spcBef>
              <a:buFont typeface="Arial" charset="0"/>
              <a:buChar char="•"/>
            </a:pPr>
            <a:r>
              <a:rPr lang="en-US" sz="1200" b="0" dirty="0">
                <a:solidFill>
                  <a:srgbClr val="F7F7F7"/>
                </a:solidFill>
              </a:rPr>
              <a:t>Danny Martino, Santiago Canyon College</a:t>
            </a:r>
          </a:p>
          <a:p>
            <a:pPr algn="l">
              <a:spcBef>
                <a:spcPts val="288"/>
              </a:spcBef>
              <a:buFont typeface="Arial" charset="0"/>
              <a:buChar char="•"/>
            </a:pPr>
            <a:r>
              <a:rPr lang="en-US" sz="1200" b="0" dirty="0">
                <a:solidFill>
                  <a:srgbClr val="F7F7F7"/>
                </a:solidFill>
              </a:rPr>
              <a:t>Benjamin Mendelsohn, West Valley College</a:t>
            </a:r>
          </a:p>
          <a:p>
            <a:pPr>
              <a:spcBef>
                <a:spcPts val="288"/>
              </a:spcBef>
              <a:buFont typeface="Arial" charset="0"/>
              <a:buChar char="•"/>
            </a:pPr>
            <a:r>
              <a:rPr lang="en-US" sz="1200" b="0" dirty="0">
                <a:solidFill>
                  <a:srgbClr val="FFFFFF"/>
                </a:solidFill>
              </a:rPr>
              <a:t>Ed </a:t>
            </a:r>
            <a:r>
              <a:rPr lang="en-US" sz="1200" b="0" dirty="0" err="1">
                <a:solidFill>
                  <a:srgbClr val="FFFFFF"/>
                </a:solidFill>
              </a:rPr>
              <a:t>Montiel</a:t>
            </a:r>
            <a:r>
              <a:rPr lang="en-US" sz="1200" b="0" dirty="0">
                <a:solidFill>
                  <a:srgbClr val="FFFFFF"/>
                </a:solidFill>
              </a:rPr>
              <a:t>, Louisiana State University</a:t>
            </a:r>
          </a:p>
          <a:p>
            <a:pPr algn="l">
              <a:spcBef>
                <a:spcPts val="288"/>
              </a:spcBef>
              <a:buFont typeface="Arial" charset="0"/>
              <a:buChar char="•"/>
            </a:pPr>
            <a:r>
              <a:rPr lang="en-US" sz="1200" b="0" dirty="0">
                <a:solidFill>
                  <a:srgbClr val="F7F7F7"/>
                </a:solidFill>
              </a:rPr>
              <a:t>Peter Newbury, Univ. of British Columbia</a:t>
            </a:r>
          </a:p>
          <a:p>
            <a:pPr algn="l">
              <a:spcBef>
                <a:spcPts val="288"/>
              </a:spcBef>
              <a:buFont typeface="Arial" charset="0"/>
              <a:buChar char="•"/>
            </a:pPr>
            <a:r>
              <a:rPr lang="en-US" sz="1200" b="0" dirty="0">
                <a:solidFill>
                  <a:srgbClr val="F7F7F7"/>
                </a:solidFill>
              </a:rPr>
              <a:t>Lee Powell, </a:t>
            </a:r>
            <a:r>
              <a:rPr lang="en-US" sz="1200" b="0" dirty="0" smtClean="0">
                <a:solidFill>
                  <a:srgbClr val="F7F7F7"/>
                </a:solidFill>
              </a:rPr>
              <a:t>UN Kearney</a:t>
            </a:r>
            <a:endParaRPr lang="en-US" sz="1200" b="0" dirty="0">
              <a:solidFill>
                <a:srgbClr val="F7F7F7"/>
              </a:solidFill>
            </a:endParaRPr>
          </a:p>
          <a:p>
            <a:pPr algn="l">
              <a:spcBef>
                <a:spcPts val="288"/>
              </a:spcBef>
              <a:buFont typeface="Arial" charset="0"/>
              <a:buChar char="•"/>
            </a:pPr>
            <a:r>
              <a:rPr lang="en-US" sz="1200" b="0" dirty="0">
                <a:solidFill>
                  <a:srgbClr val="F7F7F7"/>
                </a:solidFill>
              </a:rPr>
              <a:t>Matthew Price, Ithaca College</a:t>
            </a:r>
          </a:p>
          <a:p>
            <a:pPr algn="l">
              <a:spcBef>
                <a:spcPts val="288"/>
              </a:spcBef>
              <a:buFont typeface="Arial" charset="0"/>
              <a:buChar char="•"/>
            </a:pPr>
            <a:r>
              <a:rPr lang="en-US" sz="1200" b="0" dirty="0">
                <a:solidFill>
                  <a:srgbClr val="F7F7F7"/>
                </a:solidFill>
              </a:rPr>
              <a:t>Jordan </a:t>
            </a:r>
            <a:r>
              <a:rPr lang="en-US" sz="1200" b="0" dirty="0" err="1">
                <a:solidFill>
                  <a:srgbClr val="F7F7F7"/>
                </a:solidFill>
              </a:rPr>
              <a:t>Raddick</a:t>
            </a:r>
            <a:r>
              <a:rPr lang="en-US" sz="1200" b="0" dirty="0">
                <a:solidFill>
                  <a:srgbClr val="F7F7F7"/>
                </a:solidFill>
              </a:rPr>
              <a:t>, Johns Hopkins Univ.</a:t>
            </a:r>
          </a:p>
          <a:p>
            <a:pPr algn="l">
              <a:spcBef>
                <a:spcPts val="288"/>
              </a:spcBef>
              <a:buFont typeface="Arial" charset="0"/>
              <a:buChar char="•"/>
            </a:pPr>
            <a:r>
              <a:rPr lang="en-US" sz="1200" b="0" dirty="0" smtClean="0">
                <a:solidFill>
                  <a:srgbClr val="F7F7F7"/>
                </a:solidFill>
              </a:rPr>
              <a:t>Alex Rudolph, Cal Poly - Pomona</a:t>
            </a:r>
          </a:p>
          <a:p>
            <a:pPr algn="l">
              <a:spcBef>
                <a:spcPts val="288"/>
              </a:spcBef>
              <a:buFont typeface="Arial" charset="0"/>
              <a:buChar char="•"/>
            </a:pPr>
            <a:r>
              <a:rPr lang="en-US" sz="1200" b="0" dirty="0" smtClean="0">
                <a:solidFill>
                  <a:srgbClr val="F7F7F7"/>
                </a:solidFill>
              </a:rPr>
              <a:t>Travis </a:t>
            </a:r>
            <a:r>
              <a:rPr lang="en-US" sz="1200" b="0" dirty="0">
                <a:solidFill>
                  <a:srgbClr val="F7F7F7"/>
                </a:solidFill>
              </a:rPr>
              <a:t>Rector, Univ. of Alaska</a:t>
            </a:r>
          </a:p>
          <a:p>
            <a:pPr algn="l">
              <a:spcBef>
                <a:spcPts val="288"/>
              </a:spcBef>
              <a:buFont typeface="Arial" charset="0"/>
              <a:buChar char="•"/>
            </a:pPr>
            <a:r>
              <a:rPr lang="en-US" sz="1200" b="0" dirty="0">
                <a:solidFill>
                  <a:srgbClr val="F7F7F7"/>
                </a:solidFill>
              </a:rPr>
              <a:t>Paul Robinson, Westchester CC</a:t>
            </a:r>
          </a:p>
          <a:p>
            <a:pPr algn="l">
              <a:spcBef>
                <a:spcPts val="288"/>
              </a:spcBef>
              <a:buFont typeface="Arial" charset="0"/>
              <a:buChar char="•"/>
            </a:pPr>
            <a:r>
              <a:rPr lang="en-US" sz="1200" b="0" dirty="0">
                <a:solidFill>
                  <a:srgbClr val="F7F7F7"/>
                </a:solidFill>
              </a:rPr>
              <a:t>Wayne Schlingman, </a:t>
            </a:r>
            <a:r>
              <a:rPr lang="en-US" sz="1200" b="0" dirty="0" smtClean="0">
                <a:solidFill>
                  <a:srgbClr val="F7F7F7"/>
                </a:solidFill>
              </a:rPr>
              <a:t>Ohio State</a:t>
            </a:r>
            <a:endParaRPr lang="en-US" sz="1200" b="0" dirty="0">
              <a:solidFill>
                <a:srgbClr val="F7F7F7"/>
              </a:solidFill>
            </a:endParaRPr>
          </a:p>
          <a:p>
            <a:pPr algn="l">
              <a:spcBef>
                <a:spcPts val="288"/>
              </a:spcBef>
              <a:buFont typeface="Arial" charset="0"/>
              <a:buChar char="•"/>
            </a:pPr>
            <a:r>
              <a:rPr lang="en-US" sz="1200" b="0" dirty="0" err="1" smtClean="0">
                <a:solidFill>
                  <a:srgbClr val="F7F7F7"/>
                </a:solidFill>
              </a:rPr>
              <a:t>Sébastien</a:t>
            </a:r>
            <a:r>
              <a:rPr lang="en-US" sz="1200" b="0" dirty="0" smtClean="0">
                <a:solidFill>
                  <a:srgbClr val="F7F7F7"/>
                </a:solidFill>
              </a:rPr>
              <a:t> Cormier, San </a:t>
            </a:r>
            <a:r>
              <a:rPr lang="en-US" sz="1200" b="0" dirty="0">
                <a:solidFill>
                  <a:srgbClr val="F7F7F7"/>
                </a:solidFill>
              </a:rPr>
              <a:t>Diego </a:t>
            </a:r>
            <a:r>
              <a:rPr lang="en-US" sz="1200" b="0" dirty="0" smtClean="0">
                <a:solidFill>
                  <a:srgbClr val="F7F7F7"/>
                </a:solidFill>
              </a:rPr>
              <a:t>College</a:t>
            </a:r>
          </a:p>
          <a:p>
            <a:pPr algn="l">
              <a:spcBef>
                <a:spcPts val="288"/>
              </a:spcBef>
              <a:buFont typeface="Arial" charset="0"/>
              <a:buChar char="•"/>
            </a:pPr>
            <a:r>
              <a:rPr lang="en-US" sz="1200" b="0" dirty="0" smtClean="0">
                <a:solidFill>
                  <a:srgbClr val="F7F7F7"/>
                </a:solidFill>
              </a:rPr>
              <a:t>Colin Wallace, UNC</a:t>
            </a:r>
          </a:p>
          <a:p>
            <a:pPr algn="l">
              <a:spcBef>
                <a:spcPts val="288"/>
              </a:spcBef>
              <a:buFont typeface="Arial" charset="0"/>
              <a:buChar char="•"/>
            </a:pPr>
            <a:r>
              <a:rPr lang="en-US" sz="1200" b="0" dirty="0" smtClean="0">
                <a:solidFill>
                  <a:srgbClr val="F7F7F7"/>
                </a:solidFill>
              </a:rPr>
              <a:t>Kathryn Williamson, NRAO</a:t>
            </a:r>
            <a:endParaRPr lang="en-US" sz="1200" b="0" dirty="0">
              <a:solidFill>
                <a:srgbClr val="F7F7F7"/>
              </a:solidFill>
            </a:endParaRPr>
          </a:p>
          <a:p>
            <a:pPr algn="l">
              <a:spcBef>
                <a:spcPts val="288"/>
              </a:spcBef>
              <a:buFont typeface="Arial" charset="0"/>
              <a:buChar char="•"/>
            </a:pPr>
            <a:r>
              <a:rPr lang="en-US" sz="1200" b="0" dirty="0">
                <a:solidFill>
                  <a:srgbClr val="F7F7F7"/>
                </a:solidFill>
              </a:rPr>
              <a:t>James </a:t>
            </a:r>
            <a:r>
              <a:rPr lang="en-US" sz="1200" b="0" dirty="0" err="1">
                <a:solidFill>
                  <a:srgbClr val="F7F7F7"/>
                </a:solidFill>
              </a:rPr>
              <a:t>Wysong</a:t>
            </a:r>
            <a:r>
              <a:rPr lang="en-US" sz="1200" b="0" dirty="0">
                <a:solidFill>
                  <a:srgbClr val="F7F7F7"/>
                </a:solidFill>
              </a:rPr>
              <a:t> Jr., Hillsborough CC</a:t>
            </a:r>
          </a:p>
          <a:p>
            <a:pPr algn="l">
              <a:spcBef>
                <a:spcPts val="288"/>
              </a:spcBef>
              <a:buFont typeface="Arial" charset="0"/>
              <a:buChar char="•"/>
            </a:pPr>
            <a:r>
              <a:rPr lang="en-US" sz="1200" b="0" dirty="0">
                <a:solidFill>
                  <a:srgbClr val="F7F7F7"/>
                </a:solidFill>
              </a:rPr>
              <a:t>Todd Young, Wayne St. College</a:t>
            </a:r>
          </a:p>
        </p:txBody>
      </p:sp>
      <p:pic>
        <p:nvPicPr>
          <p:cNvPr id="26628" name="Picture 6" descr="CATS_Poster_Banner_43_inches_wide_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5881688"/>
            <a:ext cx="9144000" cy="1052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itle 36"/>
          <p:cNvSpPr txBox="1">
            <a:spLocks/>
          </p:cNvSpPr>
          <p:nvPr/>
        </p:nvSpPr>
        <p:spPr bwMode="auto">
          <a:xfrm>
            <a:off x="190500" y="-238125"/>
            <a:ext cx="9144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US" sz="2400" dirty="0">
                <a:solidFill>
                  <a:srgbClr val="FE9900"/>
                </a:solidFill>
              </a:rPr>
              <a:t> </a:t>
            </a:r>
            <a:r>
              <a:rPr lang="en-US" sz="2400" dirty="0" smtClean="0">
                <a:solidFill>
                  <a:srgbClr val="FE9900"/>
                </a:solidFill>
              </a:rPr>
              <a:t>    </a:t>
            </a:r>
            <a:r>
              <a:rPr lang="en-US" sz="2400" b="1" dirty="0" smtClean="0">
                <a:solidFill>
                  <a:srgbClr val="FE9900"/>
                </a:solidFill>
              </a:rPr>
              <a:t>Collaboration </a:t>
            </a:r>
            <a:r>
              <a:rPr lang="en-US" sz="2400" b="1" dirty="0">
                <a:solidFill>
                  <a:srgbClr val="FE9900"/>
                </a:solidFill>
              </a:rPr>
              <a:t>of Astronomy Teaching Scholars (CATS)</a:t>
            </a:r>
          </a:p>
        </p:txBody>
      </p:sp>
    </p:spTree>
    <p:extLst>
      <p:ext uri="{BB962C8B-B14F-4D97-AF65-F5344CB8AC3E}">
        <p14:creationId xmlns:p14="http://schemas.microsoft.com/office/powerpoint/2010/main" xmlns="" val="39733435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3"/>
          <p:cNvSpPr>
            <a:spLocks noGrp="1" noChangeArrowheads="1"/>
          </p:cNvSpPr>
          <p:nvPr>
            <p:ph type="body" idx="1"/>
          </p:nvPr>
        </p:nvSpPr>
        <p:spPr>
          <a:xfrm>
            <a:off x="838200" y="1219200"/>
            <a:ext cx="7391400" cy="3810000"/>
          </a:xfrm>
        </p:spPr>
        <p:txBody>
          <a:bodyPr/>
          <a:lstStyle/>
          <a:p>
            <a:pPr eaLnBrk="1" hangingPunct="1">
              <a:buSzPct val="83000"/>
            </a:pPr>
            <a:r>
              <a:rPr lang="en-US" sz="3600" dirty="0">
                <a:latin typeface="Arial" charset="0"/>
                <a:ea typeface="ＭＳ Ｐゴシック" charset="0"/>
                <a:cs typeface="ＭＳ Ｐゴシック" charset="0"/>
              </a:rPr>
              <a:t>Almost 4000 students </a:t>
            </a:r>
          </a:p>
          <a:p>
            <a:pPr eaLnBrk="1" hangingPunct="1">
              <a:buSzPct val="83000"/>
            </a:pPr>
            <a:r>
              <a:rPr lang="en-US" sz="3600" dirty="0">
                <a:latin typeface="Arial" charset="0"/>
                <a:ea typeface="ＭＳ Ｐゴシック" charset="0"/>
                <a:cs typeface="ＭＳ Ｐゴシック" charset="0"/>
              </a:rPr>
              <a:t>31 institutions</a:t>
            </a:r>
          </a:p>
          <a:p>
            <a:pPr eaLnBrk="1" hangingPunct="1">
              <a:buSzPct val="83000"/>
            </a:pPr>
            <a:r>
              <a:rPr lang="en-US" sz="3600" dirty="0">
                <a:latin typeface="Arial" charset="0"/>
                <a:ea typeface="ＭＳ Ｐゴシック" charset="0"/>
                <a:cs typeface="ＭＳ Ｐゴシック" charset="0"/>
              </a:rPr>
              <a:t>36 instructors</a:t>
            </a:r>
          </a:p>
          <a:p>
            <a:pPr eaLnBrk="1" hangingPunct="1">
              <a:buSzPct val="83000"/>
            </a:pPr>
            <a:r>
              <a:rPr lang="en-US" sz="3600" dirty="0">
                <a:latin typeface="Arial" charset="0"/>
                <a:ea typeface="ＭＳ Ｐゴシック" charset="0"/>
                <a:cs typeface="ＭＳ Ｐゴシック" charset="0"/>
              </a:rPr>
              <a:t>69 different sections</a:t>
            </a:r>
          </a:p>
          <a:p>
            <a:pPr lvl="1" eaLnBrk="1" hangingPunct="1">
              <a:buSzPct val="83000"/>
            </a:pPr>
            <a:r>
              <a:rPr lang="en-US" dirty="0">
                <a:latin typeface="Arial" charset="0"/>
                <a:ea typeface="ＭＳ Ｐゴシック" charset="0"/>
              </a:rPr>
              <a:t>Section sizes vary from &lt;10 to 180</a:t>
            </a:r>
            <a:br>
              <a:rPr lang="en-US" dirty="0">
                <a:latin typeface="Arial" charset="0"/>
                <a:ea typeface="ＭＳ Ｐゴシック" charset="0"/>
              </a:rPr>
            </a:br>
            <a:r>
              <a:rPr lang="en-US" dirty="0">
                <a:latin typeface="Arial" charset="0"/>
                <a:ea typeface="ＭＳ Ｐゴシック" charset="0"/>
              </a:rPr>
              <a:t>(now with sections &gt;750!)</a:t>
            </a:r>
          </a:p>
          <a:p>
            <a:pPr eaLnBrk="1" hangingPunct="1">
              <a:buSzPct val="83000"/>
            </a:pPr>
            <a:endParaRPr lang="en-US" sz="3600" dirty="0">
              <a:latin typeface="Arial" charset="0"/>
              <a:ea typeface="ＭＳ Ｐゴシック" charset="0"/>
              <a:cs typeface="ＭＳ Ｐゴシック" charset="0"/>
            </a:endParaRPr>
          </a:p>
        </p:txBody>
      </p:sp>
      <p:sp>
        <p:nvSpPr>
          <p:cNvPr id="123906" name="Rectangle 2"/>
          <p:cNvSpPr txBox="1">
            <a:spLocks noChangeArrowheads="1"/>
          </p:cNvSpPr>
          <p:nvPr/>
        </p:nvSpPr>
        <p:spPr bwMode="auto">
          <a:xfrm>
            <a:off x="614363" y="180975"/>
            <a:ext cx="777240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algn="ctr" eaLnBrk="1" hangingPunct="1"/>
            <a:r>
              <a:rPr lang="en-US" sz="3600" dirty="0" smtClean="0">
                <a:solidFill>
                  <a:srgbClr val="D98200"/>
                </a:solidFill>
                <a:latin typeface="Arial" charset="0"/>
              </a:rPr>
              <a:t>CAE National </a:t>
            </a:r>
            <a:r>
              <a:rPr lang="en-US" sz="3600" dirty="0">
                <a:solidFill>
                  <a:srgbClr val="D98200"/>
                </a:solidFill>
                <a:latin typeface="Arial" charset="0"/>
              </a:rPr>
              <a:t>Study</a:t>
            </a:r>
          </a:p>
        </p:txBody>
      </p:sp>
    </p:spTree>
    <p:extLst>
      <p:ext uri="{BB962C8B-B14F-4D97-AF65-F5344CB8AC3E}">
        <p14:creationId xmlns:p14="http://schemas.microsoft.com/office/powerpoint/2010/main" xmlns="" val="1998682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685800" y="-42863"/>
            <a:ext cx="7772400" cy="735013"/>
          </a:xfrm>
        </p:spPr>
        <p:txBody>
          <a:bodyPr/>
          <a:lstStyle/>
          <a:p>
            <a:pPr eaLnBrk="1" hangingPunct="1"/>
            <a:r>
              <a:rPr lang="en-US">
                <a:solidFill>
                  <a:srgbClr val="D98200"/>
                </a:solidFill>
                <a:latin typeface="Arial" charset="0"/>
                <a:ea typeface="ＭＳ Ｐゴシック" charset="0"/>
                <a:cs typeface="ＭＳ Ｐゴシック" charset="0"/>
              </a:rPr>
              <a:t>This was a truly national study</a:t>
            </a:r>
          </a:p>
        </p:txBody>
      </p:sp>
      <p:pic>
        <p:nvPicPr>
          <p:cNvPr id="124930" name="Picture 7" descr="geographicmap_fixed"/>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71600" y="755650"/>
            <a:ext cx="6553200" cy="450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3" name="Rectangle 3"/>
          <p:cNvSpPr>
            <a:spLocks noChangeArrowheads="1"/>
          </p:cNvSpPr>
          <p:nvPr/>
        </p:nvSpPr>
        <p:spPr bwMode="auto">
          <a:xfrm>
            <a:off x="185738" y="0"/>
            <a:ext cx="8732837" cy="523875"/>
          </a:xfrm>
          <a:prstGeom prst="rect">
            <a:avLst/>
          </a:prstGeom>
          <a:solidFill>
            <a:srgbClr val="16285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2800" b="0" dirty="0" smtClean="0">
                <a:solidFill>
                  <a:srgbClr val="FF9933"/>
                </a:solidFill>
                <a:latin typeface="+mn-lt"/>
              </a:rPr>
              <a:t>CAE National Professional Development Program</a:t>
            </a:r>
            <a:endParaRPr lang="en-US" sz="2800" b="0" dirty="0">
              <a:solidFill>
                <a:srgbClr val="FF9933"/>
              </a:solidFill>
              <a:latin typeface="+mn-lt"/>
            </a:endParaRPr>
          </a:p>
        </p:txBody>
      </p:sp>
      <p:pic>
        <p:nvPicPr>
          <p:cNvPr id="125954" name="Picture 1" descr="Screen shot 2011-04-25 at 5.06.58 PM.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52462" y="507999"/>
            <a:ext cx="7742237" cy="6361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Gain_v_Pre%_(inst_type)_bw"/>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Line 6"/>
          <p:cNvSpPr>
            <a:spLocks noChangeShapeType="1"/>
          </p:cNvSpPr>
          <p:nvPr/>
        </p:nvSpPr>
        <p:spPr bwMode="auto">
          <a:xfrm>
            <a:off x="952500" y="4189413"/>
            <a:ext cx="7581900" cy="30162"/>
          </a:xfrm>
          <a:prstGeom prst="line">
            <a:avLst/>
          </a:prstGeom>
          <a:noFill/>
          <a:ln w="28575">
            <a:solidFill>
              <a:srgbClr val="0000FF"/>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795" name="Line 7"/>
          <p:cNvSpPr>
            <a:spLocks noChangeShapeType="1"/>
          </p:cNvSpPr>
          <p:nvPr/>
        </p:nvSpPr>
        <p:spPr bwMode="auto">
          <a:xfrm>
            <a:off x="952500" y="2024063"/>
            <a:ext cx="7581900" cy="30162"/>
          </a:xfrm>
          <a:prstGeom prst="line">
            <a:avLst/>
          </a:prstGeom>
          <a:noFill/>
          <a:ln w="28575">
            <a:solidFill>
              <a:srgbClr val="0000FF"/>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796" name="Rectangle 8"/>
          <p:cNvSpPr>
            <a:spLocks noChangeArrowheads="1"/>
          </p:cNvSpPr>
          <p:nvPr/>
        </p:nvSpPr>
        <p:spPr bwMode="auto">
          <a:xfrm>
            <a:off x="3246438" y="2030413"/>
            <a:ext cx="3127375" cy="2925762"/>
          </a:xfrm>
          <a:prstGeom prst="rect">
            <a:avLst/>
          </a:prstGeom>
          <a:noFill/>
          <a:ln w="28575">
            <a:solidFill>
              <a:srgbClr val="0000FF"/>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33797" name="Object 2"/>
          <p:cNvGraphicFramePr>
            <a:graphicFrameLocks noChangeAspect="1"/>
          </p:cNvGraphicFramePr>
          <p:nvPr/>
        </p:nvGraphicFramePr>
        <p:xfrm>
          <a:off x="1106488" y="446088"/>
          <a:ext cx="2895600" cy="708025"/>
        </p:xfrm>
        <a:graphic>
          <a:graphicData uri="http://schemas.openxmlformats.org/presentationml/2006/ole">
            <p:oleObj spid="_x0000_s34328" name="Equation" r:id="rId5" imgW="1801080" imgH="429480" progId="Equation.3">
              <p:embed/>
            </p:oleObj>
          </a:graphicData>
        </a:graphic>
      </p:graphicFrame>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6866" name="Picture 1" descr="Gain v Pre% (class size) with large class.pdf"/>
          <p:cNvPicPr>
            <a:picLocks noChangeAspect="1"/>
          </p:cNvPicPr>
          <p:nvPr/>
        </p:nvPicPr>
        <p:blipFill>
          <a:blip r:embed="rId3">
            <a:extLst>
              <a:ext uri="{28A0092B-C50C-407E-A947-70E740481C1C}">
                <a14:useLocalDpi xmlns:a14="http://schemas.microsoft.com/office/drawing/2010/main" xmlns="" val="0"/>
              </a:ext>
            </a:extLst>
          </a:blip>
          <a:srcRect l="6618" r="14293" b="11368"/>
          <a:stretch>
            <a:fillRect/>
          </a:stretch>
        </p:blipFill>
        <p:spPr bwMode="auto">
          <a:xfrm>
            <a:off x="55563" y="-812800"/>
            <a:ext cx="8923337" cy="772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6867" name="Group 2"/>
          <p:cNvGrpSpPr>
            <a:grpSpLocks/>
          </p:cNvGrpSpPr>
          <p:nvPr/>
        </p:nvGrpSpPr>
        <p:grpSpPr bwMode="auto">
          <a:xfrm>
            <a:off x="952500" y="2032000"/>
            <a:ext cx="7581900" cy="2990850"/>
            <a:chOff x="952500" y="2032000"/>
            <a:chExt cx="7581900" cy="2990850"/>
          </a:xfrm>
        </p:grpSpPr>
        <p:sp>
          <p:nvSpPr>
            <p:cNvPr id="36869" name="Line 6"/>
            <p:cNvSpPr>
              <a:spLocks noChangeShapeType="1"/>
            </p:cNvSpPr>
            <p:nvPr/>
          </p:nvSpPr>
          <p:spPr bwMode="auto">
            <a:xfrm>
              <a:off x="952500" y="4217988"/>
              <a:ext cx="7581900" cy="30162"/>
            </a:xfrm>
            <a:prstGeom prst="line">
              <a:avLst/>
            </a:prstGeom>
            <a:noFill/>
            <a:ln w="28575">
              <a:solidFill>
                <a:srgbClr val="0000FF"/>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70" name="Line 7"/>
            <p:cNvSpPr>
              <a:spLocks noChangeShapeType="1"/>
            </p:cNvSpPr>
            <p:nvPr/>
          </p:nvSpPr>
          <p:spPr bwMode="auto">
            <a:xfrm>
              <a:off x="952500" y="2032000"/>
              <a:ext cx="7581900" cy="30163"/>
            </a:xfrm>
            <a:prstGeom prst="line">
              <a:avLst/>
            </a:prstGeom>
            <a:noFill/>
            <a:ln w="28575">
              <a:solidFill>
                <a:srgbClr val="0000FF"/>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71" name="Rectangle 8"/>
            <p:cNvSpPr>
              <a:spLocks noChangeArrowheads="1"/>
            </p:cNvSpPr>
            <p:nvPr/>
          </p:nvSpPr>
          <p:spPr bwMode="auto">
            <a:xfrm>
              <a:off x="3303588" y="2038350"/>
              <a:ext cx="3127375" cy="2984500"/>
            </a:xfrm>
            <a:prstGeom prst="rect">
              <a:avLst/>
            </a:prstGeom>
            <a:noFill/>
            <a:ln w="28575">
              <a:solidFill>
                <a:srgbClr val="0000FF"/>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aphicFrame>
        <p:nvGraphicFramePr>
          <p:cNvPr id="36868" name="Object 2"/>
          <p:cNvGraphicFramePr>
            <a:graphicFrameLocks noChangeAspect="1"/>
          </p:cNvGraphicFramePr>
          <p:nvPr/>
        </p:nvGraphicFramePr>
        <p:xfrm>
          <a:off x="1195388" y="750888"/>
          <a:ext cx="2895600" cy="708025"/>
        </p:xfrm>
        <a:graphic>
          <a:graphicData uri="http://schemas.openxmlformats.org/presentationml/2006/ole">
            <p:oleObj spid="_x0000_s37402" name="Equation" r:id="rId4" imgW="1801080" imgH="429480" progId="Equation.3">
              <p:embed/>
            </p:oleObj>
          </a:graphicData>
        </a:graphic>
      </p:graphicFrame>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a:xfrm>
            <a:off x="685800" y="184150"/>
            <a:ext cx="7772400" cy="533400"/>
          </a:xfrm>
        </p:spPr>
        <p:txBody>
          <a:bodyPr/>
          <a:lstStyle/>
          <a:p>
            <a:pPr eaLnBrk="1" hangingPunct="1"/>
            <a:r>
              <a:rPr lang="en-US">
                <a:solidFill>
                  <a:srgbClr val="D98200"/>
                </a:solidFill>
                <a:latin typeface="Arial" charset="0"/>
                <a:ea typeface="ＭＳ Ｐゴシック" charset="0"/>
                <a:cs typeface="ＭＳ Ｐゴシック" charset="0"/>
              </a:rPr>
              <a:t>Instructor Surveys</a:t>
            </a:r>
          </a:p>
        </p:txBody>
      </p:sp>
      <p:sp>
        <p:nvSpPr>
          <p:cNvPr id="126978" name="Rectangle 3"/>
          <p:cNvSpPr>
            <a:spLocks noGrp="1" noChangeArrowheads="1"/>
          </p:cNvSpPr>
          <p:nvPr>
            <p:ph type="body" idx="1"/>
          </p:nvPr>
        </p:nvSpPr>
        <p:spPr>
          <a:xfrm>
            <a:off x="496888" y="900113"/>
            <a:ext cx="8305800" cy="3614737"/>
          </a:xfrm>
        </p:spPr>
        <p:txBody>
          <a:bodyPr/>
          <a:lstStyle/>
          <a:p>
            <a:pPr eaLnBrk="1" hangingPunct="1">
              <a:buSzPct val="60000"/>
            </a:pPr>
            <a:r>
              <a:rPr lang="en-US">
                <a:latin typeface="Arial" charset="0"/>
                <a:ea typeface="ＭＳ Ｐゴシック" charset="0"/>
                <a:cs typeface="ＭＳ Ｐゴシック" charset="0"/>
              </a:rPr>
              <a:t>To assess the level of interactivity in each classroom, we asked each instructor to fill out a survey detailing how they spent their class time</a:t>
            </a:r>
          </a:p>
          <a:p>
            <a:pPr eaLnBrk="1" hangingPunct="1">
              <a:spcBef>
                <a:spcPct val="80000"/>
              </a:spcBef>
              <a:buSzPct val="60000"/>
            </a:pPr>
            <a:r>
              <a:rPr lang="en-US">
                <a:latin typeface="Arial" charset="0"/>
                <a:ea typeface="ＭＳ Ｐゴシック" charset="0"/>
                <a:cs typeface="ＭＳ Ｐゴシック" charset="0"/>
              </a:rPr>
              <a:t>This survey was used to construct an </a:t>
            </a:r>
            <a:r>
              <a:rPr lang="ja-JP" altLang="en-US">
                <a:solidFill>
                  <a:srgbClr val="FF9933"/>
                </a:solidFill>
                <a:latin typeface="Arial" charset="0"/>
                <a:ea typeface="ＭＳ Ｐゴシック" charset="0"/>
                <a:cs typeface="ＭＳ Ｐゴシック" charset="0"/>
              </a:rPr>
              <a:t>“</a:t>
            </a:r>
            <a:r>
              <a:rPr lang="en-US" altLang="ja-JP">
                <a:solidFill>
                  <a:srgbClr val="FF9933"/>
                </a:solidFill>
                <a:latin typeface="Arial" charset="0"/>
                <a:ea typeface="ＭＳ Ｐゴシック" charset="0"/>
                <a:cs typeface="ＭＳ Ｐゴシック" charset="0"/>
              </a:rPr>
              <a:t>Interactivity Assessment Score</a:t>
            </a:r>
            <a:r>
              <a:rPr lang="ja-JP" altLang="en-US">
                <a:solidFill>
                  <a:srgbClr val="FF9933"/>
                </a:solidFill>
                <a:latin typeface="Arial" charset="0"/>
                <a:ea typeface="ＭＳ Ｐゴシック" charset="0"/>
                <a:cs typeface="ＭＳ Ｐゴシック" charset="0"/>
              </a:rPr>
              <a:t>”</a:t>
            </a:r>
            <a:r>
              <a:rPr lang="en-US" altLang="ja-JP">
                <a:solidFill>
                  <a:srgbClr val="FF9933"/>
                </a:solidFill>
                <a:latin typeface="Arial" charset="0"/>
                <a:ea typeface="ＭＳ Ｐゴシック" charset="0"/>
                <a:cs typeface="ＭＳ Ｐゴシック" charset="0"/>
              </a:rPr>
              <a:t> (IAS)</a:t>
            </a:r>
            <a:r>
              <a:rPr lang="en-US" altLang="ja-JP">
                <a:latin typeface="Arial" charset="0"/>
                <a:ea typeface="ＭＳ Ｐゴシック" charset="0"/>
                <a:cs typeface="ＭＳ Ｐゴシック" charset="0"/>
              </a:rPr>
              <a:t> based on what percentage of total class time is used for interactive activities</a:t>
            </a:r>
            <a:endParaRPr lang="en-US" sz="2400">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Gain_v_Inter_plo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2" name="Line 3"/>
          <p:cNvSpPr>
            <a:spLocks noChangeShapeType="1"/>
          </p:cNvSpPr>
          <p:nvPr/>
        </p:nvSpPr>
        <p:spPr bwMode="auto">
          <a:xfrm>
            <a:off x="4154488" y="381000"/>
            <a:ext cx="0" cy="5181600"/>
          </a:xfrm>
          <a:prstGeom prst="line">
            <a:avLst/>
          </a:prstGeom>
          <a:noFill/>
          <a:ln w="38100">
            <a:solidFill>
              <a:srgbClr val="A01010"/>
            </a:solidFill>
            <a:round/>
            <a:headEnd/>
            <a:tailEnd/>
          </a:ln>
          <a:extLst>
            <a:ext uri="{909E8E84-426E-40dd-AFC4-6F175D3DCCD1}">
              <a14:hiddenFill xmlns:a14="http://schemas.microsoft.com/office/drawing/2010/main" xmlns="">
                <a:noFill/>
              </a14:hiddenFill>
            </a:ext>
          </a:extLst>
        </p:spPr>
        <p:txBody>
          <a:bodyPr/>
          <a:lstStyle/>
          <a:p>
            <a:pPr>
              <a:defRPr/>
            </a:pPr>
            <a:endParaRPr lang="en-US" dirty="0">
              <a:latin typeface="+mn-lt"/>
            </a:endParaRPr>
          </a:p>
        </p:txBody>
      </p:sp>
      <p:sp>
        <p:nvSpPr>
          <p:cNvPr id="153603" name="Line 4"/>
          <p:cNvSpPr>
            <a:spLocks noChangeShapeType="1"/>
          </p:cNvSpPr>
          <p:nvPr/>
        </p:nvSpPr>
        <p:spPr bwMode="auto">
          <a:xfrm>
            <a:off x="885825" y="4329113"/>
            <a:ext cx="3251200" cy="0"/>
          </a:xfrm>
          <a:prstGeom prst="line">
            <a:avLst/>
          </a:prstGeom>
          <a:noFill/>
          <a:ln w="9525">
            <a:solidFill>
              <a:srgbClr val="A01010"/>
            </a:solidFill>
            <a:round/>
            <a:headEnd/>
            <a:tailEnd/>
          </a:ln>
          <a:extLst>
            <a:ext uri="{909E8E84-426E-40dd-AFC4-6F175D3DCCD1}">
              <a14:hiddenFill xmlns:a14="http://schemas.microsoft.com/office/drawing/2010/main" xmlns="">
                <a:noFill/>
              </a14:hiddenFill>
            </a:ext>
          </a:extLst>
        </p:spPr>
        <p:txBody>
          <a:bodyPr/>
          <a:lstStyle/>
          <a:p>
            <a:pPr>
              <a:defRPr/>
            </a:pPr>
            <a:endParaRPr lang="en-US" dirty="0">
              <a:latin typeface="+mn-lt"/>
            </a:endParaRPr>
          </a:p>
        </p:txBody>
      </p:sp>
      <p:sp>
        <p:nvSpPr>
          <p:cNvPr id="153604" name="Line 5"/>
          <p:cNvSpPr>
            <a:spLocks noChangeShapeType="1"/>
          </p:cNvSpPr>
          <p:nvPr/>
        </p:nvSpPr>
        <p:spPr bwMode="auto">
          <a:xfrm>
            <a:off x="4140200" y="3033713"/>
            <a:ext cx="3175000" cy="0"/>
          </a:xfrm>
          <a:prstGeom prst="line">
            <a:avLst/>
          </a:prstGeom>
          <a:noFill/>
          <a:ln w="9525">
            <a:solidFill>
              <a:srgbClr val="A01010"/>
            </a:solidFill>
            <a:round/>
            <a:headEnd/>
            <a:tailEnd/>
          </a:ln>
          <a:extLst>
            <a:ext uri="{909E8E84-426E-40dd-AFC4-6F175D3DCCD1}">
              <a14:hiddenFill xmlns:a14="http://schemas.microsoft.com/office/drawing/2010/main" xmlns="">
                <a:noFill/>
              </a14:hiddenFill>
            </a:ext>
          </a:extLst>
        </p:spPr>
        <p:txBody>
          <a:bodyPr/>
          <a:lstStyle/>
          <a:p>
            <a:pPr>
              <a:defRPr/>
            </a:pPr>
            <a:endParaRPr lang="en-US" dirty="0">
              <a:latin typeface="+mn-lt"/>
            </a:endParaRPr>
          </a:p>
        </p:txBody>
      </p:sp>
      <p:sp>
        <p:nvSpPr>
          <p:cNvPr id="153605" name="Rectangle 6"/>
          <p:cNvSpPr>
            <a:spLocks noChangeArrowheads="1"/>
          </p:cNvSpPr>
          <p:nvPr/>
        </p:nvSpPr>
        <p:spPr bwMode="auto">
          <a:xfrm>
            <a:off x="1355725" y="3008313"/>
            <a:ext cx="2362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r>
              <a:rPr lang="en-US" sz="2000" dirty="0">
                <a:solidFill>
                  <a:srgbClr val="000000"/>
                </a:solidFill>
                <a:latin typeface="+mn-lt"/>
              </a:rPr>
              <a:t>Lower IAS (&lt;25%) </a:t>
            </a:r>
            <a:br>
              <a:rPr lang="en-US" sz="2000" dirty="0">
                <a:solidFill>
                  <a:srgbClr val="000000"/>
                </a:solidFill>
                <a:latin typeface="+mn-lt"/>
              </a:rPr>
            </a:br>
            <a:r>
              <a:rPr lang="en-US" sz="2000" dirty="0">
                <a:solidFill>
                  <a:srgbClr val="000000"/>
                </a:solidFill>
                <a:latin typeface="+mn-lt"/>
              </a:rPr>
              <a:t>&lt;g&gt;avg = 0.13</a:t>
            </a:r>
          </a:p>
        </p:txBody>
      </p:sp>
      <p:sp>
        <p:nvSpPr>
          <p:cNvPr id="153606" name="Line 7"/>
          <p:cNvSpPr>
            <a:spLocks noChangeShapeType="1"/>
          </p:cNvSpPr>
          <p:nvPr/>
        </p:nvSpPr>
        <p:spPr bwMode="auto">
          <a:xfrm>
            <a:off x="2286000" y="3857625"/>
            <a:ext cx="0" cy="457200"/>
          </a:xfrm>
          <a:prstGeom prst="line">
            <a:avLst/>
          </a:prstGeom>
          <a:noFill/>
          <a:ln w="9525">
            <a:solidFill>
              <a:srgbClr val="A0101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dirty="0">
              <a:latin typeface="+mn-lt"/>
            </a:endParaRPr>
          </a:p>
        </p:txBody>
      </p:sp>
      <p:sp>
        <p:nvSpPr>
          <p:cNvPr id="153607" name="Line 8"/>
          <p:cNvSpPr>
            <a:spLocks noChangeShapeType="1"/>
          </p:cNvSpPr>
          <p:nvPr/>
        </p:nvSpPr>
        <p:spPr bwMode="auto">
          <a:xfrm>
            <a:off x="5715000" y="2401888"/>
            <a:ext cx="0" cy="569912"/>
          </a:xfrm>
          <a:prstGeom prst="line">
            <a:avLst/>
          </a:prstGeom>
          <a:noFill/>
          <a:ln w="9525">
            <a:solidFill>
              <a:srgbClr val="A0101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dirty="0">
              <a:latin typeface="+mn-lt"/>
            </a:endParaRPr>
          </a:p>
        </p:txBody>
      </p:sp>
      <p:sp>
        <p:nvSpPr>
          <p:cNvPr id="153608" name="Rectangle 9"/>
          <p:cNvSpPr>
            <a:spLocks noChangeArrowheads="1"/>
          </p:cNvSpPr>
          <p:nvPr/>
        </p:nvSpPr>
        <p:spPr bwMode="auto">
          <a:xfrm>
            <a:off x="4629150" y="1628775"/>
            <a:ext cx="2362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r>
              <a:rPr lang="en-US" sz="2000" dirty="0">
                <a:solidFill>
                  <a:srgbClr val="000000"/>
                </a:solidFill>
                <a:latin typeface="+mn-lt"/>
              </a:rPr>
              <a:t>Higher IAS (&gt;25%) </a:t>
            </a:r>
            <a:br>
              <a:rPr lang="en-US" sz="2000" dirty="0">
                <a:solidFill>
                  <a:srgbClr val="000000"/>
                </a:solidFill>
                <a:latin typeface="+mn-lt"/>
              </a:rPr>
            </a:br>
            <a:r>
              <a:rPr lang="en-US" sz="2000" dirty="0">
                <a:solidFill>
                  <a:srgbClr val="000000"/>
                </a:solidFill>
                <a:latin typeface="+mn-lt"/>
              </a:rPr>
              <a:t>&lt;g&gt;avg = 0.29</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1028700" y="38100"/>
            <a:ext cx="7772400" cy="533400"/>
          </a:xfrm>
        </p:spPr>
        <p:txBody>
          <a:bodyPr/>
          <a:lstStyle/>
          <a:p>
            <a:pPr eaLnBrk="1" hangingPunct="1"/>
            <a:r>
              <a:rPr lang="en-US" dirty="0">
                <a:solidFill>
                  <a:srgbClr val="D98200"/>
                </a:solidFill>
                <a:latin typeface="Arial" charset="0"/>
                <a:ea typeface="ＭＳ Ｐゴシック" charset="0"/>
                <a:cs typeface="ＭＳ Ｐゴシック" charset="0"/>
              </a:rPr>
              <a:t>Demographic Survey</a:t>
            </a:r>
          </a:p>
        </p:txBody>
      </p:sp>
      <p:sp>
        <p:nvSpPr>
          <p:cNvPr id="131074" name="Rectangle 3"/>
          <p:cNvSpPr>
            <a:spLocks noGrp="1" noChangeArrowheads="1"/>
          </p:cNvSpPr>
          <p:nvPr>
            <p:ph type="body" sz="half" idx="1"/>
          </p:nvPr>
        </p:nvSpPr>
        <p:spPr>
          <a:xfrm>
            <a:off x="47625" y="685800"/>
            <a:ext cx="5780088" cy="4656138"/>
          </a:xfrm>
        </p:spPr>
        <p:txBody>
          <a:bodyPr/>
          <a:lstStyle/>
          <a:p>
            <a:pPr eaLnBrk="1" hangingPunct="1">
              <a:lnSpc>
                <a:spcPct val="90000"/>
              </a:lnSpc>
            </a:pPr>
            <a:r>
              <a:rPr lang="en-US" sz="2000">
                <a:latin typeface="Arial" charset="0"/>
                <a:ea typeface="ＭＳ Ｐゴシック" charset="0"/>
                <a:cs typeface="ＭＳ Ｐゴシック" charset="0"/>
              </a:rPr>
              <a:t>We also asked 15 demographic questions to allow us to determine how such factors as</a:t>
            </a:r>
          </a:p>
          <a:p>
            <a:pPr lvl="1" eaLnBrk="1" hangingPunct="1">
              <a:lnSpc>
                <a:spcPct val="90000"/>
              </a:lnSpc>
              <a:spcBef>
                <a:spcPct val="30000"/>
              </a:spcBef>
            </a:pPr>
            <a:r>
              <a:rPr lang="en-US" sz="1800">
                <a:latin typeface="Arial" charset="0"/>
                <a:ea typeface="ＭＳ Ｐゴシック" charset="0"/>
              </a:rPr>
              <a:t>Gender</a:t>
            </a:r>
          </a:p>
          <a:p>
            <a:pPr lvl="1" eaLnBrk="1" hangingPunct="1">
              <a:lnSpc>
                <a:spcPct val="90000"/>
              </a:lnSpc>
              <a:spcBef>
                <a:spcPct val="30000"/>
              </a:spcBef>
            </a:pPr>
            <a:r>
              <a:rPr lang="en-US" sz="1800">
                <a:latin typeface="Arial" charset="0"/>
                <a:ea typeface="ＭＳ Ｐゴシック" charset="0"/>
              </a:rPr>
              <a:t>Ethnicity</a:t>
            </a:r>
          </a:p>
          <a:p>
            <a:pPr lvl="1" eaLnBrk="1" hangingPunct="1">
              <a:lnSpc>
                <a:spcPct val="90000"/>
              </a:lnSpc>
              <a:spcBef>
                <a:spcPct val="30000"/>
              </a:spcBef>
            </a:pPr>
            <a:r>
              <a:rPr lang="en-US" sz="1800">
                <a:latin typeface="Arial" charset="0"/>
                <a:ea typeface="ＭＳ Ｐゴシック" charset="0"/>
              </a:rPr>
              <a:t>English as a native language</a:t>
            </a:r>
          </a:p>
          <a:p>
            <a:pPr lvl="1" eaLnBrk="1" hangingPunct="1">
              <a:lnSpc>
                <a:spcPct val="90000"/>
              </a:lnSpc>
              <a:spcBef>
                <a:spcPct val="30000"/>
              </a:spcBef>
            </a:pPr>
            <a:r>
              <a:rPr lang="en-US" sz="1800">
                <a:latin typeface="Arial" charset="0"/>
                <a:ea typeface="ＭＳ Ｐゴシック" charset="0"/>
              </a:rPr>
              <a:t>Parental education</a:t>
            </a:r>
          </a:p>
          <a:p>
            <a:pPr lvl="1" eaLnBrk="1" hangingPunct="1">
              <a:lnSpc>
                <a:spcPct val="90000"/>
              </a:lnSpc>
              <a:spcBef>
                <a:spcPct val="30000"/>
              </a:spcBef>
            </a:pPr>
            <a:r>
              <a:rPr lang="en-US" sz="1800">
                <a:latin typeface="Arial" charset="0"/>
                <a:ea typeface="ＭＳ Ｐゴシック" charset="0"/>
              </a:rPr>
              <a:t>Overall GPA</a:t>
            </a:r>
          </a:p>
          <a:p>
            <a:pPr lvl="1" eaLnBrk="1" hangingPunct="1">
              <a:lnSpc>
                <a:spcPct val="90000"/>
              </a:lnSpc>
              <a:spcBef>
                <a:spcPct val="30000"/>
              </a:spcBef>
            </a:pPr>
            <a:r>
              <a:rPr lang="en-US" sz="1800">
                <a:latin typeface="Arial" charset="0"/>
                <a:ea typeface="ＭＳ Ｐゴシック" charset="0"/>
              </a:rPr>
              <a:t>Major</a:t>
            </a:r>
          </a:p>
          <a:p>
            <a:pPr lvl="1" eaLnBrk="1" hangingPunct="1">
              <a:lnSpc>
                <a:spcPct val="90000"/>
              </a:lnSpc>
              <a:spcBef>
                <a:spcPct val="30000"/>
              </a:spcBef>
            </a:pPr>
            <a:r>
              <a:rPr lang="en-US" sz="1800">
                <a:latin typeface="Arial" charset="0"/>
                <a:ea typeface="ＭＳ Ｐゴシック" charset="0"/>
              </a:rPr>
              <a:t>Number of prior science courses</a:t>
            </a:r>
          </a:p>
          <a:p>
            <a:pPr lvl="1" eaLnBrk="1" hangingPunct="1">
              <a:lnSpc>
                <a:spcPct val="90000"/>
              </a:lnSpc>
              <a:spcBef>
                <a:spcPct val="30000"/>
              </a:spcBef>
            </a:pPr>
            <a:r>
              <a:rPr lang="en-US" sz="1800">
                <a:latin typeface="Arial" charset="0"/>
                <a:ea typeface="ＭＳ Ｐゴシック" charset="0"/>
              </a:rPr>
              <a:t>Level of mathematical preparation</a:t>
            </a:r>
          </a:p>
          <a:p>
            <a:pPr eaLnBrk="1" hangingPunct="1">
              <a:lnSpc>
                <a:spcPct val="90000"/>
              </a:lnSpc>
              <a:spcBef>
                <a:spcPct val="40000"/>
              </a:spcBef>
              <a:buFontTx/>
              <a:buNone/>
            </a:pPr>
            <a:r>
              <a:rPr lang="en-US" sz="2000">
                <a:latin typeface="Arial" charset="0"/>
                <a:ea typeface="ＭＳ Ｐゴシック" charset="0"/>
                <a:cs typeface="ＭＳ Ｐゴシック" charset="0"/>
              </a:rPr>
              <a:t>	interact with instructional context to influence student conceptual learning</a:t>
            </a:r>
          </a:p>
          <a:p>
            <a:pPr eaLnBrk="1" hangingPunct="1">
              <a:lnSpc>
                <a:spcPct val="90000"/>
              </a:lnSpc>
              <a:spcBef>
                <a:spcPct val="40000"/>
              </a:spcBef>
            </a:pPr>
            <a:r>
              <a:rPr lang="en-US" sz="2000">
                <a:latin typeface="Arial" charset="0"/>
                <a:ea typeface="ＭＳ Ｐゴシック" charset="0"/>
                <a:cs typeface="ＭＳ Ｐゴシック" charset="0"/>
              </a:rPr>
              <a:t>This survey also gives us a snapshot of who is taking Astro 101 in the US</a:t>
            </a:r>
          </a:p>
        </p:txBody>
      </p:sp>
      <p:grpSp>
        <p:nvGrpSpPr>
          <p:cNvPr id="131075" name="Group 11"/>
          <p:cNvGrpSpPr>
            <a:grpSpLocks/>
          </p:cNvGrpSpPr>
          <p:nvPr/>
        </p:nvGrpSpPr>
        <p:grpSpPr bwMode="auto">
          <a:xfrm>
            <a:off x="5732463" y="1020763"/>
            <a:ext cx="3282950" cy="4333875"/>
            <a:chOff x="3623" y="691"/>
            <a:chExt cx="2068" cy="2730"/>
          </a:xfrm>
        </p:grpSpPr>
        <p:pic>
          <p:nvPicPr>
            <p:cNvPr id="131076" name="Picture 9" descr="P101025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23" y="691"/>
              <a:ext cx="2064"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10" descr="P101024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98" y="2236"/>
              <a:ext cx="1593" cy="1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2588384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3"/>
          <p:cNvSpPr>
            <a:spLocks noGrp="1" noChangeArrowheads="1"/>
          </p:cNvSpPr>
          <p:nvPr>
            <p:ph type="body" sz="half" idx="1"/>
          </p:nvPr>
        </p:nvSpPr>
        <p:spPr>
          <a:xfrm>
            <a:off x="-9525" y="1023938"/>
            <a:ext cx="5597525" cy="3954462"/>
          </a:xfrm>
        </p:spPr>
        <p:txBody>
          <a:bodyPr/>
          <a:lstStyle/>
          <a:p>
            <a:pPr eaLnBrk="1" hangingPunct="1">
              <a:spcBef>
                <a:spcPct val="70000"/>
              </a:spcBef>
            </a:pPr>
            <a:r>
              <a:rPr lang="en-US" sz="2400" dirty="0">
                <a:latin typeface="Arial" charset="0"/>
                <a:ea typeface="ＭＳ Ｐゴシック" charset="0"/>
                <a:cs typeface="ＭＳ Ｐゴシック" charset="0"/>
              </a:rPr>
              <a:t>We conducted a full multivariate modeling analysis of our data</a:t>
            </a:r>
          </a:p>
          <a:p>
            <a:pPr eaLnBrk="1" hangingPunct="1">
              <a:spcBef>
                <a:spcPct val="70000"/>
              </a:spcBef>
            </a:pPr>
            <a:r>
              <a:rPr lang="en-US" sz="2400" dirty="0">
                <a:latin typeface="Arial" charset="0"/>
                <a:ea typeface="ＭＳ Ｐゴシック" charset="0"/>
                <a:cs typeface="ＭＳ Ｐゴシック" charset="0"/>
              </a:rPr>
              <a:t>We confirm that </a:t>
            </a:r>
            <a:r>
              <a:rPr lang="en-US" sz="2400" dirty="0" smtClean="0">
                <a:latin typeface="Arial" charset="0"/>
                <a:ea typeface="ＭＳ Ｐゴシック" charset="0"/>
                <a:cs typeface="ＭＳ Ｐゴシック" charset="0"/>
              </a:rPr>
              <a:t>the level </a:t>
            </a:r>
            <a:r>
              <a:rPr lang="en-US" sz="2400" dirty="0">
                <a:latin typeface="Arial" charset="0"/>
                <a:ea typeface="ＭＳ Ｐゴシック" charset="0"/>
                <a:cs typeface="ＭＳ Ｐゴシック" charset="0"/>
              </a:rPr>
              <a:t>of interactivity is the </a:t>
            </a:r>
            <a:r>
              <a:rPr lang="en-US" sz="2400" i="1" dirty="0">
                <a:solidFill>
                  <a:srgbClr val="FF9933"/>
                </a:solidFill>
                <a:latin typeface="Arial" charset="0"/>
                <a:ea typeface="ＭＳ Ｐゴシック" charset="0"/>
                <a:cs typeface="ＭＳ Ｐゴシック" charset="0"/>
              </a:rPr>
              <a:t>single most important variable</a:t>
            </a:r>
            <a:r>
              <a:rPr lang="en-US" sz="2400" dirty="0">
                <a:latin typeface="Arial" charset="0"/>
                <a:ea typeface="ＭＳ Ｐゴシック" charset="0"/>
                <a:cs typeface="ＭＳ Ｐゴシック" charset="0"/>
              </a:rPr>
              <a:t> in explaining the variation in gain, even after controlling for all other variables</a:t>
            </a:r>
          </a:p>
          <a:p>
            <a:pPr lvl="1" eaLnBrk="1" hangingPunct="1">
              <a:spcBef>
                <a:spcPct val="70000"/>
              </a:spcBef>
              <a:buFont typeface="Wingdings" charset="0"/>
              <a:buNone/>
            </a:pPr>
            <a:endParaRPr lang="en-US" sz="2000" dirty="0">
              <a:latin typeface="Arial" charset="0"/>
              <a:ea typeface="ＭＳ Ｐゴシック" charset="0"/>
            </a:endParaRPr>
          </a:p>
          <a:p>
            <a:pPr eaLnBrk="1" hangingPunct="1">
              <a:spcBef>
                <a:spcPct val="70000"/>
              </a:spcBef>
            </a:pPr>
            <a:endParaRPr lang="en-US" sz="2400" dirty="0">
              <a:latin typeface="Arial" charset="0"/>
              <a:ea typeface="ＭＳ Ｐゴシック" charset="0"/>
              <a:cs typeface="ＭＳ Ｐゴシック" charset="0"/>
            </a:endParaRPr>
          </a:p>
        </p:txBody>
      </p:sp>
      <p:grpSp>
        <p:nvGrpSpPr>
          <p:cNvPr id="132098" name="Group 4"/>
          <p:cNvGrpSpPr>
            <a:grpSpLocks/>
          </p:cNvGrpSpPr>
          <p:nvPr/>
        </p:nvGrpSpPr>
        <p:grpSpPr bwMode="auto">
          <a:xfrm>
            <a:off x="5732463" y="1020763"/>
            <a:ext cx="3282950" cy="4333875"/>
            <a:chOff x="3623" y="691"/>
            <a:chExt cx="2068" cy="2730"/>
          </a:xfrm>
        </p:grpSpPr>
        <p:pic>
          <p:nvPicPr>
            <p:cNvPr id="132099" name="Picture 5" descr="P101025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23" y="691"/>
              <a:ext cx="2064"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6" descr="P101024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98" y="2236"/>
              <a:ext cx="1593" cy="1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33122" name="Picture 13" descr="Table3_V3.pd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219200" y="-457200"/>
            <a:ext cx="6002338" cy="776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0"/>
            <a:ext cx="8229600" cy="1143000"/>
          </a:xfrm>
        </p:spPr>
        <p:txBody>
          <a:bodyPr/>
          <a:lstStyle/>
          <a:p>
            <a:r>
              <a:rPr lang="en-US">
                <a:solidFill>
                  <a:srgbClr val="FF9900"/>
                </a:solidFill>
                <a:latin typeface="Arial" charset="0"/>
                <a:ea typeface="ＭＳ Ｐゴシック" charset="0"/>
                <a:cs typeface="ＭＳ Ｐゴシック" charset="0"/>
              </a:rPr>
              <a:t>Take Home Messages</a:t>
            </a:r>
          </a:p>
        </p:txBody>
      </p:sp>
      <p:sp>
        <p:nvSpPr>
          <p:cNvPr id="21506" name="Content Placeholder 2"/>
          <p:cNvSpPr>
            <a:spLocks noGrp="1"/>
          </p:cNvSpPr>
          <p:nvPr>
            <p:ph idx="1"/>
          </p:nvPr>
        </p:nvSpPr>
        <p:spPr>
          <a:xfrm>
            <a:off x="457200" y="1233488"/>
            <a:ext cx="8229600" cy="3638550"/>
          </a:xfrm>
        </p:spPr>
        <p:txBody>
          <a:bodyPr/>
          <a:lstStyle/>
          <a:p>
            <a:r>
              <a:rPr lang="en-US">
                <a:latin typeface="Arial" charset="0"/>
                <a:ea typeface="ＭＳ Ｐゴシック" charset="0"/>
                <a:cs typeface="ＭＳ Ｐゴシック" charset="0"/>
              </a:rPr>
              <a:t>Research-validated interactive learning strategies can benefit ALL students in ALL classroom environment - BUT</a:t>
            </a:r>
          </a:p>
          <a:p>
            <a:r>
              <a:rPr lang="en-US">
                <a:latin typeface="Arial" charset="0"/>
                <a:ea typeface="ＭＳ Ｐゴシック" charset="0"/>
                <a:cs typeface="ＭＳ Ｐゴシック" charset="0"/>
              </a:rPr>
              <a:t>The quality of our implementation is likely the most deterministic factor toward student achievement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3"/>
          <p:cNvSpPr>
            <a:spLocks noGrp="1" noChangeArrowheads="1"/>
          </p:cNvSpPr>
          <p:nvPr>
            <p:ph type="body" sz="half" idx="1"/>
          </p:nvPr>
        </p:nvSpPr>
        <p:spPr>
          <a:xfrm>
            <a:off x="388938" y="1257300"/>
            <a:ext cx="8175625" cy="3954463"/>
          </a:xfrm>
        </p:spPr>
        <p:txBody>
          <a:bodyPr/>
          <a:lstStyle/>
          <a:p>
            <a:pPr marL="0" indent="0" eaLnBrk="1" hangingPunct="1">
              <a:lnSpc>
                <a:spcPct val="120000"/>
              </a:lnSpc>
              <a:spcBef>
                <a:spcPts val="5013"/>
              </a:spcBef>
              <a:buFont typeface="Wingdings" charset="0"/>
              <a:buNone/>
              <a:defRPr/>
            </a:pPr>
            <a:r>
              <a:rPr lang="en-US" sz="2400" dirty="0" smtClean="0">
                <a:ea typeface="ＭＳ Ｐゴシック" charset="0"/>
                <a:cs typeface="ＭＳ Ｐゴシック" charset="0"/>
              </a:rPr>
              <a:t>The </a:t>
            </a:r>
            <a:r>
              <a:rPr lang="en-US" sz="2400" dirty="0">
                <a:ea typeface="ＭＳ Ｐゴシック" charset="0"/>
                <a:cs typeface="ＭＳ Ｐゴシック" charset="0"/>
              </a:rPr>
              <a:t>results of our investigation reveal that the positive effects of </a:t>
            </a:r>
            <a:r>
              <a:rPr lang="en-US" sz="2400" u="sng" dirty="0">
                <a:ea typeface="ＭＳ Ｐゴシック" charset="0"/>
                <a:cs typeface="ＭＳ Ｐゴシック" charset="0"/>
              </a:rPr>
              <a:t>interactive learning strategies apply equally to men and women, across ethnicities, for students with all levels of prior mathematical preparation and physical science course experience, independent of GPA, and regardless of primary language.</a:t>
            </a:r>
            <a:r>
              <a:rPr lang="en-US" sz="2400" dirty="0">
                <a:ea typeface="ＭＳ Ｐゴシック" charset="0"/>
                <a:cs typeface="ＭＳ Ｐゴシック" charset="0"/>
              </a:rPr>
              <a:t> These results powerfully illustrate that all categories of students can benefit from the effective implementation of interactive learning strategies. </a:t>
            </a:r>
            <a:endParaRPr lang="en-US" sz="2000" dirty="0">
              <a:ea typeface="ＭＳ Ｐゴシック" charset="0"/>
              <a:cs typeface="ＭＳ Ｐゴシック" charset="0"/>
            </a:endParaRPr>
          </a:p>
          <a:p>
            <a:pPr eaLnBrk="1" hangingPunct="1">
              <a:spcBef>
                <a:spcPts val="5013"/>
              </a:spcBef>
              <a:defRPr/>
            </a:pPr>
            <a:endParaRPr lang="en-US" sz="2400" dirty="0">
              <a:ea typeface="ＭＳ Ｐゴシック" charset="0"/>
              <a:cs typeface="ＭＳ Ｐゴシック" charset="0"/>
            </a:endParaRPr>
          </a:p>
        </p:txBody>
      </p:sp>
      <p:sp>
        <p:nvSpPr>
          <p:cNvPr id="161794" name="TextBox 7"/>
          <p:cNvSpPr txBox="1">
            <a:spLocks noChangeArrowheads="1"/>
          </p:cNvSpPr>
          <p:nvPr/>
        </p:nvSpPr>
        <p:spPr bwMode="auto">
          <a:xfrm>
            <a:off x="857250" y="381000"/>
            <a:ext cx="7239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3600" b="0" dirty="0">
                <a:solidFill>
                  <a:srgbClr val="FF9900"/>
                </a:solidFill>
                <a:latin typeface="+mn-lt"/>
              </a:rPr>
              <a:t>The take home message Part </a:t>
            </a:r>
            <a:r>
              <a:rPr lang="en-US" sz="3600" b="0" dirty="0" smtClean="0">
                <a:solidFill>
                  <a:srgbClr val="FF9900"/>
                </a:solidFill>
                <a:latin typeface="+mn-lt"/>
              </a:rPr>
              <a:t>I:</a:t>
            </a:r>
            <a:endParaRPr lang="en-US" sz="3600" b="0" dirty="0">
              <a:solidFill>
                <a:srgbClr val="FF9900"/>
              </a:solidFill>
              <a:latin typeface="+mn-lt"/>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3"/>
          <p:cNvSpPr>
            <a:spLocks noGrp="1" noChangeArrowheads="1"/>
          </p:cNvSpPr>
          <p:nvPr>
            <p:ph type="body" sz="half" idx="1"/>
          </p:nvPr>
        </p:nvSpPr>
        <p:spPr>
          <a:xfrm>
            <a:off x="735013" y="1600200"/>
            <a:ext cx="7943850" cy="3954463"/>
          </a:xfrm>
        </p:spPr>
        <p:txBody>
          <a:bodyPr/>
          <a:lstStyle/>
          <a:p>
            <a:pPr marL="52388" indent="-52388" eaLnBrk="1" hangingPunct="1">
              <a:spcBef>
                <a:spcPct val="70000"/>
              </a:spcBef>
              <a:buFont typeface="Wingdings" charset="0"/>
              <a:buNone/>
              <a:defRPr/>
            </a:pPr>
            <a:r>
              <a:rPr lang="en-US" sz="2400" dirty="0">
                <a:ea typeface="ＭＳ Ｐゴシック" charset="0"/>
                <a:cs typeface="ＭＳ Ｐゴシック" charset="0"/>
              </a:rPr>
              <a:t>	Implementation is the most important factor to success in student learning.  </a:t>
            </a:r>
          </a:p>
          <a:p>
            <a:pPr marL="0" indent="0" eaLnBrk="1" hangingPunct="1">
              <a:spcBef>
                <a:spcPct val="70000"/>
              </a:spcBef>
              <a:buFont typeface="Wingdings" charset="0"/>
              <a:buNone/>
              <a:defRPr/>
            </a:pPr>
            <a:r>
              <a:rPr lang="en-US" sz="2400" dirty="0" smtClean="0">
                <a:ea typeface="ＭＳ Ｐゴシック" charset="0"/>
                <a:cs typeface="ＭＳ Ｐゴシック" charset="0"/>
              </a:rPr>
              <a:t>More </a:t>
            </a:r>
            <a:r>
              <a:rPr lang="en-US" sz="2400" dirty="0">
                <a:ea typeface="ＭＳ Ｐゴシック" charset="0"/>
                <a:cs typeface="ＭＳ Ｐゴシック" charset="0"/>
              </a:rPr>
              <a:t>work on professional development of faculty is needed if we are to </a:t>
            </a:r>
            <a:r>
              <a:rPr lang="en-US" sz="2400" dirty="0" smtClean="0">
                <a:ea typeface="ＭＳ Ｐゴシック" charset="0"/>
                <a:cs typeface="ＭＳ Ｐゴシック" charset="0"/>
              </a:rPr>
              <a:t>see </a:t>
            </a:r>
            <a:r>
              <a:rPr lang="en-US" sz="2400" dirty="0">
                <a:ea typeface="ＭＳ Ｐゴシック" charset="0"/>
                <a:cs typeface="ＭＳ Ｐゴシック" charset="0"/>
              </a:rPr>
              <a:t>wide spread adoption and proper implementation of research-validated instructional strategies.</a:t>
            </a:r>
            <a:endParaRPr lang="en-US" sz="2000" dirty="0">
              <a:ea typeface="ＭＳ Ｐゴシック" charset="0"/>
              <a:cs typeface="ＭＳ Ｐゴシック" charset="0"/>
            </a:endParaRPr>
          </a:p>
          <a:p>
            <a:pPr eaLnBrk="1" hangingPunct="1">
              <a:spcBef>
                <a:spcPct val="70000"/>
              </a:spcBef>
              <a:defRPr/>
            </a:pPr>
            <a:endParaRPr lang="en-US" sz="2400" dirty="0">
              <a:ea typeface="ＭＳ Ｐゴシック" charset="0"/>
              <a:cs typeface="ＭＳ Ｐゴシック" charset="0"/>
            </a:endParaRPr>
          </a:p>
        </p:txBody>
      </p:sp>
      <p:sp>
        <p:nvSpPr>
          <p:cNvPr id="163842" name="TextBox 7"/>
          <p:cNvSpPr txBox="1">
            <a:spLocks noChangeArrowheads="1"/>
          </p:cNvSpPr>
          <p:nvPr/>
        </p:nvSpPr>
        <p:spPr bwMode="auto">
          <a:xfrm>
            <a:off x="1087438" y="381000"/>
            <a:ext cx="7239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3600" b="0" dirty="0">
                <a:solidFill>
                  <a:srgbClr val="FF9900"/>
                </a:solidFill>
                <a:latin typeface="+mn-lt"/>
              </a:rPr>
              <a:t>The take home message Part II</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2"/>
          <p:cNvSpPr txBox="1">
            <a:spLocks noChangeArrowheads="1"/>
          </p:cNvSpPr>
          <p:nvPr/>
        </p:nvSpPr>
        <p:spPr bwMode="auto">
          <a:xfrm>
            <a:off x="0" y="1474788"/>
            <a:ext cx="9144000" cy="28336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endParaRPr lang="en-US"/>
          </a:p>
          <a:p>
            <a:pPr eaLnBrk="1" hangingPunct="1"/>
            <a:endParaRPr lang="en-US"/>
          </a:p>
          <a:p>
            <a:pPr eaLnBrk="1" hangingPunct="1"/>
            <a:endParaRPr lang="en-US"/>
          </a:p>
          <a:p>
            <a:pPr eaLnBrk="1" hangingPunct="1"/>
            <a:endParaRPr lang="en-US"/>
          </a:p>
        </p:txBody>
      </p:sp>
      <p:sp>
        <p:nvSpPr>
          <p:cNvPr id="37890" name="Rectangle 3"/>
          <p:cNvSpPr>
            <a:spLocks noGrp="1" noChangeArrowheads="1"/>
          </p:cNvSpPr>
          <p:nvPr>
            <p:ph type="body" sz="half" idx="1"/>
          </p:nvPr>
        </p:nvSpPr>
        <p:spPr>
          <a:xfrm>
            <a:off x="76200" y="1143000"/>
            <a:ext cx="8839200" cy="3954463"/>
          </a:xfrm>
        </p:spPr>
        <p:txBody>
          <a:bodyPr/>
          <a:lstStyle/>
          <a:p>
            <a:pPr eaLnBrk="1" hangingPunct="1">
              <a:spcBef>
                <a:spcPct val="70000"/>
              </a:spcBef>
              <a:buFont typeface="Wingdings" charset="0"/>
              <a:buNone/>
            </a:pPr>
            <a:r>
              <a:rPr lang="en-US" sz="2400">
                <a:latin typeface="Arial" charset="0"/>
                <a:ea typeface="ＭＳ Ｐゴシック" charset="0"/>
                <a:cs typeface="ＭＳ Ｐゴシック" charset="0"/>
              </a:rPr>
              <a:t>	</a:t>
            </a:r>
          </a:p>
        </p:txBody>
      </p:sp>
      <p:sp>
        <p:nvSpPr>
          <p:cNvPr id="37891" name="TextBox 7"/>
          <p:cNvSpPr txBox="1">
            <a:spLocks noChangeArrowheads="1"/>
          </p:cNvSpPr>
          <p:nvPr/>
        </p:nvSpPr>
        <p:spPr bwMode="auto">
          <a:xfrm>
            <a:off x="1435100" y="381000"/>
            <a:ext cx="7239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eaLnBrk="1" hangingPunct="1"/>
            <a:r>
              <a:rPr lang="en-US" sz="3600" b="0" dirty="0">
                <a:solidFill>
                  <a:srgbClr val="FF9900"/>
                </a:solidFill>
                <a:latin typeface="Arial" charset="0"/>
              </a:rPr>
              <a:t>Item Response Theory (IRT)</a:t>
            </a:r>
          </a:p>
        </p:txBody>
      </p:sp>
      <p:graphicFrame>
        <p:nvGraphicFramePr>
          <p:cNvPr id="37892" name="Object 1"/>
          <p:cNvGraphicFramePr>
            <a:graphicFrameLocks noChangeAspect="1"/>
          </p:cNvGraphicFramePr>
          <p:nvPr/>
        </p:nvGraphicFramePr>
        <p:xfrm>
          <a:off x="0" y="1371600"/>
          <a:ext cx="9144000" cy="2971800"/>
        </p:xfrm>
        <a:graphic>
          <a:graphicData uri="http://schemas.openxmlformats.org/presentationml/2006/ole">
            <p:oleObj spid="_x0000_s38422" name="Equation" r:id="rId4" imgW="2057040" imgH="447840" progId="Equation.3">
              <p:embed/>
            </p:oleObj>
          </a:graphicData>
        </a:graphic>
      </p:graphicFrame>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5-31 at 11.16.17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207869"/>
            <a:ext cx="9144000" cy="4957687"/>
          </a:xfrm>
          <a:prstGeom prst="rect">
            <a:avLst/>
          </a:prstGeom>
        </p:spPr>
      </p:pic>
    </p:spTree>
    <p:extLst>
      <p:ext uri="{BB962C8B-B14F-4D97-AF65-F5344CB8AC3E}">
        <p14:creationId xmlns:p14="http://schemas.microsoft.com/office/powerpoint/2010/main" xmlns="" val="36944971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5-31 at 11.17.14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261902"/>
            <a:ext cx="9144000" cy="4767544"/>
          </a:xfrm>
          <a:prstGeom prst="rect">
            <a:avLst/>
          </a:prstGeom>
        </p:spPr>
      </p:pic>
    </p:spTree>
    <p:extLst>
      <p:ext uri="{BB962C8B-B14F-4D97-AF65-F5344CB8AC3E}">
        <p14:creationId xmlns:p14="http://schemas.microsoft.com/office/powerpoint/2010/main" xmlns="" val="7411698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xmlns="" val="2260256850"/>
              </p:ext>
            </p:extLst>
          </p:nvPr>
        </p:nvGraphicFramePr>
        <p:xfrm>
          <a:off x="4732302" y="3409155"/>
          <a:ext cx="3655616" cy="32120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xmlns="" val="3516769948"/>
              </p:ext>
            </p:extLst>
          </p:nvPr>
        </p:nvGraphicFramePr>
        <p:xfrm>
          <a:off x="735196" y="0"/>
          <a:ext cx="3675980" cy="32086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ext uri="{D42A27DB-BD31-4B8C-83A1-F6EECF244321}">
                <p14:modId xmlns:p14="http://schemas.microsoft.com/office/powerpoint/2010/main" xmlns="" val="3883551791"/>
              </p:ext>
            </p:extLst>
          </p:nvPr>
        </p:nvGraphicFramePr>
        <p:xfrm>
          <a:off x="722141" y="3439095"/>
          <a:ext cx="3672326" cy="31953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ext uri="{D42A27DB-BD31-4B8C-83A1-F6EECF244321}">
                <p14:modId xmlns:p14="http://schemas.microsoft.com/office/powerpoint/2010/main" xmlns="" val="531860540"/>
              </p:ext>
            </p:extLst>
          </p:nvPr>
        </p:nvGraphicFramePr>
        <p:xfrm>
          <a:off x="4782428" y="0"/>
          <a:ext cx="3672325" cy="3225328"/>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p:cNvSpPr txBox="1"/>
          <p:nvPr/>
        </p:nvSpPr>
        <p:spPr>
          <a:xfrm>
            <a:off x="3191419" y="116984"/>
            <a:ext cx="1052667" cy="461665"/>
          </a:xfrm>
          <a:prstGeom prst="rect">
            <a:avLst/>
          </a:prstGeom>
          <a:solidFill>
            <a:schemeClr val="bg1">
              <a:lumMod val="75000"/>
            </a:schemeClr>
          </a:solidFill>
        </p:spPr>
        <p:txBody>
          <a:bodyPr wrap="square" rtlCol="0">
            <a:spAutoFit/>
          </a:bodyPr>
          <a:lstStyle/>
          <a:p>
            <a:pPr algn="ctr"/>
            <a:r>
              <a:rPr lang="en-US" sz="2400" dirty="0" smtClean="0"/>
              <a:t> </a:t>
            </a:r>
            <a:r>
              <a:rPr lang="en-US" sz="2400" dirty="0" smtClean="0">
                <a:solidFill>
                  <a:srgbClr val="FF8401"/>
                </a:solidFill>
              </a:rPr>
              <a:t>A</a:t>
            </a:r>
            <a:endParaRPr lang="en-US" sz="2400" dirty="0">
              <a:solidFill>
                <a:srgbClr val="FF8401"/>
              </a:solidFill>
            </a:endParaRPr>
          </a:p>
        </p:txBody>
      </p:sp>
      <p:sp>
        <p:nvSpPr>
          <p:cNvPr id="9" name="TextBox 8"/>
          <p:cNvSpPr txBox="1"/>
          <p:nvPr/>
        </p:nvSpPr>
        <p:spPr>
          <a:xfrm>
            <a:off x="7186889" y="116981"/>
            <a:ext cx="1052667" cy="461665"/>
          </a:xfrm>
          <a:prstGeom prst="rect">
            <a:avLst/>
          </a:prstGeom>
          <a:solidFill>
            <a:schemeClr val="bg1">
              <a:lumMod val="75000"/>
            </a:schemeClr>
          </a:solidFill>
        </p:spPr>
        <p:txBody>
          <a:bodyPr wrap="square" rtlCol="0">
            <a:spAutoFit/>
          </a:bodyPr>
          <a:lstStyle/>
          <a:p>
            <a:pPr algn="ctr"/>
            <a:r>
              <a:rPr lang="en-US" sz="2400" dirty="0" smtClean="0"/>
              <a:t> </a:t>
            </a:r>
            <a:r>
              <a:rPr lang="en-US" sz="2400" dirty="0">
                <a:solidFill>
                  <a:srgbClr val="FF8401"/>
                </a:solidFill>
              </a:rPr>
              <a:t>B</a:t>
            </a:r>
          </a:p>
        </p:txBody>
      </p:sp>
      <p:sp>
        <p:nvSpPr>
          <p:cNvPr id="10" name="TextBox 9"/>
          <p:cNvSpPr txBox="1"/>
          <p:nvPr/>
        </p:nvSpPr>
        <p:spPr>
          <a:xfrm>
            <a:off x="3178748" y="3561556"/>
            <a:ext cx="1052667" cy="461665"/>
          </a:xfrm>
          <a:prstGeom prst="rect">
            <a:avLst/>
          </a:prstGeom>
          <a:solidFill>
            <a:schemeClr val="bg1">
              <a:lumMod val="75000"/>
            </a:schemeClr>
          </a:solidFill>
        </p:spPr>
        <p:txBody>
          <a:bodyPr wrap="square" rtlCol="0">
            <a:spAutoFit/>
          </a:bodyPr>
          <a:lstStyle/>
          <a:p>
            <a:pPr algn="ctr"/>
            <a:r>
              <a:rPr lang="en-US" sz="2400" dirty="0" smtClean="0"/>
              <a:t> </a:t>
            </a:r>
            <a:r>
              <a:rPr lang="en-US" sz="2400" dirty="0" smtClean="0">
                <a:solidFill>
                  <a:srgbClr val="FF8401"/>
                </a:solidFill>
              </a:rPr>
              <a:t>C</a:t>
            </a:r>
            <a:endParaRPr lang="en-US" sz="2400" dirty="0">
              <a:solidFill>
                <a:srgbClr val="FF8401"/>
              </a:solidFill>
            </a:endParaRPr>
          </a:p>
        </p:txBody>
      </p:sp>
      <p:sp>
        <p:nvSpPr>
          <p:cNvPr id="11" name="TextBox 10"/>
          <p:cNvSpPr txBox="1"/>
          <p:nvPr/>
        </p:nvSpPr>
        <p:spPr>
          <a:xfrm>
            <a:off x="7172199" y="3511421"/>
            <a:ext cx="1052667" cy="461665"/>
          </a:xfrm>
          <a:prstGeom prst="rect">
            <a:avLst/>
          </a:prstGeom>
          <a:solidFill>
            <a:schemeClr val="bg1">
              <a:lumMod val="75000"/>
            </a:schemeClr>
          </a:solidFill>
        </p:spPr>
        <p:txBody>
          <a:bodyPr wrap="square" rtlCol="0">
            <a:spAutoFit/>
          </a:bodyPr>
          <a:lstStyle/>
          <a:p>
            <a:pPr algn="ctr"/>
            <a:r>
              <a:rPr lang="en-US" sz="2400" dirty="0" smtClean="0"/>
              <a:t> </a:t>
            </a:r>
            <a:r>
              <a:rPr lang="en-US" sz="2400" dirty="0" smtClean="0">
                <a:solidFill>
                  <a:srgbClr val="FF8401"/>
                </a:solidFill>
              </a:rPr>
              <a:t>D</a:t>
            </a:r>
            <a:endParaRPr lang="en-US" sz="2400" dirty="0">
              <a:solidFill>
                <a:srgbClr val="FF8401"/>
              </a:solidFill>
            </a:endParaRPr>
          </a:p>
        </p:txBody>
      </p:sp>
    </p:spTree>
    <p:extLst>
      <p:ext uri="{BB962C8B-B14F-4D97-AF65-F5344CB8AC3E}">
        <p14:creationId xmlns:p14="http://schemas.microsoft.com/office/powerpoint/2010/main" xmlns="" val="8692282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706020" y="330266"/>
            <a:ext cx="8488107" cy="6318611"/>
            <a:chOff x="845643" y="236989"/>
            <a:chExt cx="8488107" cy="4738958"/>
          </a:xfrm>
        </p:grpSpPr>
        <p:pic>
          <p:nvPicPr>
            <p:cNvPr id="15" name="Picture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5643" y="364388"/>
              <a:ext cx="6541477" cy="4309764"/>
            </a:xfrm>
            <a:prstGeom prst="rect">
              <a:avLst/>
            </a:prstGeom>
          </p:spPr>
        </p:pic>
        <p:sp>
          <p:nvSpPr>
            <p:cNvPr id="16" name="Rectangle 15"/>
            <p:cNvSpPr/>
            <p:nvPr/>
          </p:nvSpPr>
          <p:spPr>
            <a:xfrm>
              <a:off x="1832722" y="236989"/>
              <a:ext cx="5519893" cy="380965"/>
            </a:xfrm>
            <a:prstGeom prst="rect">
              <a:avLst/>
            </a:prstGeom>
            <a:solidFill>
              <a:sysClr val="window" lastClr="FFFFFF"/>
            </a:solidFill>
            <a:ln w="3175" cap="flat" cmpd="sng" algn="ctr">
              <a:noFill/>
              <a:prstDash val="solid"/>
            </a:ln>
            <a:effectLst/>
          </p:spPr>
          <p:txBody>
            <a:bodyPr rtlCol="0" anchor="ctr"/>
            <a:lstStyle/>
            <a:p>
              <a:pPr defTabSz="457200" fontAlgn="auto">
                <a:spcBef>
                  <a:spcPts val="0"/>
                </a:spcBef>
                <a:spcAft>
                  <a:spcPts val="0"/>
                </a:spcAft>
              </a:pPr>
              <a:r>
                <a:rPr kumimoji="0" lang="en-US" sz="1800" b="1" i="0" u="none" strike="noStrike" kern="0" cap="none" spc="0" normalizeH="0" baseline="0" noProof="0" dirty="0" smtClean="0">
                  <a:ln>
                    <a:noFill/>
                  </a:ln>
                  <a:solidFill>
                    <a:srgbClr val="C00000"/>
                  </a:solidFill>
                  <a:effectLst/>
                  <a:uLnTx/>
                  <a:uFillTx/>
                  <a:latin typeface="Calibri"/>
                  <a:ea typeface="+mn-ea"/>
                  <a:cs typeface="+mn-cs"/>
                </a:rPr>
                <a:t>       Learning Gains                 </a:t>
              </a:r>
              <a:r>
                <a:rPr lang="en-US" sz="1800" b="1" kern="0" dirty="0">
                  <a:solidFill>
                    <a:srgbClr val="C00000"/>
                  </a:solidFill>
                  <a:latin typeface="Calibri"/>
                </a:rPr>
                <a:t>% Decrease in Failure </a:t>
              </a:r>
              <a:r>
                <a:rPr lang="en-US" sz="1800" b="1" kern="0" dirty="0" smtClean="0">
                  <a:solidFill>
                    <a:srgbClr val="C00000"/>
                  </a:solidFill>
                  <a:latin typeface="Calibri"/>
                </a:rPr>
                <a:t>Rate</a:t>
              </a:r>
            </a:p>
            <a:p>
              <a:pPr defTabSz="457200" fontAlgn="auto">
                <a:spcBef>
                  <a:spcPts val="0"/>
                </a:spcBef>
                <a:spcAft>
                  <a:spcPts val="0"/>
                </a:spcAft>
              </a:pPr>
              <a:endParaRPr lang="en-US" sz="600" b="1" kern="0" dirty="0">
                <a:solidFill>
                  <a:srgbClr val="C00000"/>
                </a:solidFill>
                <a:latin typeface="Calibri"/>
              </a:endParaRPr>
            </a:p>
          </p:txBody>
        </p:sp>
        <p:sp>
          <p:nvSpPr>
            <p:cNvPr id="21" name="TextBox 20"/>
            <p:cNvSpPr txBox="1"/>
            <p:nvPr/>
          </p:nvSpPr>
          <p:spPr>
            <a:xfrm>
              <a:off x="7349684" y="1794143"/>
              <a:ext cx="1984066" cy="404726"/>
            </a:xfrm>
            <a:prstGeom prst="rect">
              <a:avLst/>
            </a:prstGeom>
            <a:noFill/>
            <a:ln w="19050">
              <a:noFill/>
            </a:ln>
          </p:spPr>
          <p:txBody>
            <a:bodyPr wrap="square" rtlCol="0">
              <a:spAutoFit/>
            </a:bodyPr>
            <a:lstStyle/>
            <a:p>
              <a:pPr algn="l" defTabSz="457200" fontAlgn="auto">
                <a:spcBef>
                  <a:spcPts val="0"/>
                </a:spcBef>
                <a:spcAft>
                  <a:spcPts val="0"/>
                </a:spcAft>
              </a:pPr>
              <a:r>
                <a:rPr lang="en-US" sz="1600" dirty="0">
                  <a:solidFill>
                    <a:srgbClr val="FFFFFF"/>
                  </a:solidFill>
                  <a:latin typeface="Calibri"/>
                  <a:ea typeface="+mn-ea"/>
                  <a:cs typeface="+mn-cs"/>
                </a:rPr>
                <a:t>N</a:t>
              </a:r>
              <a:r>
                <a:rPr lang="en-US" sz="1600" dirty="0" smtClean="0">
                  <a:solidFill>
                    <a:srgbClr val="FFFFFF"/>
                  </a:solidFill>
                  <a:latin typeface="Calibri"/>
                  <a:ea typeface="+mn-ea"/>
                  <a:cs typeface="+mn-cs"/>
                </a:rPr>
                <a:t>umbers indicate # of studies reviewed</a:t>
              </a:r>
              <a:endParaRPr lang="en-US" sz="1600" dirty="0">
                <a:solidFill>
                  <a:srgbClr val="FFFFFF"/>
                </a:solidFill>
                <a:latin typeface="Calibri"/>
                <a:ea typeface="+mn-ea"/>
                <a:cs typeface="+mn-cs"/>
              </a:endParaRPr>
            </a:p>
          </p:txBody>
        </p:sp>
        <p:sp>
          <p:nvSpPr>
            <p:cNvPr id="28" name="Rectangle 27"/>
            <p:cNvSpPr/>
            <p:nvPr/>
          </p:nvSpPr>
          <p:spPr bwMode="auto">
            <a:xfrm>
              <a:off x="1832722" y="4489826"/>
              <a:ext cx="5389482" cy="258792"/>
            </a:xfrm>
            <a:prstGeom prst="rect">
              <a:avLst/>
            </a:prstGeom>
            <a:no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chemeClr val="bg1"/>
                </a:solidFill>
                <a:effectLst/>
                <a:latin typeface="Gill Sans" charset="0"/>
                <a:ea typeface="ヒラギノ角ゴ ProN W3" charset="0"/>
                <a:cs typeface="ヒラギノ角ゴ ProN W3" charset="0"/>
                <a:sym typeface="Gill Sans" charset="0"/>
              </a:endParaRPr>
            </a:p>
          </p:txBody>
        </p:sp>
        <p:sp>
          <p:nvSpPr>
            <p:cNvPr id="18" name="TextBox 17"/>
            <p:cNvSpPr txBox="1"/>
            <p:nvPr/>
          </p:nvSpPr>
          <p:spPr>
            <a:xfrm>
              <a:off x="1886467" y="4737420"/>
              <a:ext cx="4025883" cy="238527"/>
            </a:xfrm>
            <a:prstGeom prst="rect">
              <a:avLst/>
            </a:prstGeom>
            <a:noFill/>
            <a:ln>
              <a:noFill/>
            </a:ln>
          </p:spPr>
          <p:txBody>
            <a:bodyPr wrap="square" rtlCol="0">
              <a:spAutoFit/>
            </a:bodyPr>
            <a:lstStyle/>
            <a:p>
              <a:pPr algn="l" defTabSz="457200" fontAlgn="auto">
                <a:spcBef>
                  <a:spcPts val="0"/>
                </a:spcBef>
                <a:spcAft>
                  <a:spcPts val="0"/>
                </a:spcAft>
              </a:pPr>
              <a:r>
                <a:rPr lang="en-US" sz="1600" dirty="0" smtClean="0">
                  <a:solidFill>
                    <a:srgbClr val="FFFFFF"/>
                  </a:solidFill>
                  <a:latin typeface="Calibri"/>
                  <a:ea typeface="+mn-ea"/>
                  <a:cs typeface="+mn-cs"/>
                </a:rPr>
                <a:t>traditional lecture class - mean scores</a:t>
              </a:r>
              <a:endParaRPr lang="en-US" sz="1600" dirty="0">
                <a:solidFill>
                  <a:srgbClr val="FFFFFF"/>
                </a:solidFill>
                <a:latin typeface="Calibri"/>
                <a:ea typeface="+mn-ea"/>
                <a:cs typeface="+mn-cs"/>
              </a:endParaRPr>
            </a:p>
          </p:txBody>
        </p:sp>
        <p:cxnSp>
          <p:nvCxnSpPr>
            <p:cNvPr id="20" name="Straight Arrow Connector 19"/>
            <p:cNvCxnSpPr/>
            <p:nvPr/>
          </p:nvCxnSpPr>
          <p:spPr>
            <a:xfrm flipV="1">
              <a:off x="4713889" y="4515704"/>
              <a:ext cx="0" cy="258792"/>
            </a:xfrm>
            <a:prstGeom prst="straightConnector1">
              <a:avLst/>
            </a:prstGeom>
            <a:noFill/>
            <a:ln w="25400" cap="flat" cmpd="sng" algn="ctr">
              <a:solidFill>
                <a:srgbClr val="C00000"/>
              </a:solidFill>
              <a:prstDash val="solid"/>
              <a:tailEnd type="arrow"/>
            </a:ln>
            <a:effectLst/>
          </p:spPr>
        </p:cxnSp>
        <p:cxnSp>
          <p:nvCxnSpPr>
            <p:cNvPr id="34" name="Straight Arrow Connector 33"/>
            <p:cNvCxnSpPr/>
            <p:nvPr/>
          </p:nvCxnSpPr>
          <p:spPr>
            <a:xfrm flipV="1">
              <a:off x="2468146" y="4515704"/>
              <a:ext cx="0" cy="258792"/>
            </a:xfrm>
            <a:prstGeom prst="straightConnector1">
              <a:avLst/>
            </a:prstGeom>
            <a:noFill/>
            <a:ln w="25400" cap="flat" cmpd="sng" algn="ctr">
              <a:solidFill>
                <a:srgbClr val="C00000"/>
              </a:solidFill>
              <a:prstDash val="solid"/>
              <a:tailEnd type="arrow"/>
            </a:ln>
            <a:effectLst/>
          </p:spPr>
        </p:cxnSp>
      </p:grpSp>
      <p:sp>
        <p:nvSpPr>
          <p:cNvPr id="36" name="Text Box 4"/>
          <p:cNvSpPr txBox="1">
            <a:spLocks noChangeArrowheads="1"/>
          </p:cNvSpPr>
          <p:nvPr/>
        </p:nvSpPr>
        <p:spPr bwMode="auto">
          <a:xfrm>
            <a:off x="6418062" y="6448157"/>
            <a:ext cx="2621828" cy="3407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dirty="0">
                <a:solidFill>
                  <a:srgbClr val="FFFFFF"/>
                </a:solidFill>
                <a:latin typeface="+mn-lt"/>
              </a:rPr>
              <a:t>Freeman S et al. PNAS 2014;111:8410-8415</a:t>
            </a:r>
          </a:p>
        </p:txBody>
      </p:sp>
    </p:spTree>
    <p:extLst>
      <p:ext uri="{BB962C8B-B14F-4D97-AF65-F5344CB8AC3E}">
        <p14:creationId xmlns:p14="http://schemas.microsoft.com/office/powerpoint/2010/main" xmlns="" val="8755293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3"/>
          <p:cNvSpPr>
            <a:spLocks noGrp="1" noChangeArrowheads="1"/>
          </p:cNvSpPr>
          <p:nvPr>
            <p:ph type="body" idx="1"/>
          </p:nvPr>
        </p:nvSpPr>
        <p:spPr>
          <a:xfrm>
            <a:off x="838200" y="1219200"/>
            <a:ext cx="7391400" cy="3810000"/>
          </a:xfrm>
        </p:spPr>
        <p:txBody>
          <a:bodyPr/>
          <a:lstStyle/>
          <a:p>
            <a:pPr eaLnBrk="1" hangingPunct="1">
              <a:buSzPct val="83000"/>
            </a:pPr>
            <a:r>
              <a:rPr lang="en-US" sz="3600" dirty="0">
                <a:latin typeface="Arial" charset="0"/>
                <a:ea typeface="ＭＳ Ｐゴシック" charset="0"/>
                <a:cs typeface="ＭＳ Ｐゴシック" charset="0"/>
              </a:rPr>
              <a:t>Almost 4000 students </a:t>
            </a:r>
          </a:p>
          <a:p>
            <a:pPr eaLnBrk="1" hangingPunct="1">
              <a:buSzPct val="83000"/>
            </a:pPr>
            <a:r>
              <a:rPr lang="en-US" sz="3600" dirty="0">
                <a:latin typeface="Arial" charset="0"/>
                <a:ea typeface="ＭＳ Ｐゴシック" charset="0"/>
                <a:cs typeface="ＭＳ Ｐゴシック" charset="0"/>
              </a:rPr>
              <a:t>31 institutions</a:t>
            </a:r>
          </a:p>
          <a:p>
            <a:pPr eaLnBrk="1" hangingPunct="1">
              <a:buSzPct val="83000"/>
            </a:pPr>
            <a:r>
              <a:rPr lang="en-US" sz="3600" dirty="0">
                <a:latin typeface="Arial" charset="0"/>
                <a:ea typeface="ＭＳ Ｐゴシック" charset="0"/>
                <a:cs typeface="ＭＳ Ｐゴシック" charset="0"/>
              </a:rPr>
              <a:t>36 instructors</a:t>
            </a:r>
          </a:p>
          <a:p>
            <a:pPr eaLnBrk="1" hangingPunct="1">
              <a:buSzPct val="83000"/>
            </a:pPr>
            <a:r>
              <a:rPr lang="en-US" sz="3600" dirty="0">
                <a:latin typeface="Arial" charset="0"/>
                <a:ea typeface="ＭＳ Ｐゴシック" charset="0"/>
                <a:cs typeface="ＭＳ Ｐゴシック" charset="0"/>
              </a:rPr>
              <a:t>69 different sections</a:t>
            </a:r>
          </a:p>
          <a:p>
            <a:pPr lvl="1" eaLnBrk="1" hangingPunct="1">
              <a:buSzPct val="83000"/>
            </a:pPr>
            <a:r>
              <a:rPr lang="en-US" dirty="0">
                <a:latin typeface="Arial" charset="0"/>
                <a:ea typeface="ＭＳ Ｐゴシック" charset="0"/>
              </a:rPr>
              <a:t>Section sizes vary from &lt;10 to 180</a:t>
            </a:r>
            <a:br>
              <a:rPr lang="en-US" dirty="0">
                <a:latin typeface="Arial" charset="0"/>
                <a:ea typeface="ＭＳ Ｐゴシック" charset="0"/>
              </a:rPr>
            </a:br>
            <a:r>
              <a:rPr lang="en-US" dirty="0">
                <a:latin typeface="Arial" charset="0"/>
                <a:ea typeface="ＭＳ Ｐゴシック" charset="0"/>
              </a:rPr>
              <a:t>(now with sections &gt;750!)</a:t>
            </a:r>
          </a:p>
          <a:p>
            <a:pPr eaLnBrk="1" hangingPunct="1">
              <a:buSzPct val="83000"/>
            </a:pPr>
            <a:endParaRPr lang="en-US" sz="3600" dirty="0">
              <a:latin typeface="Arial" charset="0"/>
              <a:ea typeface="ＭＳ Ｐゴシック" charset="0"/>
              <a:cs typeface="ＭＳ Ｐゴシック" charset="0"/>
            </a:endParaRPr>
          </a:p>
        </p:txBody>
      </p:sp>
      <p:sp>
        <p:nvSpPr>
          <p:cNvPr id="123906" name="Rectangle 2"/>
          <p:cNvSpPr txBox="1">
            <a:spLocks noChangeArrowheads="1"/>
          </p:cNvSpPr>
          <p:nvPr/>
        </p:nvSpPr>
        <p:spPr bwMode="auto">
          <a:xfrm>
            <a:off x="614363" y="180975"/>
            <a:ext cx="777240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spcBef>
                <a:spcPct val="0"/>
              </a:spcBef>
              <a:spcAft>
                <a:spcPct val="0"/>
              </a:spcAft>
              <a:defRPr sz="3200" b="1">
                <a:solidFill>
                  <a:srgbClr val="FFFF0F"/>
                </a:solidFill>
                <a:latin typeface="Times New Roman" charset="0"/>
                <a:ea typeface="ＭＳ Ｐゴシック" charset="0"/>
                <a:sym typeface="Wingdings 3" charset="0"/>
              </a:defRPr>
            </a:lvl9pPr>
          </a:lstStyle>
          <a:p>
            <a:pPr algn="ctr" eaLnBrk="1" hangingPunct="1"/>
            <a:r>
              <a:rPr lang="en-US" sz="3600" dirty="0" smtClean="0">
                <a:solidFill>
                  <a:srgbClr val="D98200"/>
                </a:solidFill>
                <a:latin typeface="Arial" charset="0"/>
              </a:rPr>
              <a:t>CAE National </a:t>
            </a:r>
            <a:r>
              <a:rPr lang="en-US" sz="3600" dirty="0">
                <a:solidFill>
                  <a:srgbClr val="D98200"/>
                </a:solidFill>
                <a:latin typeface="Arial" charset="0"/>
              </a:rPr>
              <a:t>Study</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Gain_v_Inter_plo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789230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Gain_v_Inter_plo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Line 3"/>
          <p:cNvSpPr>
            <a:spLocks noChangeShapeType="1"/>
          </p:cNvSpPr>
          <p:nvPr/>
        </p:nvSpPr>
        <p:spPr bwMode="auto">
          <a:xfrm>
            <a:off x="863600" y="2971800"/>
            <a:ext cx="7924800" cy="0"/>
          </a:xfrm>
          <a:prstGeom prst="line">
            <a:avLst/>
          </a:prstGeom>
          <a:noFill/>
          <a:ln w="12700">
            <a:solidFill>
              <a:srgbClr val="0000FF"/>
            </a:solidFill>
            <a:prstDash val="sysDot"/>
            <a:round/>
            <a:headEnd/>
            <a:tailEnd/>
          </a:ln>
          <a:extLst>
            <a:ext uri="{909E8E84-426E-40dd-AFC4-6F175D3DCCD1}">
              <a14:hiddenFill xmlns:a14="http://schemas.microsoft.com/office/drawing/2010/main" xmlns="">
                <a:noFill/>
              </a14:hiddenFill>
            </a:ext>
          </a:extLst>
        </p:spPr>
        <p:txBody>
          <a:bodyPr/>
          <a:lstStyle/>
          <a:p>
            <a:pPr>
              <a:defRPr/>
            </a:pPr>
            <a:endParaRPr lang="en-US" dirty="0">
              <a:latin typeface="+mn-lt"/>
            </a:endParaRPr>
          </a:p>
        </p:txBody>
      </p:sp>
      <p:sp>
        <p:nvSpPr>
          <p:cNvPr id="151555" name="Line 4"/>
          <p:cNvSpPr>
            <a:spLocks noChangeShapeType="1"/>
          </p:cNvSpPr>
          <p:nvPr/>
        </p:nvSpPr>
        <p:spPr bwMode="auto">
          <a:xfrm>
            <a:off x="4162425" y="381000"/>
            <a:ext cx="0" cy="5181600"/>
          </a:xfrm>
          <a:prstGeom prst="line">
            <a:avLst/>
          </a:prstGeom>
          <a:noFill/>
          <a:ln w="12700">
            <a:solidFill>
              <a:srgbClr val="0000FF"/>
            </a:solidFill>
            <a:prstDash val="sysDot"/>
            <a:round/>
            <a:headEnd/>
            <a:tailEnd/>
          </a:ln>
          <a:extLst>
            <a:ext uri="{909E8E84-426E-40dd-AFC4-6F175D3DCCD1}">
              <a14:hiddenFill xmlns:a14="http://schemas.microsoft.com/office/drawing/2010/main" xmlns="">
                <a:noFill/>
              </a14:hiddenFill>
            </a:ext>
          </a:extLst>
        </p:spPr>
        <p:txBody>
          <a:bodyPr/>
          <a:lstStyle/>
          <a:p>
            <a:pPr>
              <a:defRPr/>
            </a:pPr>
            <a:endParaRPr lang="en-US" dirty="0">
              <a:latin typeface="+mn-lt"/>
            </a:endParaRPr>
          </a:p>
        </p:txBody>
      </p:sp>
      <p:sp>
        <p:nvSpPr>
          <p:cNvPr id="151556" name="Text Box 5"/>
          <p:cNvSpPr txBox="1">
            <a:spLocks noChangeArrowheads="1"/>
          </p:cNvSpPr>
          <p:nvPr/>
        </p:nvSpPr>
        <p:spPr bwMode="auto">
          <a:xfrm>
            <a:off x="949325" y="2570163"/>
            <a:ext cx="32004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spcBef>
                <a:spcPct val="50000"/>
              </a:spcBef>
              <a:defRPr/>
            </a:pPr>
            <a:r>
              <a:rPr lang="en-US" sz="2000" dirty="0">
                <a:solidFill>
                  <a:schemeClr val="tx1"/>
                </a:solidFill>
                <a:latin typeface="+mn-lt"/>
              </a:rPr>
              <a:t>Medium level &lt;g&gt; &gt; 0.30</a:t>
            </a:r>
          </a:p>
        </p:txBody>
      </p:sp>
    </p:spTree>
    <p:extLst>
      <p:ext uri="{BB962C8B-B14F-4D97-AF65-F5344CB8AC3E}">
        <p14:creationId xmlns:p14="http://schemas.microsoft.com/office/powerpoint/2010/main" xmlns="" val="19546986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5867400" y="1614488"/>
            <a:ext cx="2514600" cy="2362200"/>
          </a:xfrm>
        </p:spPr>
        <p:txBody>
          <a:bodyPr/>
          <a:lstStyle/>
          <a:p>
            <a:pPr eaLnBrk="1" hangingPunct="1"/>
            <a:r>
              <a:rPr lang="en-US" sz="3200">
                <a:solidFill>
                  <a:srgbClr val="FE9900"/>
                </a:solidFill>
                <a:latin typeface="Arial" charset="0"/>
                <a:ea typeface="ＭＳ Ｐゴシック" charset="0"/>
                <a:cs typeface="ＭＳ Ｐゴシック" charset="0"/>
              </a:rPr>
              <a:t>Just the tip of the iceberg of what it takes to create a highly functioning interactive engagement classroom </a:t>
            </a:r>
          </a:p>
        </p:txBody>
      </p:sp>
      <p:pic>
        <p:nvPicPr>
          <p:cNvPr id="40962" name="Picture 3" descr="iceber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400" y="-4763"/>
            <a:ext cx="50228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3899108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1" descr="Screen shot 2011-02-21 at 4.48.39 PM.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227138" y="0"/>
            <a:ext cx="6689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3" descr="Screen shot 2011-02-21 at 11.28.34 AM.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306513" y="23813"/>
            <a:ext cx="6530975" cy="681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991360" y="101600"/>
            <a:ext cx="5801360" cy="369332"/>
          </a:xfrm>
          <a:prstGeom prst="rect">
            <a:avLst/>
          </a:prstGeom>
          <a:solidFill>
            <a:srgbClr val="FFFFFF"/>
          </a:solidFill>
        </p:spPr>
        <p:txBody>
          <a:bodyPr wrap="square" rtlCol="0">
            <a:spAutoFit/>
          </a:bodyPr>
          <a:lstStyle/>
          <a:p>
            <a:r>
              <a:rPr lang="en-US" sz="1800" dirty="0" smtClean="0">
                <a:solidFill>
                  <a:schemeClr val="bg2">
                    <a:lumMod val="50000"/>
                  </a:schemeClr>
                </a:solidFill>
              </a:rPr>
              <a:t>Astronomy101.jpl.nasa.gov/workshops </a:t>
            </a:r>
            <a:endParaRPr lang="en-US" sz="1800" dirty="0">
              <a:solidFill>
                <a:schemeClr val="bg2">
                  <a:lumMod val="5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AE2">
  <a:themeElements>
    <a:clrScheme name="">
      <a:dk1>
        <a:srgbClr val="000000"/>
      </a:dk1>
      <a:lt1>
        <a:srgbClr val="223B82"/>
      </a:lt1>
      <a:dk2>
        <a:srgbClr val="000000"/>
      </a:dk2>
      <a:lt2>
        <a:srgbClr val="808080"/>
      </a:lt2>
      <a:accent1>
        <a:srgbClr val="BBE0E3"/>
      </a:accent1>
      <a:accent2>
        <a:srgbClr val="333399"/>
      </a:accent2>
      <a:accent3>
        <a:srgbClr val="ABAFC1"/>
      </a:accent3>
      <a:accent4>
        <a:srgbClr val="000000"/>
      </a:accent4>
      <a:accent5>
        <a:srgbClr val="DAEDEF"/>
      </a:accent5>
      <a:accent6>
        <a:srgbClr val="2D2D8A"/>
      </a:accent6>
      <a:hlink>
        <a:srgbClr val="F6F62C"/>
      </a:hlink>
      <a:folHlink>
        <a:srgbClr val="F6F62C"/>
      </a:folHlink>
    </a:clrScheme>
    <a:fontScheme name="CA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168275" marR="0" indent="-168275" algn="l" defTabSz="914400" rtl="0" eaLnBrk="1" fontAlgn="base" latinLnBrk="0" hangingPunct="1">
          <a:lnSpc>
            <a:spcPct val="90000"/>
          </a:lnSpc>
          <a:spcBef>
            <a:spcPct val="65000"/>
          </a:spcBef>
          <a:spcAft>
            <a:spcPct val="0"/>
          </a:spcAft>
          <a:buClrTx/>
          <a:buSzTx/>
          <a:buFontTx/>
          <a:buNone/>
          <a:tabLst/>
          <a:defRPr kumimoji="0" lang="en-US" sz="3200" b="1" i="0" u="none" strike="noStrike" cap="none" normalizeH="0" baseline="0">
            <a:ln>
              <a:noFill/>
            </a:ln>
            <a:solidFill>
              <a:srgbClr val="FFFF0F"/>
            </a:solidFill>
            <a:effectLst/>
            <a:latin typeface="Times New Roman" pitchFamily="-109" charset="0"/>
            <a:sym typeface="Wingdings 3" pitchFamily="-109" charset="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168275" marR="0" indent="-168275" algn="l" defTabSz="914400" rtl="0" eaLnBrk="1" fontAlgn="base" latinLnBrk="0" hangingPunct="1">
          <a:lnSpc>
            <a:spcPct val="90000"/>
          </a:lnSpc>
          <a:spcBef>
            <a:spcPct val="65000"/>
          </a:spcBef>
          <a:spcAft>
            <a:spcPct val="0"/>
          </a:spcAft>
          <a:buClrTx/>
          <a:buSzTx/>
          <a:buFontTx/>
          <a:buNone/>
          <a:tabLst/>
          <a:defRPr kumimoji="0" lang="en-US" sz="3200" b="1" i="0" u="none" strike="noStrike" cap="none" normalizeH="0" baseline="0">
            <a:ln>
              <a:noFill/>
            </a:ln>
            <a:solidFill>
              <a:srgbClr val="FFFF0F"/>
            </a:solidFill>
            <a:effectLst/>
            <a:latin typeface="Times New Roman" pitchFamily="-109" charset="0"/>
            <a:sym typeface="Wingdings 3" pitchFamily="-109" charset="2"/>
          </a:defRPr>
        </a:defPPr>
      </a:lstStyle>
    </a:lnDef>
  </a:objectDefaults>
  <a:extraClrSchemeLst>
    <a:extraClrScheme>
      <a:clrScheme name="CA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AE2 13">
        <a:dk1>
          <a:srgbClr val="000000"/>
        </a:dk1>
        <a:lt1>
          <a:srgbClr val="3333FF"/>
        </a:lt1>
        <a:dk2>
          <a:srgbClr val="000000"/>
        </a:dk2>
        <a:lt2>
          <a:srgbClr val="808080"/>
        </a:lt2>
        <a:accent1>
          <a:srgbClr val="BBE0E3"/>
        </a:accent1>
        <a:accent2>
          <a:srgbClr val="333399"/>
        </a:accent2>
        <a:accent3>
          <a:srgbClr val="ADAD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E2 14">
        <a:dk1>
          <a:srgbClr val="000000"/>
        </a:dk1>
        <a:lt1>
          <a:srgbClr val="0000FF"/>
        </a:lt1>
        <a:dk2>
          <a:srgbClr val="000000"/>
        </a:dk2>
        <a:lt2>
          <a:srgbClr val="808080"/>
        </a:lt2>
        <a:accent1>
          <a:srgbClr val="BBE0E3"/>
        </a:accent1>
        <a:accent2>
          <a:srgbClr val="333399"/>
        </a:accent2>
        <a:accent3>
          <a:srgbClr val="AAAA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E2 15">
        <a:dk1>
          <a:srgbClr val="000000"/>
        </a:dk1>
        <a:lt1>
          <a:srgbClr val="000099"/>
        </a:lt1>
        <a:dk2>
          <a:srgbClr val="000000"/>
        </a:dk2>
        <a:lt2>
          <a:srgbClr val="808080"/>
        </a:lt2>
        <a:accent1>
          <a:srgbClr val="BBE0E3"/>
        </a:accent1>
        <a:accent2>
          <a:srgbClr val="333399"/>
        </a:accent2>
        <a:accent3>
          <a:srgbClr val="AAAAC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E2 16">
        <a:dk1>
          <a:srgbClr val="000000"/>
        </a:dk1>
        <a:lt1>
          <a:srgbClr val="003399"/>
        </a:lt1>
        <a:dk2>
          <a:srgbClr val="000000"/>
        </a:dk2>
        <a:lt2>
          <a:srgbClr val="808080"/>
        </a:lt2>
        <a:accent1>
          <a:srgbClr val="BBE0E3"/>
        </a:accent1>
        <a:accent2>
          <a:srgbClr val="333399"/>
        </a:accent2>
        <a:accent3>
          <a:srgbClr val="AAADC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7390431</TotalTime>
  <Words>1205</Words>
  <Application>Microsoft Office PowerPoint</Application>
  <PresentationFormat>On-screen Show (4:3)</PresentationFormat>
  <Paragraphs>207</Paragraphs>
  <Slides>36</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CAE2</vt:lpstr>
      <vt:lpstr>Equation</vt:lpstr>
      <vt:lpstr>Slide 1</vt:lpstr>
      <vt:lpstr>Slide 2</vt:lpstr>
      <vt:lpstr>Take Home Messages</vt:lpstr>
      <vt:lpstr>Slide 4</vt:lpstr>
      <vt:lpstr>Slide 5</vt:lpstr>
      <vt:lpstr>Slide 6</vt:lpstr>
      <vt:lpstr>Just the tip of the iceberg of what it takes to create a highly functioning interactive engagement classroom </vt:lpstr>
      <vt:lpstr>Slide 8</vt:lpstr>
      <vt:lpstr>Slide 9</vt:lpstr>
      <vt:lpstr>“Most ideas about teaching are not new, but not everyone knows the old ideas.”    Euclid (300 B.C.)</vt:lpstr>
      <vt:lpstr>Slide 11</vt:lpstr>
      <vt:lpstr>Slide 12</vt:lpstr>
      <vt:lpstr>Slide 13</vt:lpstr>
      <vt:lpstr>Perspectives on Teaching in the Active Learning Environment</vt:lpstr>
      <vt:lpstr>Slide 15</vt:lpstr>
      <vt:lpstr>Does your class intellectually engage your students and deepen their conceptual understanding and critical thinking ability or does it   reinforce the memorization of facts and declarative knowledge?</vt:lpstr>
      <vt:lpstr>If a Picture is worth a thousand words, then what is a real-world, first-hand, experience worth?</vt:lpstr>
      <vt:lpstr>Todays Topic: “Motion of Extrasolar Planets”</vt:lpstr>
      <vt:lpstr>Tutorial:  Motion of Extrasolar Planets  </vt:lpstr>
      <vt:lpstr>Slide 20</vt:lpstr>
      <vt:lpstr>This was a truly national study</vt:lpstr>
      <vt:lpstr>Slide 22</vt:lpstr>
      <vt:lpstr>Slide 23</vt:lpstr>
      <vt:lpstr>Slide 24</vt:lpstr>
      <vt:lpstr>Instructor Surveys</vt:lpstr>
      <vt:lpstr>Slide 26</vt:lpstr>
      <vt:lpstr>Demographic Survey</vt:lpstr>
      <vt:lpstr>Slide 28</vt:lpstr>
      <vt:lpstr>Slide 29</vt:lpstr>
      <vt:lpstr>Slide 30</vt:lpstr>
      <vt:lpstr>Slide 31</vt:lpstr>
      <vt:lpstr>Slide 32</vt:lpstr>
      <vt:lpstr>Slide 33</vt:lpstr>
      <vt:lpstr>Slide 34</vt:lpstr>
      <vt:lpstr>Slide 35</vt:lpstr>
      <vt:lpstr>Slide 36</vt:lpstr>
    </vt:vector>
  </TitlesOfParts>
  <Company>Biosphere 2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Chautauqua Astronomy Teaching Workshop:  Critical Questions</dc:title>
  <dc:creator>Win98 SE</dc:creator>
  <cp:lastModifiedBy>rhilborn</cp:lastModifiedBy>
  <cp:revision>1483</cp:revision>
  <cp:lastPrinted>2014-11-01T14:40:59Z</cp:lastPrinted>
  <dcterms:created xsi:type="dcterms:W3CDTF">2010-09-17T22:18:38Z</dcterms:created>
  <dcterms:modified xsi:type="dcterms:W3CDTF">2017-11-16T19:37:27Z</dcterms:modified>
</cp:coreProperties>
</file>