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34"/>
  </p:notesMasterIdLst>
  <p:handoutMasterIdLst>
    <p:handoutMasterId r:id="rId35"/>
  </p:handoutMasterIdLst>
  <p:sldIdLst>
    <p:sldId id="712" r:id="rId2"/>
    <p:sldId id="1594" r:id="rId3"/>
    <p:sldId id="1595" r:id="rId4"/>
    <p:sldId id="1552" r:id="rId5"/>
    <p:sldId id="1553" r:id="rId6"/>
    <p:sldId id="1613" r:id="rId7"/>
    <p:sldId id="1554" r:id="rId8"/>
    <p:sldId id="1614" r:id="rId9"/>
    <p:sldId id="1555" r:id="rId10"/>
    <p:sldId id="1556" r:id="rId11"/>
    <p:sldId id="1557" r:id="rId12"/>
    <p:sldId id="1558" r:id="rId13"/>
    <p:sldId id="1559" r:id="rId14"/>
    <p:sldId id="1610" r:id="rId15"/>
    <p:sldId id="1560" r:id="rId16"/>
    <p:sldId id="1611" r:id="rId17"/>
    <p:sldId id="1561" r:id="rId18"/>
    <p:sldId id="1612" r:id="rId19"/>
    <p:sldId id="1562" r:id="rId20"/>
    <p:sldId id="1359" r:id="rId21"/>
    <p:sldId id="1360" r:id="rId22"/>
    <p:sldId id="1361" r:id="rId23"/>
    <p:sldId id="1362" r:id="rId24"/>
    <p:sldId id="1363" r:id="rId25"/>
    <p:sldId id="1364" r:id="rId26"/>
    <p:sldId id="1365" r:id="rId27"/>
    <p:sldId id="1366" r:id="rId28"/>
    <p:sldId id="1367" r:id="rId29"/>
    <p:sldId id="1368" r:id="rId30"/>
    <p:sldId id="1369" r:id="rId31"/>
    <p:sldId id="1370" r:id="rId32"/>
    <p:sldId id="1371" r:id="rId33"/>
  </p:sldIdLst>
  <p:sldSz cx="9144000" cy="6858000" type="screen4x3"/>
  <p:notesSz cx="6997700" cy="9271000"/>
  <p:defaultTextStyle>
    <a:defPPr>
      <a:defRPr lang="en-US"/>
    </a:defPPr>
    <a:lvl1pPr algn="l" rtl="0" fontAlgn="base">
      <a:spcBef>
        <a:spcPct val="0"/>
      </a:spcBef>
      <a:spcAft>
        <a:spcPct val="0"/>
      </a:spcAft>
      <a:defRPr sz="3200" b="1" kern="1200">
        <a:solidFill>
          <a:srgbClr val="FFFF0F"/>
        </a:solidFill>
        <a:latin typeface="Times New Roman" charset="0"/>
        <a:ea typeface="ＭＳ Ｐゴシック" charset="0"/>
        <a:cs typeface="ＭＳ Ｐゴシック" charset="0"/>
        <a:sym typeface="Wingdings 3" charset="0"/>
      </a:defRPr>
    </a:lvl1pPr>
    <a:lvl2pPr marL="457200" algn="l" rtl="0" fontAlgn="base">
      <a:spcBef>
        <a:spcPct val="0"/>
      </a:spcBef>
      <a:spcAft>
        <a:spcPct val="0"/>
      </a:spcAft>
      <a:defRPr sz="3200" b="1" kern="1200">
        <a:solidFill>
          <a:srgbClr val="FFFF0F"/>
        </a:solidFill>
        <a:latin typeface="Times New Roman" charset="0"/>
        <a:ea typeface="ＭＳ Ｐゴシック" charset="0"/>
        <a:cs typeface="ＭＳ Ｐゴシック" charset="0"/>
        <a:sym typeface="Wingdings 3" charset="0"/>
      </a:defRPr>
    </a:lvl2pPr>
    <a:lvl3pPr marL="914400" algn="l" rtl="0" fontAlgn="base">
      <a:spcBef>
        <a:spcPct val="0"/>
      </a:spcBef>
      <a:spcAft>
        <a:spcPct val="0"/>
      </a:spcAft>
      <a:defRPr sz="3200" b="1" kern="1200">
        <a:solidFill>
          <a:srgbClr val="FFFF0F"/>
        </a:solidFill>
        <a:latin typeface="Times New Roman" charset="0"/>
        <a:ea typeface="ＭＳ Ｐゴシック" charset="0"/>
        <a:cs typeface="ＭＳ Ｐゴシック" charset="0"/>
        <a:sym typeface="Wingdings 3" charset="0"/>
      </a:defRPr>
    </a:lvl3pPr>
    <a:lvl4pPr marL="1371600" algn="l" rtl="0" fontAlgn="base">
      <a:spcBef>
        <a:spcPct val="0"/>
      </a:spcBef>
      <a:spcAft>
        <a:spcPct val="0"/>
      </a:spcAft>
      <a:defRPr sz="3200" b="1" kern="1200">
        <a:solidFill>
          <a:srgbClr val="FFFF0F"/>
        </a:solidFill>
        <a:latin typeface="Times New Roman" charset="0"/>
        <a:ea typeface="ＭＳ Ｐゴシック" charset="0"/>
        <a:cs typeface="ＭＳ Ｐゴシック" charset="0"/>
        <a:sym typeface="Wingdings 3" charset="0"/>
      </a:defRPr>
    </a:lvl4pPr>
    <a:lvl5pPr marL="1828800" algn="l" rtl="0" fontAlgn="base">
      <a:spcBef>
        <a:spcPct val="0"/>
      </a:spcBef>
      <a:spcAft>
        <a:spcPct val="0"/>
      </a:spcAft>
      <a:defRPr sz="3200" b="1" kern="1200">
        <a:solidFill>
          <a:srgbClr val="FFFF0F"/>
        </a:solidFill>
        <a:latin typeface="Times New Roman" charset="0"/>
        <a:ea typeface="ＭＳ Ｐゴシック" charset="0"/>
        <a:cs typeface="ＭＳ Ｐゴシック" charset="0"/>
        <a:sym typeface="Wingdings 3" charset="0"/>
      </a:defRPr>
    </a:lvl5pPr>
    <a:lvl6pPr marL="2286000" algn="l" defTabSz="457200" rtl="0" eaLnBrk="1" latinLnBrk="0" hangingPunct="1">
      <a:defRPr sz="3200" b="1" kern="1200">
        <a:solidFill>
          <a:srgbClr val="FFFF0F"/>
        </a:solidFill>
        <a:latin typeface="Times New Roman" charset="0"/>
        <a:ea typeface="ＭＳ Ｐゴシック" charset="0"/>
        <a:cs typeface="ＭＳ Ｐゴシック" charset="0"/>
        <a:sym typeface="Wingdings 3" charset="0"/>
      </a:defRPr>
    </a:lvl6pPr>
    <a:lvl7pPr marL="2743200" algn="l" defTabSz="457200" rtl="0" eaLnBrk="1" latinLnBrk="0" hangingPunct="1">
      <a:defRPr sz="3200" b="1" kern="1200">
        <a:solidFill>
          <a:srgbClr val="FFFF0F"/>
        </a:solidFill>
        <a:latin typeface="Times New Roman" charset="0"/>
        <a:ea typeface="ＭＳ Ｐゴシック" charset="0"/>
        <a:cs typeface="ＭＳ Ｐゴシック" charset="0"/>
        <a:sym typeface="Wingdings 3" charset="0"/>
      </a:defRPr>
    </a:lvl7pPr>
    <a:lvl8pPr marL="3200400" algn="l" defTabSz="457200" rtl="0" eaLnBrk="1" latinLnBrk="0" hangingPunct="1">
      <a:defRPr sz="3200" b="1" kern="1200">
        <a:solidFill>
          <a:srgbClr val="FFFF0F"/>
        </a:solidFill>
        <a:latin typeface="Times New Roman" charset="0"/>
        <a:ea typeface="ＭＳ Ｐゴシック" charset="0"/>
        <a:cs typeface="ＭＳ Ｐゴシック" charset="0"/>
        <a:sym typeface="Wingdings 3" charset="0"/>
      </a:defRPr>
    </a:lvl8pPr>
    <a:lvl9pPr marL="3657600" algn="l" defTabSz="457200" rtl="0" eaLnBrk="1" latinLnBrk="0" hangingPunct="1">
      <a:defRPr sz="3200" b="1" kern="1200">
        <a:solidFill>
          <a:srgbClr val="FFFF0F"/>
        </a:solidFill>
        <a:latin typeface="Times New Roman" charset="0"/>
        <a:ea typeface="ＭＳ Ｐゴシック" charset="0"/>
        <a:cs typeface="ＭＳ Ｐゴシック" charset="0"/>
        <a:sym typeface="Wingdings 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0090"/>
    <a:srgbClr val="FE9900"/>
    <a:srgbClr val="15275C"/>
    <a:srgbClr val="FF8401"/>
    <a:srgbClr val="F37E00"/>
    <a:srgbClr val="FF8700"/>
    <a:srgbClr val="FFFF00"/>
    <a:srgbClr val="2791BF"/>
    <a:srgbClr val="FFFFFF"/>
    <a:srgbClr val="BBE0E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1255" autoAdjust="0"/>
  </p:normalViewPr>
  <p:slideViewPr>
    <p:cSldViewPr snapToGrid="0">
      <p:cViewPr>
        <p:scale>
          <a:sx n="90" d="100"/>
          <a:sy n="90" d="100"/>
        </p:scale>
        <p:origin x="-2288" y="-1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9" d="100"/>
        <a:sy n="119"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Colin:Documents:PHYS141:ExamComaprison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Colin:Documents:PHYS141:ExamComaprison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Colin:Documents:PHYS141:ExamComaprison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Macintosh%20HD:Users:Colin:Documents:PHYS141:ExamComaprison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Colin:Documents:PHYS141:ExamComaprison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Colin:Documents:PHYS141:ExamComaprison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Colin:Documents:PHYS141:ExamComaprison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Colin:Documents:PHYS141:ExamComaprison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Colin:Documents:PHYS141:ExamComaprison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Colin:Documents:PHYS141:ExamComaprison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Colin:Documents:PHYS141:ExamComaprison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Colin:Documents:PHYS141:ExamComapris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Exam 1</a:t>
            </a:r>
          </a:p>
        </c:rich>
      </c:tx>
      <c:layout/>
    </c:title>
    <c:plotArea>
      <c:layout/>
      <c:barChart>
        <c:barDir val="col"/>
        <c:grouping val="clustered"/>
        <c:ser>
          <c:idx val="0"/>
          <c:order val="0"/>
          <c:tx>
            <c:v>Reformed (N = 206)</c:v>
          </c:tx>
          <c:spPr>
            <a:solidFill>
              <a:schemeClr val="bg1">
                <a:lumMod val="75000"/>
              </a:schemeClr>
            </a:solidFill>
            <a:ln>
              <a:solidFill>
                <a:schemeClr val="tx1"/>
              </a:solidFill>
            </a:ln>
          </c:spPr>
          <c:errBars>
            <c:errBarType val="both"/>
            <c:errValType val="cust"/>
            <c:plus>
              <c:numRef>
                <c:f>Exam1!$D$3:$D$9</c:f>
                <c:numCache>
                  <c:formatCode>General</c:formatCode>
                  <c:ptCount val="7"/>
                  <c:pt idx="0">
                    <c:v>1.064626428441346</c:v>
                  </c:pt>
                  <c:pt idx="1">
                    <c:v>1.7494556647342703</c:v>
                  </c:pt>
                  <c:pt idx="2">
                    <c:v>0.90789779690424099</c:v>
                  </c:pt>
                  <c:pt idx="3">
                    <c:v>2.3270592765697589</c:v>
                  </c:pt>
                  <c:pt idx="4">
                    <c:v>1.2490257003155449</c:v>
                  </c:pt>
                  <c:pt idx="5">
                    <c:v>1.6169085347140182</c:v>
                  </c:pt>
                  <c:pt idx="6">
                    <c:v>0.95233954568387813</c:v>
                  </c:pt>
                </c:numCache>
              </c:numRef>
            </c:plus>
            <c:minus>
              <c:numRef>
                <c:f>Exam1!$D$3:$D$9</c:f>
                <c:numCache>
                  <c:formatCode>General</c:formatCode>
                  <c:ptCount val="7"/>
                  <c:pt idx="0">
                    <c:v>1.064626428441346</c:v>
                  </c:pt>
                  <c:pt idx="1">
                    <c:v>1.7494556647342703</c:v>
                  </c:pt>
                  <c:pt idx="2">
                    <c:v>0.90789779690424099</c:v>
                  </c:pt>
                  <c:pt idx="3">
                    <c:v>2.3270592765697589</c:v>
                  </c:pt>
                  <c:pt idx="4">
                    <c:v>1.2490257003155449</c:v>
                  </c:pt>
                  <c:pt idx="5">
                    <c:v>1.6169085347140182</c:v>
                  </c:pt>
                  <c:pt idx="6">
                    <c:v>0.95233954568387813</c:v>
                  </c:pt>
                </c:numCache>
              </c:numRef>
            </c:minus>
          </c:errBars>
          <c:cat>
            <c:strRef>
              <c:f>Exam1!$A$3:$A$9</c:f>
              <c:strCache>
                <c:ptCount val="7"/>
                <c:pt idx="0">
                  <c:v>Item 1</c:v>
                </c:pt>
                <c:pt idx="1">
                  <c:v>Item 2</c:v>
                </c:pt>
                <c:pt idx="2">
                  <c:v>Item 3</c:v>
                </c:pt>
                <c:pt idx="3">
                  <c:v>Item 4</c:v>
                </c:pt>
                <c:pt idx="4">
                  <c:v>Item 5</c:v>
                </c:pt>
                <c:pt idx="5">
                  <c:v>Item 6</c:v>
                </c:pt>
                <c:pt idx="6">
                  <c:v>Entire Exam</c:v>
                </c:pt>
              </c:strCache>
            </c:strRef>
          </c:cat>
          <c:val>
            <c:numRef>
              <c:f>Exam1!$B$3:$B$9</c:f>
              <c:numCache>
                <c:formatCode>0.00</c:formatCode>
                <c:ptCount val="7"/>
                <c:pt idx="0">
                  <c:v>86.569579288025906</c:v>
                </c:pt>
                <c:pt idx="1">
                  <c:v>75.611650485436911</c:v>
                </c:pt>
                <c:pt idx="2">
                  <c:v>95.501618122977334</c:v>
                </c:pt>
                <c:pt idx="3">
                  <c:v>53.713592233009713</c:v>
                </c:pt>
                <c:pt idx="4">
                  <c:v>92.330097087378633</c:v>
                </c:pt>
                <c:pt idx="5">
                  <c:v>79.029126213592235</c:v>
                </c:pt>
                <c:pt idx="6">
                  <c:v>78.708737864077676</c:v>
                </c:pt>
              </c:numCache>
            </c:numRef>
          </c:val>
        </c:ser>
        <c:ser>
          <c:idx val="1"/>
          <c:order val="1"/>
          <c:tx>
            <c:v>Traditional (N = 234)</c:v>
          </c:tx>
          <c:spPr>
            <a:solidFill>
              <a:srgbClr val="FE9900"/>
            </a:solidFill>
            <a:ln>
              <a:solidFill>
                <a:schemeClr val="tx1"/>
              </a:solidFill>
            </a:ln>
          </c:spPr>
          <c:errBars>
            <c:errBarType val="both"/>
            <c:errValType val="cust"/>
            <c:plus>
              <c:numRef>
                <c:f>Exam1!$E$3:$E$9</c:f>
                <c:numCache>
                  <c:formatCode>General</c:formatCode>
                  <c:ptCount val="7"/>
                  <c:pt idx="0">
                    <c:v>0.97174171019731803</c:v>
                  </c:pt>
                  <c:pt idx="1">
                    <c:v>1.6988412283888701</c:v>
                  </c:pt>
                  <c:pt idx="2">
                    <c:v>1.2958013919853628</c:v>
                  </c:pt>
                  <c:pt idx="3">
                    <c:v>2.2360567604556301</c:v>
                  </c:pt>
                  <c:pt idx="4">
                    <c:v>1.2641502692517814</c:v>
                  </c:pt>
                  <c:pt idx="5">
                    <c:v>1.6744154548143442</c:v>
                  </c:pt>
                  <c:pt idx="6">
                    <c:v>0.99609624274978903</c:v>
                  </c:pt>
                </c:numCache>
              </c:numRef>
            </c:plus>
            <c:minus>
              <c:numRef>
                <c:f>Exam1!$E$3:$E$9</c:f>
                <c:numCache>
                  <c:formatCode>General</c:formatCode>
                  <c:ptCount val="7"/>
                  <c:pt idx="0">
                    <c:v>0.97174171019731803</c:v>
                  </c:pt>
                  <c:pt idx="1">
                    <c:v>1.6988412283888701</c:v>
                  </c:pt>
                  <c:pt idx="2">
                    <c:v>1.2958013919853628</c:v>
                  </c:pt>
                  <c:pt idx="3">
                    <c:v>2.2360567604556301</c:v>
                  </c:pt>
                  <c:pt idx="4">
                    <c:v>1.2641502692517814</c:v>
                  </c:pt>
                  <c:pt idx="5">
                    <c:v>1.6744154548143442</c:v>
                  </c:pt>
                  <c:pt idx="6">
                    <c:v>0.99609624274978903</c:v>
                  </c:pt>
                </c:numCache>
              </c:numRef>
            </c:minus>
          </c:errBars>
          <c:cat>
            <c:strRef>
              <c:f>Exam1!$A$3:$A$9</c:f>
              <c:strCache>
                <c:ptCount val="7"/>
                <c:pt idx="0">
                  <c:v>Item 1</c:v>
                </c:pt>
                <c:pt idx="1">
                  <c:v>Item 2</c:v>
                </c:pt>
                <c:pt idx="2">
                  <c:v>Item 3</c:v>
                </c:pt>
                <c:pt idx="3">
                  <c:v>Item 4</c:v>
                </c:pt>
                <c:pt idx="4">
                  <c:v>Item 5</c:v>
                </c:pt>
                <c:pt idx="5">
                  <c:v>Item 6</c:v>
                </c:pt>
                <c:pt idx="6">
                  <c:v>Entire Exam</c:v>
                </c:pt>
              </c:strCache>
            </c:strRef>
          </c:cat>
          <c:val>
            <c:numRef>
              <c:f>Exam1!$C$3:$C$9</c:f>
              <c:numCache>
                <c:formatCode>0.00</c:formatCode>
                <c:ptCount val="7"/>
                <c:pt idx="0">
                  <c:v>90.142450142449533</c:v>
                </c:pt>
                <c:pt idx="1">
                  <c:v>70.358974358973924</c:v>
                </c:pt>
                <c:pt idx="2">
                  <c:v>92.250712250712255</c:v>
                </c:pt>
                <c:pt idx="3">
                  <c:v>62.350427350427118</c:v>
                </c:pt>
                <c:pt idx="4">
                  <c:v>89.886039886039541</c:v>
                </c:pt>
                <c:pt idx="5">
                  <c:v>62.564102564102548</c:v>
                </c:pt>
                <c:pt idx="6">
                  <c:v>77.158119658119659</c:v>
                </c:pt>
              </c:numCache>
            </c:numRef>
          </c:val>
        </c:ser>
        <c:dLbls/>
        <c:axId val="110278528"/>
        <c:axId val="110718976"/>
      </c:barChart>
      <c:catAx>
        <c:axId val="110278528"/>
        <c:scaling>
          <c:orientation val="minMax"/>
        </c:scaling>
        <c:axPos val="b"/>
        <c:title>
          <c:tx>
            <c:rich>
              <a:bodyPr/>
              <a:lstStyle/>
              <a:p>
                <a:pPr>
                  <a:defRPr b="0" i="0"/>
                </a:pPr>
                <a:r>
                  <a:rPr lang="en-US" b="0" i="0"/>
                  <a:t>Exam Item</a:t>
                </a:r>
              </a:p>
            </c:rich>
          </c:tx>
          <c:layout/>
        </c:title>
        <c:tickLblPos val="nextTo"/>
        <c:crossAx val="110718976"/>
        <c:crosses val="autoZero"/>
        <c:auto val="1"/>
        <c:lblAlgn val="ctr"/>
        <c:lblOffset val="100"/>
      </c:catAx>
      <c:valAx>
        <c:axId val="110718976"/>
        <c:scaling>
          <c:orientation val="minMax"/>
          <c:max val="100"/>
        </c:scaling>
        <c:axPos val="l"/>
        <c:majorGridlines/>
        <c:title>
          <c:tx>
            <c:rich>
              <a:bodyPr rot="-5400000" vert="horz"/>
              <a:lstStyle/>
              <a:p>
                <a:pPr>
                  <a:defRPr b="0" i="0"/>
                </a:pPr>
                <a:r>
                  <a:rPr lang="en-US" b="0" i="0"/>
                  <a:t>Average (%)</a:t>
                </a:r>
              </a:p>
            </c:rich>
          </c:tx>
          <c:layout/>
        </c:title>
        <c:numFmt formatCode="0.00" sourceLinked="1"/>
        <c:tickLblPos val="nextTo"/>
        <c:crossAx val="110278528"/>
        <c:crosses val="autoZero"/>
        <c:crossBetween val="between"/>
      </c:valAx>
    </c:plotArea>
    <c:legend>
      <c:legendPos val="r"/>
      <c:layout/>
    </c:legend>
    <c:plotVisOnly val="1"/>
    <c:dispBlanksAs val="gap"/>
  </c:chart>
  <c:spPr>
    <a:ln>
      <a:noFill/>
    </a:ln>
  </c:spPr>
  <c:txPr>
    <a:bodyPr/>
    <a:lstStyle/>
    <a:p>
      <a:pPr>
        <a:defRPr sz="1200">
          <a:latin typeface="Times New Roman"/>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Final Exam</a:t>
            </a:r>
          </a:p>
        </c:rich>
      </c:tx>
      <c:layout/>
    </c:title>
    <c:plotArea>
      <c:layout/>
      <c:barChart>
        <c:barDir val="col"/>
        <c:grouping val="clustered"/>
        <c:ser>
          <c:idx val="0"/>
          <c:order val="0"/>
          <c:tx>
            <c:v>Reformed (N = 217)</c:v>
          </c:tx>
          <c:spPr>
            <a:solidFill>
              <a:schemeClr val="bg1">
                <a:lumMod val="75000"/>
              </a:schemeClr>
            </a:solidFill>
            <a:ln>
              <a:solidFill>
                <a:schemeClr val="tx1"/>
              </a:solidFill>
            </a:ln>
          </c:spPr>
          <c:errBars>
            <c:errBarType val="both"/>
            <c:errValType val="cust"/>
            <c:plus>
              <c:numRef>
                <c:f>FinalExam!$D$3:$D$12</c:f>
                <c:numCache>
                  <c:formatCode>General</c:formatCode>
                  <c:ptCount val="10"/>
                  <c:pt idx="0">
                    <c:v>1.760734889778327</c:v>
                  </c:pt>
                  <c:pt idx="1">
                    <c:v>2.1565330898984332</c:v>
                  </c:pt>
                  <c:pt idx="2">
                    <c:v>1.5127077293679441</c:v>
                  </c:pt>
                  <c:pt idx="3">
                    <c:v>1.7038411361959098</c:v>
                  </c:pt>
                  <c:pt idx="4">
                    <c:v>1.721299914177761</c:v>
                  </c:pt>
                  <c:pt idx="5">
                    <c:v>1.0918536652297051</c:v>
                  </c:pt>
                  <c:pt idx="6">
                    <c:v>1.0854724884771889</c:v>
                  </c:pt>
                  <c:pt idx="7">
                    <c:v>2.2584280475489682</c:v>
                  </c:pt>
                  <c:pt idx="8">
                    <c:v>1.6032845981370498</c:v>
                  </c:pt>
                  <c:pt idx="9">
                    <c:v>0.98679223265691507</c:v>
                  </c:pt>
                </c:numCache>
              </c:numRef>
            </c:plus>
            <c:minus>
              <c:numRef>
                <c:f>FinalExam!$D$3:$D$12</c:f>
                <c:numCache>
                  <c:formatCode>General</c:formatCode>
                  <c:ptCount val="10"/>
                  <c:pt idx="0">
                    <c:v>1.760734889778327</c:v>
                  </c:pt>
                  <c:pt idx="1">
                    <c:v>2.1565330898984332</c:v>
                  </c:pt>
                  <c:pt idx="2">
                    <c:v>1.5127077293679441</c:v>
                  </c:pt>
                  <c:pt idx="3">
                    <c:v>1.7038411361959098</c:v>
                  </c:pt>
                  <c:pt idx="4">
                    <c:v>1.721299914177761</c:v>
                  </c:pt>
                  <c:pt idx="5">
                    <c:v>1.0918536652297051</c:v>
                  </c:pt>
                  <c:pt idx="6">
                    <c:v>1.0854724884771889</c:v>
                  </c:pt>
                  <c:pt idx="7">
                    <c:v>2.2584280475489682</c:v>
                  </c:pt>
                  <c:pt idx="8">
                    <c:v>1.6032845981370498</c:v>
                  </c:pt>
                  <c:pt idx="9">
                    <c:v>0.98679223265691507</c:v>
                  </c:pt>
                </c:numCache>
              </c:numRef>
            </c:minus>
          </c:errBars>
          <c:cat>
            <c:strRef>
              <c:f>FinalExam!$A$3:$A$12</c:f>
              <c:strCache>
                <c:ptCount val="10"/>
                <c:pt idx="0">
                  <c:v>Item 1</c:v>
                </c:pt>
                <c:pt idx="1">
                  <c:v>Item 2</c:v>
                </c:pt>
                <c:pt idx="2">
                  <c:v>Item 3</c:v>
                </c:pt>
                <c:pt idx="3">
                  <c:v>Item 4</c:v>
                </c:pt>
                <c:pt idx="4">
                  <c:v>Item 5</c:v>
                </c:pt>
                <c:pt idx="5">
                  <c:v>Item 6</c:v>
                </c:pt>
                <c:pt idx="6">
                  <c:v>Item 7</c:v>
                </c:pt>
                <c:pt idx="7">
                  <c:v>Item 8</c:v>
                </c:pt>
                <c:pt idx="8">
                  <c:v>Item 9</c:v>
                </c:pt>
                <c:pt idx="9">
                  <c:v>Entire Exam</c:v>
                </c:pt>
              </c:strCache>
            </c:strRef>
          </c:cat>
          <c:val>
            <c:numRef>
              <c:f>FinalExam!$B$3:$B$12</c:f>
              <c:numCache>
                <c:formatCode>0.00</c:formatCode>
                <c:ptCount val="10"/>
                <c:pt idx="0">
                  <c:v>81.152073732718335</c:v>
                </c:pt>
                <c:pt idx="1">
                  <c:v>43.894009216589858</c:v>
                </c:pt>
                <c:pt idx="2">
                  <c:v>85.198156682027644</c:v>
                </c:pt>
                <c:pt idx="3">
                  <c:v>87.496159754224266</c:v>
                </c:pt>
                <c:pt idx="4">
                  <c:v>63.673469387755098</c:v>
                </c:pt>
                <c:pt idx="5">
                  <c:v>83.483870967741936</c:v>
                </c:pt>
                <c:pt idx="6">
                  <c:v>76.728110599078349</c:v>
                </c:pt>
                <c:pt idx="7">
                  <c:v>46.082949308755758</c:v>
                </c:pt>
                <c:pt idx="8">
                  <c:v>71.612903225806448</c:v>
                </c:pt>
                <c:pt idx="9">
                  <c:v>70.737327188940114</c:v>
                </c:pt>
              </c:numCache>
            </c:numRef>
          </c:val>
        </c:ser>
        <c:ser>
          <c:idx val="1"/>
          <c:order val="1"/>
          <c:tx>
            <c:v>Traditional (N = 258)</c:v>
          </c:tx>
          <c:spPr>
            <a:solidFill>
              <a:srgbClr val="FE9900"/>
            </a:solidFill>
            <a:ln>
              <a:solidFill>
                <a:schemeClr val="tx1"/>
              </a:solidFill>
            </a:ln>
          </c:spPr>
          <c:errBars>
            <c:errBarType val="both"/>
            <c:errValType val="cust"/>
            <c:plus>
              <c:numRef>
                <c:f>FinalExam!$E$3:$E$12</c:f>
                <c:numCache>
                  <c:formatCode>General</c:formatCode>
                  <c:ptCount val="10"/>
                  <c:pt idx="0">
                    <c:v>1.972474219284915</c:v>
                  </c:pt>
                  <c:pt idx="1">
                    <c:v>1.8265651640963523</c:v>
                  </c:pt>
                  <c:pt idx="2">
                    <c:v>2.08910574907584</c:v>
                  </c:pt>
                  <c:pt idx="3">
                    <c:v>2.3803801692806772</c:v>
                  </c:pt>
                  <c:pt idx="4">
                    <c:v>1.6513393371741176</c:v>
                  </c:pt>
                  <c:pt idx="5">
                    <c:v>2.0457948982994885</c:v>
                  </c:pt>
                  <c:pt idx="6">
                    <c:v>1.1720322933405911</c:v>
                  </c:pt>
                  <c:pt idx="7">
                    <c:v>1.9819836400536539</c:v>
                  </c:pt>
                  <c:pt idx="8">
                    <c:v>1.5957932000697068</c:v>
                  </c:pt>
                  <c:pt idx="9">
                    <c:v>1.2419093505866268</c:v>
                  </c:pt>
                </c:numCache>
              </c:numRef>
            </c:plus>
            <c:minus>
              <c:numRef>
                <c:f>FinalExam!$E$3:$E$12</c:f>
                <c:numCache>
                  <c:formatCode>General</c:formatCode>
                  <c:ptCount val="10"/>
                  <c:pt idx="0">
                    <c:v>1.972474219284915</c:v>
                  </c:pt>
                  <c:pt idx="1">
                    <c:v>1.8265651640963523</c:v>
                  </c:pt>
                  <c:pt idx="2">
                    <c:v>2.08910574907584</c:v>
                  </c:pt>
                  <c:pt idx="3">
                    <c:v>2.3803801692806772</c:v>
                  </c:pt>
                  <c:pt idx="4">
                    <c:v>1.6513393371741176</c:v>
                  </c:pt>
                  <c:pt idx="5">
                    <c:v>2.0457948982994885</c:v>
                  </c:pt>
                  <c:pt idx="6">
                    <c:v>1.1720322933405911</c:v>
                  </c:pt>
                  <c:pt idx="7">
                    <c:v>1.9819836400536539</c:v>
                  </c:pt>
                  <c:pt idx="8">
                    <c:v>1.5957932000697068</c:v>
                  </c:pt>
                  <c:pt idx="9">
                    <c:v>1.2419093505866268</c:v>
                  </c:pt>
                </c:numCache>
              </c:numRef>
            </c:minus>
          </c:errBars>
          <c:cat>
            <c:strRef>
              <c:f>FinalExam!$A$3:$A$12</c:f>
              <c:strCache>
                <c:ptCount val="10"/>
                <c:pt idx="0">
                  <c:v>Item 1</c:v>
                </c:pt>
                <c:pt idx="1">
                  <c:v>Item 2</c:v>
                </c:pt>
                <c:pt idx="2">
                  <c:v>Item 3</c:v>
                </c:pt>
                <c:pt idx="3">
                  <c:v>Item 4</c:v>
                </c:pt>
                <c:pt idx="4">
                  <c:v>Item 5</c:v>
                </c:pt>
                <c:pt idx="5">
                  <c:v>Item 6</c:v>
                </c:pt>
                <c:pt idx="6">
                  <c:v>Item 7</c:v>
                </c:pt>
                <c:pt idx="7">
                  <c:v>Item 8</c:v>
                </c:pt>
                <c:pt idx="8">
                  <c:v>Item 9</c:v>
                </c:pt>
                <c:pt idx="9">
                  <c:v>Entire Exam</c:v>
                </c:pt>
              </c:strCache>
            </c:strRef>
          </c:cat>
          <c:val>
            <c:numRef>
              <c:f>FinalExam!$C$3:$C$12</c:f>
              <c:numCache>
                <c:formatCode>0.00</c:formatCode>
                <c:ptCount val="10"/>
                <c:pt idx="0">
                  <c:v>70.445736434108525</c:v>
                </c:pt>
                <c:pt idx="1">
                  <c:v>33.100775193798448</c:v>
                </c:pt>
                <c:pt idx="2">
                  <c:v>65.953488372092451</c:v>
                </c:pt>
                <c:pt idx="3">
                  <c:v>68.888888888888246</c:v>
                </c:pt>
                <c:pt idx="4">
                  <c:v>57.430786267995536</c:v>
                </c:pt>
                <c:pt idx="5">
                  <c:v>65.891472868217065</c:v>
                </c:pt>
                <c:pt idx="6">
                  <c:v>66.065891472868145</c:v>
                </c:pt>
                <c:pt idx="7">
                  <c:v>39.825581395348827</c:v>
                </c:pt>
                <c:pt idx="8">
                  <c:v>62.984496124030997</c:v>
                </c:pt>
                <c:pt idx="9">
                  <c:v>58.939922480620147</c:v>
                </c:pt>
              </c:numCache>
            </c:numRef>
          </c:val>
        </c:ser>
        <c:dLbls/>
        <c:axId val="112467328"/>
        <c:axId val="112481792"/>
      </c:barChart>
      <c:catAx>
        <c:axId val="112467328"/>
        <c:scaling>
          <c:orientation val="minMax"/>
        </c:scaling>
        <c:axPos val="b"/>
        <c:title>
          <c:tx>
            <c:rich>
              <a:bodyPr/>
              <a:lstStyle/>
              <a:p>
                <a:pPr>
                  <a:defRPr b="0" i="0"/>
                </a:pPr>
                <a:r>
                  <a:rPr lang="en-US" b="0" i="0"/>
                  <a:t>Exam Item</a:t>
                </a:r>
              </a:p>
            </c:rich>
          </c:tx>
          <c:layout/>
        </c:title>
        <c:tickLblPos val="nextTo"/>
        <c:crossAx val="112481792"/>
        <c:crosses val="autoZero"/>
        <c:auto val="1"/>
        <c:lblAlgn val="ctr"/>
        <c:lblOffset val="100"/>
      </c:catAx>
      <c:valAx>
        <c:axId val="112481792"/>
        <c:scaling>
          <c:orientation val="minMax"/>
          <c:max val="100"/>
        </c:scaling>
        <c:axPos val="l"/>
        <c:majorGridlines/>
        <c:title>
          <c:tx>
            <c:rich>
              <a:bodyPr rot="-5400000" vert="horz"/>
              <a:lstStyle/>
              <a:p>
                <a:pPr>
                  <a:defRPr b="0" i="0"/>
                </a:pPr>
                <a:r>
                  <a:rPr lang="en-US" b="0" i="0"/>
                  <a:t>Average (%)</a:t>
                </a:r>
              </a:p>
            </c:rich>
          </c:tx>
          <c:layout/>
        </c:title>
        <c:numFmt formatCode="0.00" sourceLinked="1"/>
        <c:tickLblPos val="nextTo"/>
        <c:crossAx val="112467328"/>
        <c:crosses val="autoZero"/>
        <c:crossBetween val="between"/>
      </c:valAx>
    </c:plotArea>
    <c:legend>
      <c:legendPos val="r"/>
      <c:layout/>
    </c:legend>
    <c:plotVisOnly val="1"/>
    <c:dispBlanksAs val="gap"/>
  </c:chart>
  <c:spPr>
    <a:ln>
      <a:noFill/>
    </a:ln>
  </c:spPr>
  <c:txPr>
    <a:bodyPr/>
    <a:lstStyle/>
    <a:p>
      <a:pPr>
        <a:defRPr sz="1200">
          <a:latin typeface="Times New Roman"/>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Final Exam</a:t>
            </a:r>
          </a:p>
        </c:rich>
      </c:tx>
      <c:layout/>
    </c:title>
    <c:plotArea>
      <c:layout/>
      <c:barChart>
        <c:barDir val="col"/>
        <c:grouping val="clustered"/>
        <c:ser>
          <c:idx val="0"/>
          <c:order val="0"/>
          <c:spPr>
            <a:solidFill>
              <a:schemeClr val="bg1">
                <a:lumMod val="75000"/>
              </a:schemeClr>
            </a:solidFill>
            <a:ln>
              <a:solidFill>
                <a:schemeClr val="tx1"/>
              </a:solidFill>
            </a:ln>
            <a:effectLst/>
          </c:spPr>
          <c:dPt>
            <c:idx val="0"/>
          </c:dPt>
          <c:dPt>
            <c:idx val="1"/>
          </c:dPt>
          <c:dPt>
            <c:idx val="2"/>
          </c:dPt>
          <c:dPt>
            <c:idx val="3"/>
          </c:dPt>
          <c:dPt>
            <c:idx val="4"/>
          </c:dPt>
          <c:dPt>
            <c:idx val="5"/>
          </c:dPt>
          <c:dPt>
            <c:idx val="6"/>
          </c:dPt>
          <c:dPt>
            <c:idx val="7"/>
          </c:dPt>
          <c:dPt>
            <c:idx val="8"/>
          </c:dPt>
          <c:dPt>
            <c:idx val="9"/>
          </c:dPt>
          <c:errBars>
            <c:errBarType val="both"/>
            <c:errValType val="cust"/>
            <c:plus>
              <c:numRef>
                <c:f>FinalExam!$C$25:$C$34</c:f>
                <c:numCache>
                  <c:formatCode>General</c:formatCode>
                  <c:ptCount val="10"/>
                  <c:pt idx="0">
                    <c:v>2.6440200259881421</c:v>
                  </c:pt>
                  <c:pt idx="1">
                    <c:v>2.8261237174825204</c:v>
                  </c:pt>
                  <c:pt idx="2">
                    <c:v>2.5792726698259796</c:v>
                  </c:pt>
                  <c:pt idx="3">
                    <c:v>2.9273340034403437</c:v>
                  </c:pt>
                  <c:pt idx="4">
                    <c:v>2.3853291179724083</c:v>
                  </c:pt>
                  <c:pt idx="5">
                    <c:v>2.3189267328192478</c:v>
                  </c:pt>
                  <c:pt idx="6">
                    <c:v>1.5974699433397999</c:v>
                  </c:pt>
                  <c:pt idx="7">
                    <c:v>3.0047889102890699</c:v>
                  </c:pt>
                  <c:pt idx="8">
                    <c:v>2.2620958069923116</c:v>
                  </c:pt>
                  <c:pt idx="9">
                    <c:v>1.5862212158165439</c:v>
                  </c:pt>
                </c:numCache>
              </c:numRef>
            </c:plus>
            <c:minus>
              <c:numRef>
                <c:f>FinalExam!$C$25:$C$34</c:f>
                <c:numCache>
                  <c:formatCode>General</c:formatCode>
                  <c:ptCount val="10"/>
                  <c:pt idx="0">
                    <c:v>2.6440200259881421</c:v>
                  </c:pt>
                  <c:pt idx="1">
                    <c:v>2.8261237174825204</c:v>
                  </c:pt>
                  <c:pt idx="2">
                    <c:v>2.5792726698259796</c:v>
                  </c:pt>
                  <c:pt idx="3">
                    <c:v>2.9273340034403437</c:v>
                  </c:pt>
                  <c:pt idx="4">
                    <c:v>2.3853291179724083</c:v>
                  </c:pt>
                  <c:pt idx="5">
                    <c:v>2.3189267328192478</c:v>
                  </c:pt>
                  <c:pt idx="6">
                    <c:v>1.5974699433397999</c:v>
                  </c:pt>
                  <c:pt idx="7">
                    <c:v>3.0047889102890699</c:v>
                  </c:pt>
                  <c:pt idx="8">
                    <c:v>2.2620958069923116</c:v>
                  </c:pt>
                  <c:pt idx="9">
                    <c:v>1.5862212158165439</c:v>
                  </c:pt>
                </c:numCache>
              </c:numRef>
            </c:minus>
          </c:errBars>
          <c:cat>
            <c:strRef>
              <c:f>FinalExam!$A$25:$A$34</c:f>
              <c:strCache>
                <c:ptCount val="10"/>
                <c:pt idx="0">
                  <c:v>Item 1</c:v>
                </c:pt>
                <c:pt idx="1">
                  <c:v>Item 2</c:v>
                </c:pt>
                <c:pt idx="2">
                  <c:v>Item 3</c:v>
                </c:pt>
                <c:pt idx="3">
                  <c:v>Item 4</c:v>
                </c:pt>
                <c:pt idx="4">
                  <c:v>Item 5</c:v>
                </c:pt>
                <c:pt idx="5">
                  <c:v>Item 6</c:v>
                </c:pt>
                <c:pt idx="6">
                  <c:v>Item 7</c:v>
                </c:pt>
                <c:pt idx="7">
                  <c:v>Item 8</c:v>
                </c:pt>
                <c:pt idx="8">
                  <c:v>Item 9</c:v>
                </c:pt>
                <c:pt idx="9">
                  <c:v>Entire Exam</c:v>
                </c:pt>
              </c:strCache>
            </c:strRef>
          </c:cat>
          <c:val>
            <c:numRef>
              <c:f>FinalExam!$B$25:$B$34</c:f>
              <c:numCache>
                <c:formatCode>0.00</c:formatCode>
                <c:ptCount val="10"/>
                <c:pt idx="0">
                  <c:v>10.70633729861038</c:v>
                </c:pt>
                <c:pt idx="1">
                  <c:v>10.79323402279141</c:v>
                </c:pt>
                <c:pt idx="2">
                  <c:v>19.244668309934621</c:v>
                </c:pt>
                <c:pt idx="3">
                  <c:v>18.60727086533538</c:v>
                </c:pt>
                <c:pt idx="4">
                  <c:v>6.2426831197595289</c:v>
                </c:pt>
                <c:pt idx="5">
                  <c:v>17.592398099524885</c:v>
                </c:pt>
                <c:pt idx="6">
                  <c:v>10.662219126210129</c:v>
                </c:pt>
                <c:pt idx="7">
                  <c:v>6.2573679134069247</c:v>
                </c:pt>
                <c:pt idx="8">
                  <c:v>8.628407101775398</c:v>
                </c:pt>
                <c:pt idx="9">
                  <c:v>11.797404708319931</c:v>
                </c:pt>
              </c:numCache>
            </c:numRef>
          </c:val>
        </c:ser>
        <c:dLbls/>
        <c:axId val="112523904"/>
        <c:axId val="112534272"/>
      </c:barChart>
      <c:catAx>
        <c:axId val="112523904"/>
        <c:scaling>
          <c:orientation val="minMax"/>
        </c:scaling>
        <c:axPos val="b"/>
        <c:title>
          <c:tx>
            <c:rich>
              <a:bodyPr/>
              <a:lstStyle/>
              <a:p>
                <a:pPr>
                  <a:defRPr b="0" i="0"/>
                </a:pPr>
                <a:r>
                  <a:rPr lang="en-US" b="0" i="0"/>
                  <a:t>Exam Item</a:t>
                </a:r>
              </a:p>
            </c:rich>
          </c:tx>
          <c:layout/>
        </c:title>
        <c:tickLblPos val="nextTo"/>
        <c:crossAx val="112534272"/>
        <c:crosses val="autoZero"/>
        <c:auto val="1"/>
        <c:lblAlgn val="ctr"/>
        <c:lblOffset val="100"/>
      </c:catAx>
      <c:valAx>
        <c:axId val="112534272"/>
        <c:scaling>
          <c:orientation val="minMax"/>
          <c:max val="25"/>
          <c:min val="-25"/>
        </c:scaling>
        <c:axPos val="l"/>
        <c:majorGridlines/>
        <c:title>
          <c:tx>
            <c:rich>
              <a:bodyPr rot="-5400000" vert="horz"/>
              <a:lstStyle/>
              <a:p>
                <a:pPr>
                  <a:defRPr b="0" i="0"/>
                </a:pPr>
                <a:r>
                  <a:rPr lang="en-US" b="0" i="0"/>
                  <a:t>Reformed</a:t>
                </a:r>
                <a:r>
                  <a:rPr lang="en-US" b="0" i="0" baseline="0"/>
                  <a:t> - Trad. Scores (%)</a:t>
                </a:r>
                <a:endParaRPr lang="en-US" b="0" i="0"/>
              </a:p>
            </c:rich>
          </c:tx>
          <c:layout/>
        </c:title>
        <c:numFmt formatCode="0.00" sourceLinked="1"/>
        <c:tickLblPos val="nextTo"/>
        <c:crossAx val="112523904"/>
        <c:crosses val="autoZero"/>
        <c:crossBetween val="between"/>
        <c:majorUnit val="5"/>
      </c:valAx>
    </c:plotArea>
    <c:plotVisOnly val="1"/>
    <c:dispBlanksAs val="gap"/>
  </c:chart>
  <c:spPr>
    <a:ln>
      <a:noFill/>
    </a:ln>
  </c:spPr>
  <c:txPr>
    <a:bodyPr/>
    <a:lstStyle/>
    <a:p>
      <a:pPr>
        <a:defRPr sz="1200" baseline="0">
          <a:latin typeface="Times New Roman"/>
        </a:defRPr>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Final Exam</a:t>
            </a:r>
          </a:p>
        </c:rich>
      </c:tx>
      <c:layout/>
    </c:title>
    <c:plotArea>
      <c:layout/>
      <c:barChart>
        <c:barDir val="col"/>
        <c:grouping val="clustered"/>
        <c:ser>
          <c:idx val="0"/>
          <c:order val="0"/>
          <c:tx>
            <c:v>Reformed (N = 217)</c:v>
          </c:tx>
          <c:spPr>
            <a:solidFill>
              <a:schemeClr val="bg1">
                <a:lumMod val="75000"/>
              </a:schemeClr>
            </a:solidFill>
            <a:ln>
              <a:solidFill>
                <a:schemeClr val="tx1"/>
              </a:solidFill>
            </a:ln>
          </c:spPr>
          <c:cat>
            <c:strRef>
              <c:f>FinalDistOfScores!$I$2:$I$11</c:f>
              <c:strCache>
                <c:ptCount val="10"/>
                <c:pt idx="0">
                  <c:v>200-180</c:v>
                </c:pt>
                <c:pt idx="1">
                  <c:v>180-160</c:v>
                </c:pt>
                <c:pt idx="2">
                  <c:v>160-140</c:v>
                </c:pt>
                <c:pt idx="3">
                  <c:v>140-120</c:v>
                </c:pt>
                <c:pt idx="4">
                  <c:v>120-100</c:v>
                </c:pt>
                <c:pt idx="5">
                  <c:v>100-80</c:v>
                </c:pt>
                <c:pt idx="6">
                  <c:v>80-60</c:v>
                </c:pt>
                <c:pt idx="7">
                  <c:v>60-40</c:v>
                </c:pt>
                <c:pt idx="8">
                  <c:v>40-20</c:v>
                </c:pt>
                <c:pt idx="9">
                  <c:v>20-0</c:v>
                </c:pt>
              </c:strCache>
            </c:strRef>
          </c:cat>
          <c:val>
            <c:numRef>
              <c:f>FinalDistOfScores!$G$2:$G$11</c:f>
              <c:numCache>
                <c:formatCode>0.00</c:formatCode>
                <c:ptCount val="10"/>
                <c:pt idx="0">
                  <c:v>11.059907834101383</c:v>
                </c:pt>
                <c:pt idx="1">
                  <c:v>17.511520737327185</c:v>
                </c:pt>
                <c:pt idx="2">
                  <c:v>18.43317972350231</c:v>
                </c:pt>
                <c:pt idx="3">
                  <c:v>29.953917050691238</c:v>
                </c:pt>
                <c:pt idx="4">
                  <c:v>12.90322580645161</c:v>
                </c:pt>
                <c:pt idx="5">
                  <c:v>7.3732718894009217</c:v>
                </c:pt>
                <c:pt idx="6">
                  <c:v>1.8433179723502302</c:v>
                </c:pt>
                <c:pt idx="7">
                  <c:v>0.46082949308755811</c:v>
                </c:pt>
                <c:pt idx="8">
                  <c:v>0</c:v>
                </c:pt>
                <c:pt idx="9">
                  <c:v>0</c:v>
                </c:pt>
              </c:numCache>
            </c:numRef>
          </c:val>
        </c:ser>
        <c:ser>
          <c:idx val="1"/>
          <c:order val="1"/>
          <c:tx>
            <c:v>Traditional (N = 258)</c:v>
          </c:tx>
          <c:spPr>
            <a:solidFill>
              <a:srgbClr val="FE9900"/>
            </a:solidFill>
            <a:ln>
              <a:solidFill>
                <a:schemeClr val="tx1"/>
              </a:solidFill>
            </a:ln>
          </c:spPr>
          <c:cat>
            <c:strRef>
              <c:f>FinalDistOfScores!$I$2:$I$11</c:f>
              <c:strCache>
                <c:ptCount val="10"/>
                <c:pt idx="0">
                  <c:v>200-180</c:v>
                </c:pt>
                <c:pt idx="1">
                  <c:v>180-160</c:v>
                </c:pt>
                <c:pt idx="2">
                  <c:v>160-140</c:v>
                </c:pt>
                <c:pt idx="3">
                  <c:v>140-120</c:v>
                </c:pt>
                <c:pt idx="4">
                  <c:v>120-100</c:v>
                </c:pt>
                <c:pt idx="5">
                  <c:v>100-80</c:v>
                </c:pt>
                <c:pt idx="6">
                  <c:v>80-60</c:v>
                </c:pt>
                <c:pt idx="7">
                  <c:v>60-40</c:v>
                </c:pt>
                <c:pt idx="8">
                  <c:v>40-20</c:v>
                </c:pt>
                <c:pt idx="9">
                  <c:v>20-0</c:v>
                </c:pt>
              </c:strCache>
            </c:strRef>
          </c:cat>
          <c:val>
            <c:numRef>
              <c:f>FinalDistOfScores!$H$2:$H$11</c:f>
              <c:numCache>
                <c:formatCode>0.00</c:formatCode>
                <c:ptCount val="10"/>
                <c:pt idx="0">
                  <c:v>4.6511627906976809</c:v>
                </c:pt>
                <c:pt idx="1">
                  <c:v>10.85271317829457</c:v>
                </c:pt>
                <c:pt idx="2">
                  <c:v>15.11627906976744</c:v>
                </c:pt>
                <c:pt idx="3">
                  <c:v>19.379844961240313</c:v>
                </c:pt>
                <c:pt idx="4">
                  <c:v>18.217054263565888</c:v>
                </c:pt>
                <c:pt idx="5">
                  <c:v>12.403100775193799</c:v>
                </c:pt>
                <c:pt idx="6">
                  <c:v>11.240310077519378</c:v>
                </c:pt>
                <c:pt idx="7">
                  <c:v>5.4263565891472867</c:v>
                </c:pt>
                <c:pt idx="8">
                  <c:v>1.5503875968992253</c:v>
                </c:pt>
                <c:pt idx="9">
                  <c:v>1.1627906976744187</c:v>
                </c:pt>
              </c:numCache>
            </c:numRef>
          </c:val>
        </c:ser>
        <c:dLbls/>
        <c:axId val="112593152"/>
        <c:axId val="112599424"/>
      </c:barChart>
      <c:catAx>
        <c:axId val="112593152"/>
        <c:scaling>
          <c:orientation val="minMax"/>
        </c:scaling>
        <c:axPos val="b"/>
        <c:title>
          <c:tx>
            <c:rich>
              <a:bodyPr/>
              <a:lstStyle/>
              <a:p>
                <a:pPr>
                  <a:defRPr b="0" i="0"/>
                </a:pPr>
                <a:r>
                  <a:rPr lang="en-US" b="0" i="0"/>
                  <a:t>Grade</a:t>
                </a:r>
                <a:r>
                  <a:rPr lang="en-US" b="0" i="0" baseline="0"/>
                  <a:t> on Final Exam (points)</a:t>
                </a:r>
                <a:endParaRPr lang="en-US" b="0" i="0"/>
              </a:p>
            </c:rich>
          </c:tx>
          <c:layout/>
        </c:title>
        <c:tickLblPos val="nextTo"/>
        <c:crossAx val="112599424"/>
        <c:crosses val="autoZero"/>
        <c:auto val="1"/>
        <c:lblAlgn val="ctr"/>
        <c:lblOffset val="100"/>
      </c:catAx>
      <c:valAx>
        <c:axId val="112599424"/>
        <c:scaling>
          <c:orientation val="minMax"/>
        </c:scaling>
        <c:axPos val="l"/>
        <c:majorGridlines/>
        <c:title>
          <c:tx>
            <c:rich>
              <a:bodyPr rot="-5400000" vert="horz"/>
              <a:lstStyle/>
              <a:p>
                <a:pPr>
                  <a:defRPr b="0" i="0"/>
                </a:pPr>
                <a:r>
                  <a:rPr lang="en-US" b="0" i="0"/>
                  <a:t>Percentage of students</a:t>
                </a:r>
              </a:p>
            </c:rich>
          </c:tx>
          <c:layout/>
        </c:title>
        <c:numFmt formatCode="0.00" sourceLinked="1"/>
        <c:tickLblPos val="nextTo"/>
        <c:crossAx val="112593152"/>
        <c:crosses val="autoZero"/>
        <c:crossBetween val="between"/>
      </c:valAx>
    </c:plotArea>
    <c:legend>
      <c:legendPos val="r"/>
      <c:layout/>
    </c:legend>
    <c:plotVisOnly val="1"/>
    <c:dispBlanksAs val="gap"/>
  </c:chart>
  <c:spPr>
    <a:ln>
      <a:noFill/>
    </a:ln>
  </c:spPr>
  <c:txPr>
    <a:bodyPr/>
    <a:lstStyle/>
    <a:p>
      <a:pPr>
        <a:defRPr sz="1200">
          <a:latin typeface="Times New Roman"/>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b="1" i="0"/>
            </a:pPr>
            <a:r>
              <a:rPr lang="en-US" b="1" i="0"/>
              <a:t>Exam 1</a:t>
            </a:r>
          </a:p>
        </c:rich>
      </c:tx>
      <c:layout/>
    </c:title>
    <c:plotArea>
      <c:layout/>
      <c:barChart>
        <c:barDir val="col"/>
        <c:grouping val="clustered"/>
        <c:ser>
          <c:idx val="0"/>
          <c:order val="0"/>
          <c:spPr>
            <a:solidFill>
              <a:srgbClr val="008000"/>
            </a:solidFill>
            <a:ln>
              <a:solidFill>
                <a:schemeClr val="tx1"/>
              </a:solidFill>
            </a:ln>
            <a:effectLst/>
          </c:spPr>
          <c:dPt>
            <c:idx val="0"/>
            <c:spPr>
              <a:solidFill>
                <a:srgbClr val="FE9900"/>
              </a:solidFill>
              <a:ln>
                <a:solidFill>
                  <a:schemeClr val="tx1"/>
                </a:solidFill>
              </a:ln>
              <a:effectLst/>
            </c:spPr>
          </c:dPt>
          <c:dPt>
            <c:idx val="1"/>
            <c:spPr>
              <a:solidFill>
                <a:schemeClr val="bg1">
                  <a:lumMod val="75000"/>
                </a:schemeClr>
              </a:solidFill>
              <a:ln>
                <a:solidFill>
                  <a:schemeClr val="tx1"/>
                </a:solidFill>
              </a:ln>
              <a:effectLst/>
            </c:spPr>
          </c:dPt>
          <c:dPt>
            <c:idx val="2"/>
            <c:spPr>
              <a:solidFill>
                <a:srgbClr val="192C62"/>
              </a:solidFill>
              <a:ln>
                <a:solidFill>
                  <a:schemeClr val="tx1"/>
                </a:solidFill>
              </a:ln>
              <a:effectLst/>
            </c:spPr>
          </c:dPt>
          <c:dPt>
            <c:idx val="3"/>
            <c:spPr>
              <a:solidFill>
                <a:srgbClr val="FE9900"/>
              </a:solidFill>
              <a:ln>
                <a:solidFill>
                  <a:schemeClr val="tx1"/>
                </a:solidFill>
              </a:ln>
              <a:effectLst/>
            </c:spPr>
          </c:dPt>
          <c:dPt>
            <c:idx val="4"/>
            <c:spPr>
              <a:solidFill>
                <a:srgbClr val="192C62"/>
              </a:solidFill>
              <a:ln>
                <a:solidFill>
                  <a:schemeClr val="tx1"/>
                </a:solidFill>
              </a:ln>
              <a:effectLst/>
            </c:spPr>
          </c:dPt>
          <c:dPt>
            <c:idx val="5"/>
            <c:spPr>
              <a:solidFill>
                <a:srgbClr val="192C62"/>
              </a:solidFill>
              <a:ln>
                <a:solidFill>
                  <a:schemeClr val="tx1"/>
                </a:solidFill>
              </a:ln>
              <a:effectLst/>
            </c:spPr>
          </c:dPt>
          <c:dPt>
            <c:idx val="6"/>
            <c:spPr>
              <a:solidFill>
                <a:srgbClr val="192C62"/>
              </a:solidFill>
              <a:ln>
                <a:solidFill>
                  <a:schemeClr val="tx1"/>
                </a:solidFill>
              </a:ln>
              <a:effectLst/>
            </c:spPr>
          </c:dPt>
          <c:errBars>
            <c:errBarType val="both"/>
            <c:errValType val="cust"/>
            <c:plus>
              <c:numRef>
                <c:f>Exam1!$C$25:$C$31</c:f>
                <c:numCache>
                  <c:formatCode>General</c:formatCode>
                  <c:ptCount val="7"/>
                  <c:pt idx="0">
                    <c:v>1.4414268567891266</c:v>
                  </c:pt>
                  <c:pt idx="1">
                    <c:v>2.4385767656862125</c:v>
                  </c:pt>
                  <c:pt idx="2">
                    <c:v>1.582207210543163</c:v>
                  </c:pt>
                  <c:pt idx="3">
                    <c:v>3.2272518824301129</c:v>
                  </c:pt>
                  <c:pt idx="4">
                    <c:v>1.777115950999846</c:v>
                  </c:pt>
                  <c:pt idx="5">
                    <c:v>2.3276727272003166</c:v>
                  </c:pt>
                  <c:pt idx="6">
                    <c:v>1.378099537440465</c:v>
                  </c:pt>
                </c:numCache>
              </c:numRef>
            </c:plus>
            <c:minus>
              <c:numRef>
                <c:f>Exam1!$C$25:$C$31</c:f>
                <c:numCache>
                  <c:formatCode>General</c:formatCode>
                  <c:ptCount val="7"/>
                  <c:pt idx="0">
                    <c:v>1.4414268567891266</c:v>
                  </c:pt>
                  <c:pt idx="1">
                    <c:v>2.4385767656862125</c:v>
                  </c:pt>
                  <c:pt idx="2">
                    <c:v>1.582207210543163</c:v>
                  </c:pt>
                  <c:pt idx="3">
                    <c:v>3.2272518824301129</c:v>
                  </c:pt>
                  <c:pt idx="4">
                    <c:v>1.777115950999846</c:v>
                  </c:pt>
                  <c:pt idx="5">
                    <c:v>2.3276727272003166</c:v>
                  </c:pt>
                  <c:pt idx="6">
                    <c:v>1.378099537440465</c:v>
                  </c:pt>
                </c:numCache>
              </c:numRef>
            </c:minus>
          </c:errBars>
          <c:cat>
            <c:strRef>
              <c:f>Exam1!$A$25:$A$31</c:f>
              <c:strCache>
                <c:ptCount val="7"/>
                <c:pt idx="0">
                  <c:v>Item 1</c:v>
                </c:pt>
                <c:pt idx="1">
                  <c:v>Item 2</c:v>
                </c:pt>
                <c:pt idx="2">
                  <c:v>Item 3</c:v>
                </c:pt>
                <c:pt idx="3">
                  <c:v>Item 4</c:v>
                </c:pt>
                <c:pt idx="4">
                  <c:v>Item 5</c:v>
                </c:pt>
                <c:pt idx="5">
                  <c:v>Item 6</c:v>
                </c:pt>
                <c:pt idx="6">
                  <c:v>Entire Exam</c:v>
                </c:pt>
              </c:strCache>
            </c:strRef>
          </c:cat>
          <c:val>
            <c:numRef>
              <c:f>Exam1!$B$25:$B$31</c:f>
              <c:numCache>
                <c:formatCode>0.00</c:formatCode>
                <c:ptCount val="7"/>
                <c:pt idx="0">
                  <c:v>-3.5728708544242216</c:v>
                </c:pt>
                <c:pt idx="1">
                  <c:v>5.2526761264625321</c:v>
                </c:pt>
                <c:pt idx="2">
                  <c:v>3.2509058722650801</c:v>
                </c:pt>
                <c:pt idx="3">
                  <c:v>-8.6368351174176414</c:v>
                </c:pt>
                <c:pt idx="4">
                  <c:v>2.4440572013387509</c:v>
                </c:pt>
                <c:pt idx="5">
                  <c:v>16.465023649489666</c:v>
                </c:pt>
                <c:pt idx="6">
                  <c:v>1.5506182059580171</c:v>
                </c:pt>
              </c:numCache>
            </c:numRef>
          </c:val>
        </c:ser>
        <c:dLbls/>
        <c:axId val="110743552"/>
        <c:axId val="110745472"/>
      </c:barChart>
      <c:catAx>
        <c:axId val="110743552"/>
        <c:scaling>
          <c:orientation val="minMax"/>
        </c:scaling>
        <c:axPos val="b"/>
        <c:title>
          <c:tx>
            <c:rich>
              <a:bodyPr/>
              <a:lstStyle/>
              <a:p>
                <a:pPr>
                  <a:defRPr b="0" i="0"/>
                </a:pPr>
                <a:r>
                  <a:rPr lang="en-US" b="0" i="0"/>
                  <a:t>Exam Item</a:t>
                </a:r>
              </a:p>
            </c:rich>
          </c:tx>
          <c:layout/>
        </c:title>
        <c:tickLblPos val="nextTo"/>
        <c:crossAx val="110745472"/>
        <c:crosses val="autoZero"/>
        <c:auto val="1"/>
        <c:lblAlgn val="ctr"/>
        <c:lblOffset val="100"/>
      </c:catAx>
      <c:valAx>
        <c:axId val="110745472"/>
        <c:scaling>
          <c:orientation val="minMax"/>
          <c:max val="20"/>
          <c:min val="-20"/>
        </c:scaling>
        <c:axPos val="l"/>
        <c:majorGridlines/>
        <c:title>
          <c:tx>
            <c:rich>
              <a:bodyPr rot="-5400000" vert="horz"/>
              <a:lstStyle/>
              <a:p>
                <a:pPr>
                  <a:defRPr b="0" i="0"/>
                </a:pPr>
                <a:r>
                  <a:rPr lang="en-US" b="0" i="0"/>
                  <a:t>Reformed - Trad. Scores (%)</a:t>
                </a:r>
              </a:p>
            </c:rich>
          </c:tx>
          <c:layout/>
        </c:title>
        <c:numFmt formatCode="0.00" sourceLinked="1"/>
        <c:tickLblPos val="nextTo"/>
        <c:crossAx val="110743552"/>
        <c:crosses val="autoZero"/>
        <c:crossBetween val="between"/>
        <c:majorUnit val="5"/>
      </c:valAx>
    </c:plotArea>
    <c:plotVisOnly val="1"/>
    <c:dispBlanksAs val="gap"/>
  </c:chart>
  <c:spPr>
    <a:ln>
      <a:noFill/>
    </a:ln>
  </c:spPr>
  <c:txPr>
    <a:bodyPr/>
    <a:lstStyle/>
    <a:p>
      <a:pPr>
        <a:defRPr sz="1200">
          <a:latin typeface="Times New Roman"/>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Exam 1</a:t>
            </a:r>
          </a:p>
        </c:rich>
      </c:tx>
      <c:layout/>
    </c:title>
    <c:plotArea>
      <c:layout/>
      <c:barChart>
        <c:barDir val="col"/>
        <c:grouping val="clustered"/>
        <c:ser>
          <c:idx val="0"/>
          <c:order val="0"/>
          <c:tx>
            <c:v>Reformed (N = 206)</c:v>
          </c:tx>
          <c:spPr>
            <a:solidFill>
              <a:schemeClr val="bg1">
                <a:lumMod val="75000"/>
              </a:schemeClr>
            </a:solidFill>
            <a:ln>
              <a:solidFill>
                <a:schemeClr val="tx1"/>
              </a:solidFill>
            </a:ln>
          </c:spPr>
          <c:cat>
            <c:strRef>
              <c:f>Exam1DistOfScores!$I$2:$I$8</c:f>
              <c:strCache>
                <c:ptCount val="7"/>
                <c:pt idx="0">
                  <c:v>100-90</c:v>
                </c:pt>
                <c:pt idx="1">
                  <c:v>90-80</c:v>
                </c:pt>
                <c:pt idx="2">
                  <c:v>80-70</c:v>
                </c:pt>
                <c:pt idx="3">
                  <c:v>70-60</c:v>
                </c:pt>
                <c:pt idx="4">
                  <c:v>60-50</c:v>
                </c:pt>
                <c:pt idx="5">
                  <c:v>50-40</c:v>
                </c:pt>
                <c:pt idx="6">
                  <c:v>40-0</c:v>
                </c:pt>
              </c:strCache>
            </c:strRef>
          </c:cat>
          <c:val>
            <c:numRef>
              <c:f>Exam1DistOfScores!$G$2:$G$8</c:f>
              <c:numCache>
                <c:formatCode>0.00</c:formatCode>
                <c:ptCount val="7"/>
                <c:pt idx="0">
                  <c:v>24.757281553398062</c:v>
                </c:pt>
                <c:pt idx="1">
                  <c:v>23.300970873786412</c:v>
                </c:pt>
                <c:pt idx="2">
                  <c:v>22.815533980582526</c:v>
                </c:pt>
                <c:pt idx="3">
                  <c:v>19.902912621359217</c:v>
                </c:pt>
                <c:pt idx="4">
                  <c:v>6.7961165048543686</c:v>
                </c:pt>
                <c:pt idx="5">
                  <c:v>1.4563106796116501</c:v>
                </c:pt>
                <c:pt idx="6">
                  <c:v>0.970873786407767</c:v>
                </c:pt>
              </c:numCache>
            </c:numRef>
          </c:val>
        </c:ser>
        <c:ser>
          <c:idx val="1"/>
          <c:order val="1"/>
          <c:tx>
            <c:v>Traditional (N = 234)</c:v>
          </c:tx>
          <c:spPr>
            <a:solidFill>
              <a:srgbClr val="FE9900"/>
            </a:solidFill>
            <a:ln>
              <a:solidFill>
                <a:schemeClr val="tx1"/>
              </a:solidFill>
            </a:ln>
          </c:spPr>
          <c:cat>
            <c:strRef>
              <c:f>Exam1DistOfScores!$I$2:$I$8</c:f>
              <c:strCache>
                <c:ptCount val="7"/>
                <c:pt idx="0">
                  <c:v>100-90</c:v>
                </c:pt>
                <c:pt idx="1">
                  <c:v>90-80</c:v>
                </c:pt>
                <c:pt idx="2">
                  <c:v>80-70</c:v>
                </c:pt>
                <c:pt idx="3">
                  <c:v>70-60</c:v>
                </c:pt>
                <c:pt idx="4">
                  <c:v>60-50</c:v>
                </c:pt>
                <c:pt idx="5">
                  <c:v>50-40</c:v>
                </c:pt>
                <c:pt idx="6">
                  <c:v>40-0</c:v>
                </c:pt>
              </c:strCache>
            </c:strRef>
          </c:cat>
          <c:val>
            <c:numRef>
              <c:f>Exam1DistOfScores!$H$2:$H$8</c:f>
              <c:numCache>
                <c:formatCode>0.00</c:formatCode>
                <c:ptCount val="7"/>
                <c:pt idx="0">
                  <c:v>21.794871794871803</c:v>
                </c:pt>
                <c:pt idx="1">
                  <c:v>25.213675213675209</c:v>
                </c:pt>
                <c:pt idx="2">
                  <c:v>26.495726495726476</c:v>
                </c:pt>
                <c:pt idx="3">
                  <c:v>11.111111111111107</c:v>
                </c:pt>
                <c:pt idx="4">
                  <c:v>7.6923076923076916</c:v>
                </c:pt>
                <c:pt idx="5">
                  <c:v>5.1282051282051277</c:v>
                </c:pt>
                <c:pt idx="6">
                  <c:v>2.5641025641025643</c:v>
                </c:pt>
              </c:numCache>
            </c:numRef>
          </c:val>
        </c:ser>
        <c:dLbls/>
        <c:axId val="111971712"/>
        <c:axId val="111977984"/>
      </c:barChart>
      <c:catAx>
        <c:axId val="111971712"/>
        <c:scaling>
          <c:orientation val="minMax"/>
        </c:scaling>
        <c:axPos val="b"/>
        <c:title>
          <c:tx>
            <c:rich>
              <a:bodyPr/>
              <a:lstStyle/>
              <a:p>
                <a:pPr>
                  <a:defRPr b="0" i="0"/>
                </a:pPr>
                <a:r>
                  <a:rPr lang="en-US" b="0" i="0"/>
                  <a:t>Grade</a:t>
                </a:r>
                <a:r>
                  <a:rPr lang="en-US" b="0" i="0" baseline="0"/>
                  <a:t> on Exam 1 (points)</a:t>
                </a:r>
                <a:endParaRPr lang="en-US" b="0" i="0"/>
              </a:p>
            </c:rich>
          </c:tx>
          <c:layout/>
        </c:title>
        <c:tickLblPos val="nextTo"/>
        <c:crossAx val="111977984"/>
        <c:crosses val="autoZero"/>
        <c:auto val="1"/>
        <c:lblAlgn val="ctr"/>
        <c:lblOffset val="100"/>
      </c:catAx>
      <c:valAx>
        <c:axId val="111977984"/>
        <c:scaling>
          <c:orientation val="minMax"/>
        </c:scaling>
        <c:axPos val="l"/>
        <c:majorGridlines/>
        <c:title>
          <c:tx>
            <c:rich>
              <a:bodyPr rot="-5400000" vert="horz"/>
              <a:lstStyle/>
              <a:p>
                <a:pPr>
                  <a:defRPr b="0" i="0"/>
                </a:pPr>
                <a:r>
                  <a:rPr lang="en-US" b="0" i="0"/>
                  <a:t>Percentage of students</a:t>
                </a:r>
              </a:p>
            </c:rich>
          </c:tx>
          <c:layout/>
        </c:title>
        <c:numFmt formatCode="0.00" sourceLinked="1"/>
        <c:tickLblPos val="nextTo"/>
        <c:crossAx val="111971712"/>
        <c:crosses val="autoZero"/>
        <c:crossBetween val="between"/>
      </c:valAx>
    </c:plotArea>
    <c:legend>
      <c:legendPos val="r"/>
      <c:layout/>
    </c:legend>
    <c:plotVisOnly val="1"/>
    <c:dispBlanksAs val="gap"/>
  </c:chart>
  <c:spPr>
    <a:ln>
      <a:noFill/>
    </a:ln>
  </c:spPr>
  <c:txPr>
    <a:bodyPr/>
    <a:lstStyle/>
    <a:p>
      <a:pPr>
        <a:defRPr sz="1200">
          <a:latin typeface="Times New Roman"/>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Exam 2</a:t>
            </a:r>
          </a:p>
        </c:rich>
      </c:tx>
      <c:layout/>
    </c:title>
    <c:plotArea>
      <c:layout/>
      <c:barChart>
        <c:barDir val="col"/>
        <c:grouping val="clustered"/>
        <c:ser>
          <c:idx val="0"/>
          <c:order val="0"/>
          <c:tx>
            <c:v>Reformed (N = 206)</c:v>
          </c:tx>
          <c:spPr>
            <a:solidFill>
              <a:schemeClr val="bg1">
                <a:lumMod val="75000"/>
              </a:schemeClr>
            </a:solidFill>
            <a:ln>
              <a:solidFill>
                <a:schemeClr val="tx1"/>
              </a:solidFill>
            </a:ln>
          </c:spPr>
          <c:errBars>
            <c:errBarType val="both"/>
            <c:errValType val="cust"/>
            <c:plus>
              <c:numRef>
                <c:f>Exam2!$D$3:$D$9</c:f>
                <c:numCache>
                  <c:formatCode>General</c:formatCode>
                  <c:ptCount val="7"/>
                  <c:pt idx="0">
                    <c:v>2.1869410616797609</c:v>
                  </c:pt>
                  <c:pt idx="1">
                    <c:v>2.5366534760044366</c:v>
                  </c:pt>
                  <c:pt idx="2">
                    <c:v>2.2338615060406704</c:v>
                  </c:pt>
                  <c:pt idx="3">
                    <c:v>2.3199698274197296</c:v>
                  </c:pt>
                  <c:pt idx="4">
                    <c:v>1.7996170711900981</c:v>
                  </c:pt>
                  <c:pt idx="5">
                    <c:v>1.5029906547340797</c:v>
                  </c:pt>
                  <c:pt idx="6">
                    <c:v>1.4411596824413917</c:v>
                  </c:pt>
                </c:numCache>
              </c:numRef>
            </c:plus>
            <c:minus>
              <c:numRef>
                <c:f>Exam2!$D$3:$D$9</c:f>
                <c:numCache>
                  <c:formatCode>General</c:formatCode>
                  <c:ptCount val="7"/>
                  <c:pt idx="0">
                    <c:v>2.1869410616797609</c:v>
                  </c:pt>
                  <c:pt idx="1">
                    <c:v>2.5366534760044366</c:v>
                  </c:pt>
                  <c:pt idx="2">
                    <c:v>2.2338615060406704</c:v>
                  </c:pt>
                  <c:pt idx="3">
                    <c:v>2.3199698274197296</c:v>
                  </c:pt>
                  <c:pt idx="4">
                    <c:v>1.7996170711900981</c:v>
                  </c:pt>
                  <c:pt idx="5">
                    <c:v>1.5029906547340797</c:v>
                  </c:pt>
                  <c:pt idx="6">
                    <c:v>1.4411596824413917</c:v>
                  </c:pt>
                </c:numCache>
              </c:numRef>
            </c:minus>
          </c:errBars>
          <c:cat>
            <c:strRef>
              <c:f>Exam2!$A$3:$A$9</c:f>
              <c:strCache>
                <c:ptCount val="7"/>
                <c:pt idx="0">
                  <c:v>Item 1</c:v>
                </c:pt>
                <c:pt idx="1">
                  <c:v>Item 2</c:v>
                </c:pt>
                <c:pt idx="2">
                  <c:v>Item 3</c:v>
                </c:pt>
                <c:pt idx="3">
                  <c:v>Item 4</c:v>
                </c:pt>
                <c:pt idx="4">
                  <c:v>Item 5</c:v>
                </c:pt>
                <c:pt idx="5">
                  <c:v>Item 6</c:v>
                </c:pt>
                <c:pt idx="6">
                  <c:v>Entire Exam</c:v>
                </c:pt>
              </c:strCache>
            </c:strRef>
          </c:cat>
          <c:val>
            <c:numRef>
              <c:f>Exam2!$B$3:$B$9</c:f>
              <c:numCache>
                <c:formatCode>0.00</c:formatCode>
                <c:ptCount val="7"/>
                <c:pt idx="0">
                  <c:v>47.02265372168285</c:v>
                </c:pt>
                <c:pt idx="1">
                  <c:v>43.810679611650144</c:v>
                </c:pt>
                <c:pt idx="2">
                  <c:v>53.495145631067963</c:v>
                </c:pt>
                <c:pt idx="3">
                  <c:v>49.199029126213595</c:v>
                </c:pt>
                <c:pt idx="4">
                  <c:v>82.815533980582529</c:v>
                </c:pt>
                <c:pt idx="5">
                  <c:v>77.249190938511319</c:v>
                </c:pt>
                <c:pt idx="6">
                  <c:v>56.223300970873815</c:v>
                </c:pt>
              </c:numCache>
            </c:numRef>
          </c:val>
        </c:ser>
        <c:ser>
          <c:idx val="1"/>
          <c:order val="1"/>
          <c:tx>
            <c:v>Traditional (N = 226)</c:v>
          </c:tx>
          <c:spPr>
            <a:solidFill>
              <a:srgbClr val="FE9900"/>
            </a:solidFill>
            <a:ln>
              <a:solidFill>
                <a:schemeClr val="tx1"/>
              </a:solidFill>
            </a:ln>
          </c:spPr>
          <c:errBars>
            <c:errBarType val="both"/>
            <c:errValType val="cust"/>
            <c:plus>
              <c:numRef>
                <c:f>Exam2!$E$3:$E$9</c:f>
                <c:numCache>
                  <c:formatCode>General</c:formatCode>
                  <c:ptCount val="7"/>
                  <c:pt idx="0">
                    <c:v>1.8130576259726712</c:v>
                  </c:pt>
                  <c:pt idx="1">
                    <c:v>2.266204870198063</c:v>
                  </c:pt>
                  <c:pt idx="2">
                    <c:v>2.332447929898871</c:v>
                  </c:pt>
                  <c:pt idx="3">
                    <c:v>2.0034434249648365</c:v>
                  </c:pt>
                  <c:pt idx="4">
                    <c:v>2.1173448689013208</c:v>
                  </c:pt>
                  <c:pt idx="5">
                    <c:v>1.8628948534443497</c:v>
                  </c:pt>
                  <c:pt idx="6">
                    <c:v>1.408272786838173</c:v>
                  </c:pt>
                </c:numCache>
              </c:numRef>
            </c:plus>
            <c:minus>
              <c:numRef>
                <c:f>Exam2!$E$3:$E$9</c:f>
                <c:numCache>
                  <c:formatCode>General</c:formatCode>
                  <c:ptCount val="7"/>
                  <c:pt idx="0">
                    <c:v>1.8130576259726712</c:v>
                  </c:pt>
                  <c:pt idx="1">
                    <c:v>2.266204870198063</c:v>
                  </c:pt>
                  <c:pt idx="2">
                    <c:v>2.332447929898871</c:v>
                  </c:pt>
                  <c:pt idx="3">
                    <c:v>2.0034434249648365</c:v>
                  </c:pt>
                  <c:pt idx="4">
                    <c:v>2.1173448689013208</c:v>
                  </c:pt>
                  <c:pt idx="5">
                    <c:v>1.8628948534443497</c:v>
                  </c:pt>
                  <c:pt idx="6">
                    <c:v>1.408272786838173</c:v>
                  </c:pt>
                </c:numCache>
              </c:numRef>
            </c:minus>
          </c:errBars>
          <c:cat>
            <c:strRef>
              <c:f>Exam2!$A$3:$A$9</c:f>
              <c:strCache>
                <c:ptCount val="7"/>
                <c:pt idx="0">
                  <c:v>Item 1</c:v>
                </c:pt>
                <c:pt idx="1">
                  <c:v>Item 2</c:v>
                </c:pt>
                <c:pt idx="2">
                  <c:v>Item 3</c:v>
                </c:pt>
                <c:pt idx="3">
                  <c:v>Item 4</c:v>
                </c:pt>
                <c:pt idx="4">
                  <c:v>Item 5</c:v>
                </c:pt>
                <c:pt idx="5">
                  <c:v>Item 6</c:v>
                </c:pt>
                <c:pt idx="6">
                  <c:v>Entire Exam</c:v>
                </c:pt>
              </c:strCache>
            </c:strRef>
          </c:cat>
          <c:val>
            <c:numRef>
              <c:f>Exam2!$C$3:$C$9</c:f>
              <c:numCache>
                <c:formatCode>0.00</c:formatCode>
                <c:ptCount val="7"/>
                <c:pt idx="0">
                  <c:v>38.908554572271377</c:v>
                </c:pt>
                <c:pt idx="1">
                  <c:v>29.955752212389175</c:v>
                </c:pt>
                <c:pt idx="2">
                  <c:v>46.30530973451328</c:v>
                </c:pt>
                <c:pt idx="3">
                  <c:v>40.995575221238958</c:v>
                </c:pt>
                <c:pt idx="4">
                  <c:v>76.460176991150448</c:v>
                </c:pt>
                <c:pt idx="5">
                  <c:v>72.846607669616517</c:v>
                </c:pt>
                <c:pt idx="6">
                  <c:v>47.860619469026318</c:v>
                </c:pt>
              </c:numCache>
            </c:numRef>
          </c:val>
        </c:ser>
        <c:dLbls/>
        <c:axId val="112230784"/>
        <c:axId val="112232704"/>
      </c:barChart>
      <c:catAx>
        <c:axId val="112230784"/>
        <c:scaling>
          <c:orientation val="minMax"/>
        </c:scaling>
        <c:axPos val="b"/>
        <c:title>
          <c:tx>
            <c:rich>
              <a:bodyPr/>
              <a:lstStyle/>
              <a:p>
                <a:pPr>
                  <a:defRPr b="0" i="0"/>
                </a:pPr>
                <a:r>
                  <a:rPr lang="en-US" b="0" i="0"/>
                  <a:t>Exam Item</a:t>
                </a:r>
              </a:p>
            </c:rich>
          </c:tx>
          <c:layout/>
        </c:title>
        <c:tickLblPos val="nextTo"/>
        <c:crossAx val="112232704"/>
        <c:crosses val="autoZero"/>
        <c:auto val="1"/>
        <c:lblAlgn val="ctr"/>
        <c:lblOffset val="100"/>
      </c:catAx>
      <c:valAx>
        <c:axId val="112232704"/>
        <c:scaling>
          <c:orientation val="minMax"/>
          <c:max val="100"/>
        </c:scaling>
        <c:axPos val="l"/>
        <c:majorGridlines/>
        <c:title>
          <c:tx>
            <c:rich>
              <a:bodyPr rot="-5400000" vert="horz"/>
              <a:lstStyle/>
              <a:p>
                <a:pPr>
                  <a:defRPr b="0" i="0"/>
                </a:pPr>
                <a:r>
                  <a:rPr lang="en-US" b="0" i="0"/>
                  <a:t>Average (%)</a:t>
                </a:r>
              </a:p>
            </c:rich>
          </c:tx>
          <c:layout/>
        </c:title>
        <c:numFmt formatCode="0.00" sourceLinked="1"/>
        <c:tickLblPos val="nextTo"/>
        <c:crossAx val="112230784"/>
        <c:crosses val="autoZero"/>
        <c:crossBetween val="between"/>
      </c:valAx>
    </c:plotArea>
    <c:legend>
      <c:legendPos val="r"/>
      <c:layout/>
    </c:legend>
    <c:plotVisOnly val="1"/>
    <c:dispBlanksAs val="gap"/>
  </c:chart>
  <c:spPr>
    <a:ln>
      <a:noFill/>
    </a:ln>
  </c:spPr>
  <c:txPr>
    <a:bodyPr/>
    <a:lstStyle/>
    <a:p>
      <a:pPr>
        <a:defRPr sz="1200">
          <a:latin typeface="Times New Roman"/>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Exam 2</a:t>
            </a:r>
          </a:p>
        </c:rich>
      </c:tx>
      <c:layout/>
    </c:title>
    <c:plotArea>
      <c:layout/>
      <c:barChart>
        <c:barDir val="col"/>
        <c:grouping val="clustered"/>
        <c:ser>
          <c:idx val="0"/>
          <c:order val="0"/>
          <c:spPr>
            <a:solidFill>
              <a:schemeClr val="bg1">
                <a:lumMod val="75000"/>
              </a:schemeClr>
            </a:solidFill>
            <a:ln>
              <a:solidFill>
                <a:schemeClr val="tx1"/>
              </a:solidFill>
            </a:ln>
            <a:effectLst/>
          </c:spPr>
          <c:errBars>
            <c:errBarType val="both"/>
            <c:errValType val="cust"/>
            <c:plus>
              <c:numRef>
                <c:f>Exam2!$C$25:$C$31</c:f>
                <c:numCache>
                  <c:formatCode>General</c:formatCode>
                  <c:ptCount val="7"/>
                  <c:pt idx="0">
                    <c:v>2.8407550338525596</c:v>
                  </c:pt>
                  <c:pt idx="1">
                    <c:v>3.401513688203369</c:v>
                  </c:pt>
                  <c:pt idx="2">
                    <c:v>3.2296208096090679</c:v>
                  </c:pt>
                  <c:pt idx="3">
                    <c:v>3.0652969769946878</c:v>
                  </c:pt>
                  <c:pt idx="4">
                    <c:v>2.7788074594655829</c:v>
                  </c:pt>
                  <c:pt idx="5">
                    <c:v>2.3936077672015155</c:v>
                  </c:pt>
                  <c:pt idx="6">
                    <c:v>2.0149872139652723</c:v>
                  </c:pt>
                </c:numCache>
              </c:numRef>
            </c:plus>
            <c:minus>
              <c:numRef>
                <c:f>Exam2!$C$25:$C$31</c:f>
                <c:numCache>
                  <c:formatCode>General</c:formatCode>
                  <c:ptCount val="7"/>
                  <c:pt idx="0">
                    <c:v>2.8407550338525596</c:v>
                  </c:pt>
                  <c:pt idx="1">
                    <c:v>3.401513688203369</c:v>
                  </c:pt>
                  <c:pt idx="2">
                    <c:v>3.2296208096090679</c:v>
                  </c:pt>
                  <c:pt idx="3">
                    <c:v>3.0652969769946878</c:v>
                  </c:pt>
                  <c:pt idx="4">
                    <c:v>2.7788074594655829</c:v>
                  </c:pt>
                  <c:pt idx="5">
                    <c:v>2.3936077672015155</c:v>
                  </c:pt>
                  <c:pt idx="6">
                    <c:v>2.0149872139652723</c:v>
                  </c:pt>
                </c:numCache>
              </c:numRef>
            </c:minus>
          </c:errBars>
          <c:cat>
            <c:strRef>
              <c:f>Exam2!$A$25:$A$31</c:f>
              <c:strCache>
                <c:ptCount val="7"/>
                <c:pt idx="0">
                  <c:v>Item 1</c:v>
                </c:pt>
                <c:pt idx="1">
                  <c:v>Item 2</c:v>
                </c:pt>
                <c:pt idx="2">
                  <c:v>Item 3</c:v>
                </c:pt>
                <c:pt idx="3">
                  <c:v>Item 4</c:v>
                </c:pt>
                <c:pt idx="4">
                  <c:v>Item 5</c:v>
                </c:pt>
                <c:pt idx="5">
                  <c:v>Item 6</c:v>
                </c:pt>
                <c:pt idx="6">
                  <c:v>Entire Exam</c:v>
                </c:pt>
              </c:strCache>
            </c:strRef>
          </c:cat>
          <c:val>
            <c:numRef>
              <c:f>Exam2!$B$25:$B$31</c:f>
              <c:numCache>
                <c:formatCode>0.00</c:formatCode>
                <c:ptCount val="7"/>
                <c:pt idx="0">
                  <c:v>8.1140991494114481</c:v>
                </c:pt>
                <c:pt idx="1">
                  <c:v>13.854927399261101</c:v>
                </c:pt>
                <c:pt idx="2">
                  <c:v>7.1898358965546816</c:v>
                </c:pt>
                <c:pt idx="3">
                  <c:v>8.2034539049746513</c:v>
                </c:pt>
                <c:pt idx="4">
                  <c:v>6.3553569894320816</c:v>
                </c:pt>
                <c:pt idx="5">
                  <c:v>4.4025832688948006</c:v>
                </c:pt>
                <c:pt idx="6">
                  <c:v>8.3626815018472449</c:v>
                </c:pt>
              </c:numCache>
            </c:numRef>
          </c:val>
        </c:ser>
        <c:dLbls/>
        <c:axId val="112258432"/>
        <c:axId val="112150016"/>
      </c:barChart>
      <c:catAx>
        <c:axId val="112258432"/>
        <c:scaling>
          <c:orientation val="minMax"/>
        </c:scaling>
        <c:axPos val="b"/>
        <c:title>
          <c:tx>
            <c:rich>
              <a:bodyPr/>
              <a:lstStyle/>
              <a:p>
                <a:pPr>
                  <a:defRPr b="0" i="0"/>
                </a:pPr>
                <a:r>
                  <a:rPr lang="en-US" b="0" i="0"/>
                  <a:t>Exam Item</a:t>
                </a:r>
              </a:p>
            </c:rich>
          </c:tx>
          <c:layout/>
        </c:title>
        <c:tickLblPos val="nextTo"/>
        <c:crossAx val="112150016"/>
        <c:crosses val="autoZero"/>
        <c:auto val="1"/>
        <c:lblAlgn val="ctr"/>
        <c:lblOffset val="100"/>
      </c:catAx>
      <c:valAx>
        <c:axId val="112150016"/>
        <c:scaling>
          <c:orientation val="minMax"/>
          <c:max val="20"/>
          <c:min val="-20"/>
        </c:scaling>
        <c:axPos val="l"/>
        <c:majorGridlines/>
        <c:title>
          <c:tx>
            <c:rich>
              <a:bodyPr rot="-5400000" vert="horz"/>
              <a:lstStyle/>
              <a:p>
                <a:pPr>
                  <a:defRPr b="0" i="0"/>
                </a:pPr>
                <a:r>
                  <a:rPr lang="en-US" b="0" i="0"/>
                  <a:t>Reformed-Trad. Scores (%)</a:t>
                </a:r>
              </a:p>
            </c:rich>
          </c:tx>
          <c:layout/>
        </c:title>
        <c:numFmt formatCode="0.00" sourceLinked="1"/>
        <c:tickLblPos val="nextTo"/>
        <c:crossAx val="112258432"/>
        <c:crosses val="autoZero"/>
        <c:crossBetween val="between"/>
        <c:majorUnit val="5"/>
      </c:valAx>
    </c:plotArea>
    <c:plotVisOnly val="1"/>
    <c:dispBlanksAs val="gap"/>
  </c:chart>
  <c:spPr>
    <a:ln>
      <a:noFill/>
    </a:ln>
  </c:spPr>
  <c:txPr>
    <a:bodyPr/>
    <a:lstStyle/>
    <a:p>
      <a:pPr>
        <a:defRPr sz="1200" baseline="0">
          <a:latin typeface="Times New Roman"/>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Exam 2</a:t>
            </a:r>
          </a:p>
        </c:rich>
      </c:tx>
      <c:layout/>
    </c:title>
    <c:plotArea>
      <c:layout/>
      <c:barChart>
        <c:barDir val="col"/>
        <c:grouping val="clustered"/>
        <c:ser>
          <c:idx val="0"/>
          <c:order val="0"/>
          <c:tx>
            <c:v>Reformed (N = 206)</c:v>
          </c:tx>
          <c:spPr>
            <a:solidFill>
              <a:schemeClr val="bg1">
                <a:lumMod val="75000"/>
              </a:schemeClr>
            </a:solidFill>
            <a:ln>
              <a:solidFill>
                <a:schemeClr val="tx1"/>
              </a:solidFill>
            </a:ln>
          </c:spPr>
          <c:cat>
            <c:strRef>
              <c:f>Exam2DistOfScores!$I$2:$I$8</c:f>
              <c:strCache>
                <c:ptCount val="7"/>
                <c:pt idx="0">
                  <c:v>100-90</c:v>
                </c:pt>
                <c:pt idx="1">
                  <c:v>90-80</c:v>
                </c:pt>
                <c:pt idx="2">
                  <c:v>80-70</c:v>
                </c:pt>
                <c:pt idx="3">
                  <c:v>70-60</c:v>
                </c:pt>
                <c:pt idx="4">
                  <c:v>60-50</c:v>
                </c:pt>
                <c:pt idx="5">
                  <c:v>50-40</c:v>
                </c:pt>
                <c:pt idx="6">
                  <c:v>40-0</c:v>
                </c:pt>
              </c:strCache>
            </c:strRef>
          </c:cat>
          <c:val>
            <c:numRef>
              <c:f>Exam2DistOfScores!$G$2:$G$8</c:f>
              <c:numCache>
                <c:formatCode>0.00</c:formatCode>
                <c:ptCount val="7"/>
                <c:pt idx="0">
                  <c:v>6.3106796116504853</c:v>
                </c:pt>
                <c:pt idx="1">
                  <c:v>9.2233009708737477</c:v>
                </c:pt>
                <c:pt idx="2">
                  <c:v>10.679611650485441</c:v>
                </c:pt>
                <c:pt idx="3">
                  <c:v>15.04854368932039</c:v>
                </c:pt>
                <c:pt idx="4">
                  <c:v>14.5631067961165</c:v>
                </c:pt>
                <c:pt idx="5">
                  <c:v>17.475728155339805</c:v>
                </c:pt>
                <c:pt idx="6">
                  <c:v>26.699029126213603</c:v>
                </c:pt>
              </c:numCache>
            </c:numRef>
          </c:val>
        </c:ser>
        <c:ser>
          <c:idx val="1"/>
          <c:order val="1"/>
          <c:tx>
            <c:v>Traditional (N = 226)</c:v>
          </c:tx>
          <c:spPr>
            <a:solidFill>
              <a:srgbClr val="FE9900"/>
            </a:solidFill>
            <a:ln>
              <a:solidFill>
                <a:schemeClr val="tx1"/>
              </a:solidFill>
            </a:ln>
          </c:spPr>
          <c:cat>
            <c:strRef>
              <c:f>Exam2DistOfScores!$I$2:$I$8</c:f>
              <c:strCache>
                <c:ptCount val="7"/>
                <c:pt idx="0">
                  <c:v>100-90</c:v>
                </c:pt>
                <c:pt idx="1">
                  <c:v>90-80</c:v>
                </c:pt>
                <c:pt idx="2">
                  <c:v>80-70</c:v>
                </c:pt>
                <c:pt idx="3">
                  <c:v>70-60</c:v>
                </c:pt>
                <c:pt idx="4">
                  <c:v>60-50</c:v>
                </c:pt>
                <c:pt idx="5">
                  <c:v>50-40</c:v>
                </c:pt>
                <c:pt idx="6">
                  <c:v>40-0</c:v>
                </c:pt>
              </c:strCache>
            </c:strRef>
          </c:cat>
          <c:val>
            <c:numRef>
              <c:f>Exam2DistOfScores!$H$2:$H$8</c:f>
              <c:numCache>
                <c:formatCode>0.00</c:formatCode>
                <c:ptCount val="7"/>
                <c:pt idx="0">
                  <c:v>2.6548672566371683</c:v>
                </c:pt>
                <c:pt idx="1">
                  <c:v>5.3097345132743365</c:v>
                </c:pt>
                <c:pt idx="2">
                  <c:v>8.4070796460176993</c:v>
                </c:pt>
                <c:pt idx="3">
                  <c:v>11.946902654867262</c:v>
                </c:pt>
                <c:pt idx="4">
                  <c:v>14.159292035398233</c:v>
                </c:pt>
                <c:pt idx="5">
                  <c:v>16.814159292035402</c:v>
                </c:pt>
                <c:pt idx="6">
                  <c:v>40.707964601769916</c:v>
                </c:pt>
              </c:numCache>
            </c:numRef>
          </c:val>
        </c:ser>
        <c:dLbls/>
        <c:axId val="112180224"/>
        <c:axId val="112194688"/>
      </c:barChart>
      <c:catAx>
        <c:axId val="112180224"/>
        <c:scaling>
          <c:orientation val="minMax"/>
        </c:scaling>
        <c:axPos val="b"/>
        <c:title>
          <c:tx>
            <c:rich>
              <a:bodyPr/>
              <a:lstStyle/>
              <a:p>
                <a:pPr>
                  <a:defRPr b="0" i="0"/>
                </a:pPr>
                <a:r>
                  <a:rPr lang="en-US" b="0" i="0"/>
                  <a:t>Grade</a:t>
                </a:r>
                <a:r>
                  <a:rPr lang="en-US" b="0" i="0" baseline="0"/>
                  <a:t> on Exam 2 (points)</a:t>
                </a:r>
                <a:endParaRPr lang="en-US" b="0" i="0"/>
              </a:p>
            </c:rich>
          </c:tx>
          <c:layout/>
        </c:title>
        <c:tickLblPos val="nextTo"/>
        <c:crossAx val="112194688"/>
        <c:crosses val="autoZero"/>
        <c:auto val="1"/>
        <c:lblAlgn val="ctr"/>
        <c:lblOffset val="100"/>
      </c:catAx>
      <c:valAx>
        <c:axId val="112194688"/>
        <c:scaling>
          <c:orientation val="minMax"/>
        </c:scaling>
        <c:axPos val="l"/>
        <c:majorGridlines/>
        <c:title>
          <c:tx>
            <c:rich>
              <a:bodyPr rot="-5400000" vert="horz"/>
              <a:lstStyle/>
              <a:p>
                <a:pPr>
                  <a:defRPr b="0" i="0"/>
                </a:pPr>
                <a:r>
                  <a:rPr lang="en-US" b="0" i="0"/>
                  <a:t>Percentage of students</a:t>
                </a:r>
              </a:p>
            </c:rich>
          </c:tx>
          <c:layout/>
        </c:title>
        <c:numFmt formatCode="0.00" sourceLinked="1"/>
        <c:tickLblPos val="nextTo"/>
        <c:crossAx val="112180224"/>
        <c:crosses val="autoZero"/>
        <c:crossBetween val="between"/>
      </c:valAx>
    </c:plotArea>
    <c:legend>
      <c:legendPos val="r"/>
      <c:layout/>
    </c:legend>
    <c:plotVisOnly val="1"/>
    <c:dispBlanksAs val="gap"/>
  </c:chart>
  <c:spPr>
    <a:ln>
      <a:noFill/>
    </a:ln>
  </c:spPr>
  <c:txPr>
    <a:bodyPr/>
    <a:lstStyle/>
    <a:p>
      <a:pPr>
        <a:defRPr sz="1200">
          <a:latin typeface="Times New Roman"/>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Exam 3</a:t>
            </a:r>
          </a:p>
        </c:rich>
      </c:tx>
      <c:layout/>
    </c:title>
    <c:plotArea>
      <c:layout/>
      <c:barChart>
        <c:barDir val="col"/>
        <c:grouping val="clustered"/>
        <c:ser>
          <c:idx val="0"/>
          <c:order val="0"/>
          <c:tx>
            <c:v>Reformed (N = 203)</c:v>
          </c:tx>
          <c:spPr>
            <a:solidFill>
              <a:schemeClr val="bg1">
                <a:lumMod val="75000"/>
              </a:schemeClr>
            </a:solidFill>
            <a:ln>
              <a:solidFill>
                <a:schemeClr val="tx1"/>
              </a:solidFill>
            </a:ln>
          </c:spPr>
          <c:errBars>
            <c:errBarType val="both"/>
            <c:errValType val="cust"/>
            <c:plus>
              <c:numRef>
                <c:f>Exam3!$D$3:$D$9</c:f>
                <c:numCache>
                  <c:formatCode>General</c:formatCode>
                  <c:ptCount val="7"/>
                  <c:pt idx="0">
                    <c:v>1.6280452257570353</c:v>
                  </c:pt>
                  <c:pt idx="1">
                    <c:v>2.0866357210965782</c:v>
                  </c:pt>
                  <c:pt idx="2">
                    <c:v>1.8665162229065413</c:v>
                  </c:pt>
                  <c:pt idx="3">
                    <c:v>1.6096930126083777</c:v>
                  </c:pt>
                  <c:pt idx="4">
                    <c:v>1.5695421733637933</c:v>
                  </c:pt>
                  <c:pt idx="5">
                    <c:v>1.2244615146569531</c:v>
                  </c:pt>
                  <c:pt idx="6">
                    <c:v>1.0558863944221828</c:v>
                  </c:pt>
                </c:numCache>
              </c:numRef>
            </c:plus>
            <c:minus>
              <c:numRef>
                <c:f>Exam3!$D$3:$D$9</c:f>
                <c:numCache>
                  <c:formatCode>General</c:formatCode>
                  <c:ptCount val="7"/>
                  <c:pt idx="0">
                    <c:v>1.6280452257570353</c:v>
                  </c:pt>
                  <c:pt idx="1">
                    <c:v>2.0866357210965782</c:v>
                  </c:pt>
                  <c:pt idx="2">
                    <c:v>1.8665162229065413</c:v>
                  </c:pt>
                  <c:pt idx="3">
                    <c:v>1.6096930126083777</c:v>
                  </c:pt>
                  <c:pt idx="4">
                    <c:v>1.5695421733637933</c:v>
                  </c:pt>
                  <c:pt idx="5">
                    <c:v>1.2244615146569531</c:v>
                  </c:pt>
                  <c:pt idx="6">
                    <c:v>1.0558863944221828</c:v>
                  </c:pt>
                </c:numCache>
              </c:numRef>
            </c:minus>
          </c:errBars>
          <c:cat>
            <c:strRef>
              <c:f>Exam3!$A$3:$A$9</c:f>
              <c:strCache>
                <c:ptCount val="7"/>
                <c:pt idx="0">
                  <c:v>Item 1</c:v>
                </c:pt>
                <c:pt idx="1">
                  <c:v>Item 2</c:v>
                </c:pt>
                <c:pt idx="2">
                  <c:v>Item 3</c:v>
                </c:pt>
                <c:pt idx="3">
                  <c:v>Item 4</c:v>
                </c:pt>
                <c:pt idx="4">
                  <c:v>Item 5</c:v>
                </c:pt>
                <c:pt idx="5">
                  <c:v>Item 6</c:v>
                </c:pt>
                <c:pt idx="6">
                  <c:v>Entire Exam</c:v>
                </c:pt>
              </c:strCache>
            </c:strRef>
          </c:cat>
          <c:val>
            <c:numRef>
              <c:f>Exam3!$B$3:$B$9</c:f>
              <c:numCache>
                <c:formatCode>0.00</c:formatCode>
                <c:ptCount val="7"/>
                <c:pt idx="0">
                  <c:v>79.752475247524131</c:v>
                </c:pt>
                <c:pt idx="1">
                  <c:v>49.950495049504958</c:v>
                </c:pt>
                <c:pt idx="2">
                  <c:v>49.554455445544335</c:v>
                </c:pt>
                <c:pt idx="3">
                  <c:v>69.7689768976891</c:v>
                </c:pt>
                <c:pt idx="4">
                  <c:v>79.768976897689114</c:v>
                </c:pt>
                <c:pt idx="5">
                  <c:v>86.608910891088769</c:v>
                </c:pt>
                <c:pt idx="6">
                  <c:v>67.628712871286425</c:v>
                </c:pt>
              </c:numCache>
            </c:numRef>
          </c:val>
        </c:ser>
        <c:ser>
          <c:idx val="1"/>
          <c:order val="1"/>
          <c:tx>
            <c:v>Traditional (N = 230)</c:v>
          </c:tx>
          <c:spPr>
            <a:solidFill>
              <a:srgbClr val="FE9900"/>
            </a:solidFill>
            <a:ln>
              <a:solidFill>
                <a:schemeClr val="tx1"/>
              </a:solidFill>
            </a:ln>
          </c:spPr>
          <c:errBars>
            <c:errBarType val="both"/>
            <c:errValType val="cust"/>
            <c:plus>
              <c:numRef>
                <c:f>Exam3!$E$3:$E$9</c:f>
                <c:numCache>
                  <c:formatCode>General</c:formatCode>
                  <c:ptCount val="7"/>
                  <c:pt idx="0">
                    <c:v>1.6178751743898201</c:v>
                  </c:pt>
                  <c:pt idx="1">
                    <c:v>2.1140246112470926</c:v>
                  </c:pt>
                  <c:pt idx="2">
                    <c:v>1.9889492541421929</c:v>
                  </c:pt>
                  <c:pt idx="3">
                    <c:v>1.7798576988443837</c:v>
                  </c:pt>
                  <c:pt idx="4">
                    <c:v>1.4899537675729497</c:v>
                  </c:pt>
                  <c:pt idx="5">
                    <c:v>1.4259064609990868</c:v>
                  </c:pt>
                  <c:pt idx="6">
                    <c:v>1.1634346245658671</c:v>
                  </c:pt>
                </c:numCache>
              </c:numRef>
            </c:plus>
            <c:minus>
              <c:numRef>
                <c:f>Exam3!$E$3:$E$9</c:f>
                <c:numCache>
                  <c:formatCode>General</c:formatCode>
                  <c:ptCount val="7"/>
                  <c:pt idx="0">
                    <c:v>1.6178751743898201</c:v>
                  </c:pt>
                  <c:pt idx="1">
                    <c:v>2.1140246112470926</c:v>
                  </c:pt>
                  <c:pt idx="2">
                    <c:v>1.9889492541421929</c:v>
                  </c:pt>
                  <c:pt idx="3">
                    <c:v>1.7798576988443837</c:v>
                  </c:pt>
                  <c:pt idx="4">
                    <c:v>1.4899537675729497</c:v>
                  </c:pt>
                  <c:pt idx="5">
                    <c:v>1.4259064609990868</c:v>
                  </c:pt>
                  <c:pt idx="6">
                    <c:v>1.1634346245658671</c:v>
                  </c:pt>
                </c:numCache>
              </c:numRef>
            </c:minus>
          </c:errBars>
          <c:cat>
            <c:strRef>
              <c:f>Exam3!$A$3:$A$9</c:f>
              <c:strCache>
                <c:ptCount val="7"/>
                <c:pt idx="0">
                  <c:v>Item 1</c:v>
                </c:pt>
                <c:pt idx="1">
                  <c:v>Item 2</c:v>
                </c:pt>
                <c:pt idx="2">
                  <c:v>Item 3</c:v>
                </c:pt>
                <c:pt idx="3">
                  <c:v>Item 4</c:v>
                </c:pt>
                <c:pt idx="4">
                  <c:v>Item 5</c:v>
                </c:pt>
                <c:pt idx="5">
                  <c:v>Item 6</c:v>
                </c:pt>
                <c:pt idx="6">
                  <c:v>Entire Exam</c:v>
                </c:pt>
              </c:strCache>
            </c:strRef>
          </c:cat>
          <c:val>
            <c:numRef>
              <c:f>Exam3!$C$3:$C$9</c:f>
              <c:numCache>
                <c:formatCode>0.00</c:formatCode>
                <c:ptCount val="7"/>
                <c:pt idx="0">
                  <c:v>79.608695652173907</c:v>
                </c:pt>
                <c:pt idx="1">
                  <c:v>42.5</c:v>
                </c:pt>
                <c:pt idx="2">
                  <c:v>40.913043478260612</c:v>
                </c:pt>
                <c:pt idx="3">
                  <c:v>57.85507246376789</c:v>
                </c:pt>
                <c:pt idx="4">
                  <c:v>75.101449275362313</c:v>
                </c:pt>
                <c:pt idx="5">
                  <c:v>79.782608695652186</c:v>
                </c:pt>
                <c:pt idx="6">
                  <c:v>60.543478260869556</c:v>
                </c:pt>
              </c:numCache>
            </c:numRef>
          </c:val>
        </c:ser>
        <c:dLbls/>
        <c:axId val="112316416"/>
        <c:axId val="112318336"/>
      </c:barChart>
      <c:catAx>
        <c:axId val="112316416"/>
        <c:scaling>
          <c:orientation val="minMax"/>
        </c:scaling>
        <c:axPos val="b"/>
        <c:title>
          <c:tx>
            <c:rich>
              <a:bodyPr/>
              <a:lstStyle/>
              <a:p>
                <a:pPr>
                  <a:defRPr b="0" i="0"/>
                </a:pPr>
                <a:r>
                  <a:rPr lang="en-US" b="0" i="0"/>
                  <a:t>Exam Item</a:t>
                </a:r>
              </a:p>
            </c:rich>
          </c:tx>
          <c:layout/>
        </c:title>
        <c:tickLblPos val="nextTo"/>
        <c:crossAx val="112318336"/>
        <c:crosses val="autoZero"/>
        <c:auto val="1"/>
        <c:lblAlgn val="ctr"/>
        <c:lblOffset val="100"/>
      </c:catAx>
      <c:valAx>
        <c:axId val="112318336"/>
        <c:scaling>
          <c:orientation val="minMax"/>
          <c:max val="100"/>
        </c:scaling>
        <c:axPos val="l"/>
        <c:majorGridlines/>
        <c:title>
          <c:tx>
            <c:rich>
              <a:bodyPr rot="-5400000" vert="horz"/>
              <a:lstStyle/>
              <a:p>
                <a:pPr>
                  <a:defRPr b="0" i="0"/>
                </a:pPr>
                <a:r>
                  <a:rPr lang="en-US" b="0" i="0"/>
                  <a:t>Average (%)</a:t>
                </a:r>
              </a:p>
            </c:rich>
          </c:tx>
          <c:layout/>
        </c:title>
        <c:numFmt formatCode="0.00" sourceLinked="1"/>
        <c:tickLblPos val="nextTo"/>
        <c:crossAx val="112316416"/>
        <c:crosses val="autoZero"/>
        <c:crossBetween val="between"/>
      </c:valAx>
    </c:plotArea>
    <c:legend>
      <c:legendPos val="r"/>
      <c:layout/>
    </c:legend>
    <c:plotVisOnly val="1"/>
    <c:dispBlanksAs val="gap"/>
  </c:chart>
  <c:spPr>
    <a:ln>
      <a:noFill/>
    </a:ln>
  </c:spPr>
  <c:txPr>
    <a:bodyPr/>
    <a:lstStyle/>
    <a:p>
      <a:pPr>
        <a:defRPr sz="1200">
          <a:latin typeface="Times New Roman"/>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Exam 3</a:t>
            </a:r>
          </a:p>
        </c:rich>
      </c:tx>
      <c:layout/>
    </c:title>
    <c:plotArea>
      <c:layout/>
      <c:barChart>
        <c:barDir val="col"/>
        <c:grouping val="clustered"/>
        <c:ser>
          <c:idx val="0"/>
          <c:order val="0"/>
          <c:spPr>
            <a:solidFill>
              <a:schemeClr val="bg1">
                <a:lumMod val="75000"/>
              </a:schemeClr>
            </a:solidFill>
            <a:ln>
              <a:solidFill>
                <a:schemeClr val="tx1"/>
              </a:solidFill>
            </a:ln>
            <a:effectLst/>
          </c:spPr>
          <c:errBars>
            <c:errBarType val="both"/>
            <c:errValType val="cust"/>
            <c:plus>
              <c:numRef>
                <c:f>Exam3!$C$25:$C$31</c:f>
                <c:numCache>
                  <c:formatCode>General</c:formatCode>
                  <c:ptCount val="7"/>
                  <c:pt idx="0">
                    <c:v>2.2952235919441839</c:v>
                  </c:pt>
                  <c:pt idx="1">
                    <c:v>2.9703785431346379</c:v>
                  </c:pt>
                  <c:pt idx="2">
                    <c:v>2.7276000340823585</c:v>
                  </c:pt>
                  <c:pt idx="3">
                    <c:v>2.3997927041675622</c:v>
                  </c:pt>
                  <c:pt idx="4">
                    <c:v>2.1641221923616905</c:v>
                  </c:pt>
                  <c:pt idx="5">
                    <c:v>1.8794986662392019</c:v>
                  </c:pt>
                  <c:pt idx="6">
                    <c:v>1.5711385055317681</c:v>
                  </c:pt>
                </c:numCache>
              </c:numRef>
            </c:plus>
            <c:minus>
              <c:numRef>
                <c:f>Exam3!$C$25:$C$31</c:f>
                <c:numCache>
                  <c:formatCode>General</c:formatCode>
                  <c:ptCount val="7"/>
                  <c:pt idx="0">
                    <c:v>2.2952235919441839</c:v>
                  </c:pt>
                  <c:pt idx="1">
                    <c:v>2.9703785431346379</c:v>
                  </c:pt>
                  <c:pt idx="2">
                    <c:v>2.7276000340823585</c:v>
                  </c:pt>
                  <c:pt idx="3">
                    <c:v>2.3997927041675622</c:v>
                  </c:pt>
                  <c:pt idx="4">
                    <c:v>2.1641221923616905</c:v>
                  </c:pt>
                  <c:pt idx="5">
                    <c:v>1.8794986662392019</c:v>
                  </c:pt>
                  <c:pt idx="6">
                    <c:v>1.5711385055317681</c:v>
                  </c:pt>
                </c:numCache>
              </c:numRef>
            </c:minus>
          </c:errBars>
          <c:cat>
            <c:strRef>
              <c:f>Exam3!$A$25:$A$31</c:f>
              <c:strCache>
                <c:ptCount val="7"/>
                <c:pt idx="0">
                  <c:v>Item 1</c:v>
                </c:pt>
                <c:pt idx="1">
                  <c:v>Item 2</c:v>
                </c:pt>
                <c:pt idx="2">
                  <c:v>Item 3</c:v>
                </c:pt>
                <c:pt idx="3">
                  <c:v>Item 4</c:v>
                </c:pt>
                <c:pt idx="4">
                  <c:v>Item 5</c:v>
                </c:pt>
                <c:pt idx="5">
                  <c:v>Item 6</c:v>
                </c:pt>
                <c:pt idx="6">
                  <c:v>Entire Exam</c:v>
                </c:pt>
              </c:strCache>
            </c:strRef>
          </c:cat>
          <c:val>
            <c:numRef>
              <c:f>Exam3!$B$25:$B$31</c:f>
              <c:numCache>
                <c:formatCode>0.00</c:formatCode>
                <c:ptCount val="7"/>
                <c:pt idx="0">
                  <c:v>0.14377959535085</c:v>
                </c:pt>
                <c:pt idx="1">
                  <c:v>7.4504950495049576</c:v>
                </c:pt>
                <c:pt idx="2">
                  <c:v>8.6414119672836947</c:v>
                </c:pt>
                <c:pt idx="3">
                  <c:v>11.913904433921642</c:v>
                </c:pt>
                <c:pt idx="4">
                  <c:v>4.6675276223274151</c:v>
                </c:pt>
                <c:pt idx="5">
                  <c:v>6.8263021954369378</c:v>
                </c:pt>
                <c:pt idx="6">
                  <c:v>7.0852346104175705</c:v>
                </c:pt>
              </c:numCache>
            </c:numRef>
          </c:val>
        </c:ser>
        <c:dLbls/>
        <c:axId val="112372736"/>
        <c:axId val="112379008"/>
      </c:barChart>
      <c:catAx>
        <c:axId val="112372736"/>
        <c:scaling>
          <c:orientation val="minMax"/>
        </c:scaling>
        <c:axPos val="b"/>
        <c:title>
          <c:tx>
            <c:rich>
              <a:bodyPr/>
              <a:lstStyle/>
              <a:p>
                <a:pPr>
                  <a:defRPr b="0" i="0"/>
                </a:pPr>
                <a:r>
                  <a:rPr lang="en-US" b="0" i="0"/>
                  <a:t>Exam Item</a:t>
                </a:r>
              </a:p>
            </c:rich>
          </c:tx>
          <c:layout/>
        </c:title>
        <c:tickLblPos val="nextTo"/>
        <c:crossAx val="112379008"/>
        <c:crosses val="autoZero"/>
        <c:auto val="1"/>
        <c:lblAlgn val="ctr"/>
        <c:lblOffset val="100"/>
      </c:catAx>
      <c:valAx>
        <c:axId val="112379008"/>
        <c:scaling>
          <c:orientation val="minMax"/>
          <c:max val="20"/>
          <c:min val="-20"/>
        </c:scaling>
        <c:axPos val="l"/>
        <c:majorGridlines/>
        <c:title>
          <c:tx>
            <c:rich>
              <a:bodyPr rot="-5400000" vert="horz"/>
              <a:lstStyle/>
              <a:p>
                <a:pPr>
                  <a:defRPr b="0" i="0"/>
                </a:pPr>
                <a:r>
                  <a:rPr lang="en-US" b="0" i="0"/>
                  <a:t>Reformed</a:t>
                </a:r>
                <a:r>
                  <a:rPr lang="en-US" b="0" i="0" baseline="0"/>
                  <a:t> - Trad. Scores (%)</a:t>
                </a:r>
                <a:endParaRPr lang="en-US" b="0" i="0"/>
              </a:p>
            </c:rich>
          </c:tx>
          <c:layout/>
        </c:title>
        <c:numFmt formatCode="0.00" sourceLinked="1"/>
        <c:tickLblPos val="nextTo"/>
        <c:crossAx val="112372736"/>
        <c:crosses val="autoZero"/>
        <c:crossBetween val="between"/>
        <c:majorUnit val="5"/>
      </c:valAx>
    </c:plotArea>
    <c:plotVisOnly val="1"/>
    <c:dispBlanksAs val="gap"/>
  </c:chart>
  <c:spPr>
    <a:ln>
      <a:noFill/>
    </a:ln>
  </c:spPr>
  <c:txPr>
    <a:bodyPr/>
    <a:lstStyle/>
    <a:p>
      <a:pPr>
        <a:defRPr sz="1200" baseline="0">
          <a:latin typeface="Times New Roman"/>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a:pPr>
            <a:r>
              <a:rPr lang="en-US"/>
              <a:t>Exam 3</a:t>
            </a:r>
          </a:p>
        </c:rich>
      </c:tx>
      <c:layout/>
    </c:title>
    <c:plotArea>
      <c:layout/>
      <c:barChart>
        <c:barDir val="col"/>
        <c:grouping val="clustered"/>
        <c:ser>
          <c:idx val="0"/>
          <c:order val="0"/>
          <c:tx>
            <c:v>Reformed (N = 203)</c:v>
          </c:tx>
          <c:spPr>
            <a:solidFill>
              <a:schemeClr val="bg1">
                <a:lumMod val="75000"/>
              </a:schemeClr>
            </a:solidFill>
            <a:ln>
              <a:solidFill>
                <a:schemeClr val="tx1"/>
              </a:solidFill>
            </a:ln>
          </c:spPr>
          <c:cat>
            <c:strRef>
              <c:f>Exam3DistOfScores!$I$2:$I$8</c:f>
              <c:strCache>
                <c:ptCount val="7"/>
                <c:pt idx="0">
                  <c:v>100-90</c:v>
                </c:pt>
                <c:pt idx="1">
                  <c:v>90-80</c:v>
                </c:pt>
                <c:pt idx="2">
                  <c:v>80-70</c:v>
                </c:pt>
                <c:pt idx="3">
                  <c:v>70-60</c:v>
                </c:pt>
                <c:pt idx="4">
                  <c:v>60-50</c:v>
                </c:pt>
                <c:pt idx="5">
                  <c:v>50-40</c:v>
                </c:pt>
                <c:pt idx="6">
                  <c:v>40-0</c:v>
                </c:pt>
              </c:strCache>
            </c:strRef>
          </c:cat>
          <c:val>
            <c:numRef>
              <c:f>Exam3DistOfScores!$G$2:$G$8</c:f>
              <c:numCache>
                <c:formatCode>0.00</c:formatCode>
                <c:ptCount val="7"/>
                <c:pt idx="0">
                  <c:v>6.8965517241379306</c:v>
                </c:pt>
                <c:pt idx="1">
                  <c:v>15.270935960591128</c:v>
                </c:pt>
                <c:pt idx="2">
                  <c:v>20.197044334975367</c:v>
                </c:pt>
                <c:pt idx="3">
                  <c:v>23.152709359605907</c:v>
                </c:pt>
                <c:pt idx="4">
                  <c:v>21.674876847290644</c:v>
                </c:pt>
                <c:pt idx="5">
                  <c:v>8.3743842364532028</c:v>
                </c:pt>
                <c:pt idx="6">
                  <c:v>4.4334975369458096</c:v>
                </c:pt>
              </c:numCache>
            </c:numRef>
          </c:val>
        </c:ser>
        <c:ser>
          <c:idx val="1"/>
          <c:order val="1"/>
          <c:tx>
            <c:v>Traditional (N = 230)</c:v>
          </c:tx>
          <c:spPr>
            <a:solidFill>
              <a:srgbClr val="FE9900"/>
            </a:solidFill>
            <a:ln>
              <a:solidFill>
                <a:schemeClr val="tx1"/>
              </a:solidFill>
            </a:ln>
          </c:spPr>
          <c:cat>
            <c:strRef>
              <c:f>Exam3DistOfScores!$I$2:$I$8</c:f>
              <c:strCache>
                <c:ptCount val="7"/>
                <c:pt idx="0">
                  <c:v>100-90</c:v>
                </c:pt>
                <c:pt idx="1">
                  <c:v>90-80</c:v>
                </c:pt>
                <c:pt idx="2">
                  <c:v>80-70</c:v>
                </c:pt>
                <c:pt idx="3">
                  <c:v>70-60</c:v>
                </c:pt>
                <c:pt idx="4">
                  <c:v>60-50</c:v>
                </c:pt>
                <c:pt idx="5">
                  <c:v>50-40</c:v>
                </c:pt>
                <c:pt idx="6">
                  <c:v>40-0</c:v>
                </c:pt>
              </c:strCache>
            </c:strRef>
          </c:cat>
          <c:val>
            <c:numRef>
              <c:f>Exam3DistOfScores!$H$2:$H$8</c:f>
              <c:numCache>
                <c:formatCode>0.00</c:formatCode>
                <c:ptCount val="7"/>
                <c:pt idx="0">
                  <c:v>3.043478260869565</c:v>
                </c:pt>
                <c:pt idx="1">
                  <c:v>10.869565217391303</c:v>
                </c:pt>
                <c:pt idx="2">
                  <c:v>15.217391304347828</c:v>
                </c:pt>
                <c:pt idx="3">
                  <c:v>22.173913043478262</c:v>
                </c:pt>
                <c:pt idx="4">
                  <c:v>18.695652173913036</c:v>
                </c:pt>
                <c:pt idx="5">
                  <c:v>16.086956521739125</c:v>
                </c:pt>
                <c:pt idx="6">
                  <c:v>13.913043478260869</c:v>
                </c:pt>
              </c:numCache>
            </c:numRef>
          </c:val>
        </c:ser>
        <c:dLbls/>
        <c:axId val="112409216"/>
        <c:axId val="112427776"/>
      </c:barChart>
      <c:catAx>
        <c:axId val="112409216"/>
        <c:scaling>
          <c:orientation val="minMax"/>
        </c:scaling>
        <c:axPos val="b"/>
        <c:title>
          <c:tx>
            <c:rich>
              <a:bodyPr/>
              <a:lstStyle/>
              <a:p>
                <a:pPr>
                  <a:defRPr b="0" i="0"/>
                </a:pPr>
                <a:r>
                  <a:rPr lang="en-US" b="0" i="0"/>
                  <a:t>Grade</a:t>
                </a:r>
                <a:r>
                  <a:rPr lang="en-US" b="0" i="0" baseline="0"/>
                  <a:t> on Exam 3 (points)</a:t>
                </a:r>
                <a:endParaRPr lang="en-US" b="0" i="0"/>
              </a:p>
            </c:rich>
          </c:tx>
          <c:layout/>
        </c:title>
        <c:tickLblPos val="nextTo"/>
        <c:crossAx val="112427776"/>
        <c:crosses val="autoZero"/>
        <c:auto val="1"/>
        <c:lblAlgn val="ctr"/>
        <c:lblOffset val="100"/>
      </c:catAx>
      <c:valAx>
        <c:axId val="112427776"/>
        <c:scaling>
          <c:orientation val="minMax"/>
        </c:scaling>
        <c:axPos val="l"/>
        <c:majorGridlines/>
        <c:title>
          <c:tx>
            <c:rich>
              <a:bodyPr rot="-5400000" vert="horz"/>
              <a:lstStyle/>
              <a:p>
                <a:pPr>
                  <a:defRPr b="0" i="0"/>
                </a:pPr>
                <a:r>
                  <a:rPr lang="en-US" b="0" i="0"/>
                  <a:t>Percentage of students</a:t>
                </a:r>
              </a:p>
            </c:rich>
          </c:tx>
          <c:layout/>
        </c:title>
        <c:numFmt formatCode="0.00" sourceLinked="1"/>
        <c:tickLblPos val="nextTo"/>
        <c:crossAx val="112409216"/>
        <c:crosses val="autoZero"/>
        <c:crossBetween val="between"/>
      </c:valAx>
    </c:plotArea>
    <c:legend>
      <c:legendPos val="r"/>
      <c:layout/>
    </c:legend>
    <c:plotVisOnly val="1"/>
    <c:dispBlanksAs val="gap"/>
  </c:chart>
  <c:spPr>
    <a:ln>
      <a:noFill/>
    </a:ln>
  </c:spPr>
  <c:txPr>
    <a:bodyPr/>
    <a:lstStyle/>
    <a:p>
      <a:pPr>
        <a:defRPr sz="1200">
          <a:latin typeface="Times New Roman"/>
        </a:defRPr>
      </a:pPr>
      <a:endParaRPr lang="en-US"/>
    </a:p>
  </c:txPr>
  <c:externalData r:id="rId1"/>
</c:chartSpace>
</file>

<file path=ppt/drawings/_rels/vmlDrawing1.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 Id="rId4"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 Id="rId4"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748" tIns="46374" rIns="92748" bIns="46374" numCol="1" anchor="t" anchorCtr="0" compatLnSpc="1">
            <a:prstTxWarp prst="textNoShape">
              <a:avLst/>
            </a:prstTxWarp>
          </a:bodyPr>
          <a:lstStyle>
            <a:lvl1pPr defTabSz="927100">
              <a:lnSpc>
                <a:spcPct val="100000"/>
              </a:lnSpc>
              <a:spcBef>
                <a:spcPct val="0"/>
              </a:spcBef>
              <a:defRPr sz="1200" b="0">
                <a:solidFill>
                  <a:schemeClr val="tx1"/>
                </a:solidFill>
                <a:latin typeface="Times New Roman" pitchFamily="-109" charset="0"/>
                <a:ea typeface="+mn-ea"/>
                <a:cs typeface="+mn-cs"/>
                <a:sym typeface="Wingdings 3" pitchFamily="-109" charset="2"/>
              </a:defRPr>
            </a:lvl1pPr>
          </a:lstStyle>
          <a:p>
            <a:pPr>
              <a:defRPr/>
            </a:pPr>
            <a:endParaRPr lang="en-US"/>
          </a:p>
        </p:txBody>
      </p:sp>
      <p:sp>
        <p:nvSpPr>
          <p:cNvPr id="109571"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2748" tIns="46374" rIns="92748" bIns="46374" numCol="1" anchor="t" anchorCtr="0" compatLnSpc="1">
            <a:prstTxWarp prst="textNoShape">
              <a:avLst/>
            </a:prstTxWarp>
          </a:bodyPr>
          <a:lstStyle>
            <a:lvl1pPr algn="r" defTabSz="927100">
              <a:lnSpc>
                <a:spcPct val="100000"/>
              </a:lnSpc>
              <a:spcBef>
                <a:spcPct val="0"/>
              </a:spcBef>
              <a:defRPr sz="1200" b="0">
                <a:solidFill>
                  <a:schemeClr val="tx1"/>
                </a:solidFill>
                <a:latin typeface="Times New Roman" pitchFamily="-109" charset="0"/>
                <a:ea typeface="+mn-ea"/>
                <a:cs typeface="+mn-cs"/>
                <a:sym typeface="Wingdings 3" pitchFamily="-109" charset="2"/>
              </a:defRPr>
            </a:lvl1pPr>
          </a:lstStyle>
          <a:p>
            <a:pPr>
              <a:defRPr/>
            </a:pPr>
            <a:endParaRPr lang="en-US"/>
          </a:p>
        </p:txBody>
      </p:sp>
      <p:sp>
        <p:nvSpPr>
          <p:cNvPr id="109572" name="Rectangle 4"/>
          <p:cNvSpPr>
            <a:spLocks noGrp="1" noChangeArrowheads="1"/>
          </p:cNvSpPr>
          <p:nvPr>
            <p:ph type="ftr" sz="quarter" idx="2"/>
          </p:nvPr>
        </p:nvSpPr>
        <p:spPr bwMode="auto">
          <a:xfrm>
            <a:off x="0" y="8807450"/>
            <a:ext cx="3032125" cy="463550"/>
          </a:xfrm>
          <a:prstGeom prst="rect">
            <a:avLst/>
          </a:prstGeom>
          <a:noFill/>
          <a:ln w="9525">
            <a:noFill/>
            <a:miter lim="800000"/>
            <a:headEnd/>
            <a:tailEnd/>
          </a:ln>
          <a:effectLst/>
        </p:spPr>
        <p:txBody>
          <a:bodyPr vert="horz" wrap="square" lIns="92748" tIns="46374" rIns="92748" bIns="46374" numCol="1" anchor="b" anchorCtr="0" compatLnSpc="1">
            <a:prstTxWarp prst="textNoShape">
              <a:avLst/>
            </a:prstTxWarp>
          </a:bodyPr>
          <a:lstStyle>
            <a:lvl1pPr defTabSz="927100">
              <a:lnSpc>
                <a:spcPct val="100000"/>
              </a:lnSpc>
              <a:spcBef>
                <a:spcPct val="0"/>
              </a:spcBef>
              <a:defRPr sz="1200" b="0">
                <a:solidFill>
                  <a:schemeClr val="tx1"/>
                </a:solidFill>
                <a:latin typeface="Times New Roman" pitchFamily="-109" charset="0"/>
                <a:ea typeface="+mn-ea"/>
                <a:cs typeface="+mn-cs"/>
                <a:sym typeface="Wingdings 3" pitchFamily="-109" charset="2"/>
              </a:defRPr>
            </a:lvl1pPr>
          </a:lstStyle>
          <a:p>
            <a:pPr>
              <a:defRPr/>
            </a:pPr>
            <a:endParaRPr lang="en-US"/>
          </a:p>
        </p:txBody>
      </p:sp>
      <p:sp>
        <p:nvSpPr>
          <p:cNvPr id="109573" name="Rectangle 5"/>
          <p:cNvSpPr>
            <a:spLocks noGrp="1" noChangeArrowheads="1"/>
          </p:cNvSpPr>
          <p:nvPr>
            <p:ph type="sldNum" sz="quarter" idx="3"/>
          </p:nvPr>
        </p:nvSpPr>
        <p:spPr bwMode="auto">
          <a:xfrm>
            <a:off x="3965575" y="8807450"/>
            <a:ext cx="3032125" cy="463550"/>
          </a:xfrm>
          <a:prstGeom prst="rect">
            <a:avLst/>
          </a:prstGeom>
          <a:noFill/>
          <a:ln w="9525">
            <a:noFill/>
            <a:miter lim="800000"/>
            <a:headEnd/>
            <a:tailEnd/>
          </a:ln>
          <a:effectLst/>
        </p:spPr>
        <p:txBody>
          <a:bodyPr vert="horz" wrap="square" lIns="92748" tIns="46374" rIns="92748" bIns="46374" numCol="1" anchor="b" anchorCtr="0" compatLnSpc="1">
            <a:prstTxWarp prst="textNoShape">
              <a:avLst/>
            </a:prstTxWarp>
          </a:bodyPr>
          <a:lstStyle>
            <a:lvl1pPr algn="r" defTabSz="927100">
              <a:lnSpc>
                <a:spcPct val="100000"/>
              </a:lnSpc>
              <a:spcBef>
                <a:spcPct val="0"/>
              </a:spcBef>
              <a:defRPr sz="1200" b="0">
                <a:solidFill>
                  <a:schemeClr val="tx1"/>
                </a:solidFill>
              </a:defRPr>
            </a:lvl1pPr>
          </a:lstStyle>
          <a:p>
            <a:pPr>
              <a:defRPr/>
            </a:pPr>
            <a:fld id="{472C1A4B-3688-D34D-B053-076EE5C805D0}" type="slidenum">
              <a:rPr lang="en-US"/>
              <a:pPr>
                <a:defRPr/>
              </a:pPr>
              <a:t>‹#›</a:t>
            </a:fld>
            <a:endParaRPr lang="en-US" dirty="0"/>
          </a:p>
        </p:txBody>
      </p:sp>
    </p:spTree>
    <p:extLst>
      <p:ext uri="{BB962C8B-B14F-4D97-AF65-F5344CB8AC3E}">
        <p14:creationId xmlns:p14="http://schemas.microsoft.com/office/powerpoint/2010/main" xmlns="" val="1173506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0" y="0"/>
            <a:ext cx="3032125" cy="461963"/>
          </a:xfrm>
          <a:prstGeom prst="rect">
            <a:avLst/>
          </a:prstGeom>
          <a:noFill/>
          <a:ln w="9525">
            <a:noFill/>
            <a:miter lim="800000"/>
            <a:headEnd/>
            <a:tailEnd/>
          </a:ln>
          <a:effectLst/>
        </p:spPr>
        <p:txBody>
          <a:bodyPr vert="horz" wrap="square" lIns="92748" tIns="46374" rIns="92748" bIns="46374" numCol="1" anchor="t" anchorCtr="0" compatLnSpc="1">
            <a:prstTxWarp prst="textNoShape">
              <a:avLst/>
            </a:prstTxWarp>
          </a:bodyPr>
          <a:lstStyle>
            <a:lvl1pPr defTabSz="927100">
              <a:lnSpc>
                <a:spcPct val="100000"/>
              </a:lnSpc>
              <a:spcBef>
                <a:spcPct val="0"/>
              </a:spcBef>
              <a:defRPr sz="1200" b="0">
                <a:solidFill>
                  <a:schemeClr val="tx1"/>
                </a:solidFill>
                <a:latin typeface="Times New Roman" pitchFamily="-109" charset="0"/>
                <a:ea typeface="+mn-ea"/>
                <a:cs typeface="+mn-cs"/>
                <a:sym typeface="Wingdings 3" pitchFamily="-109" charset="2"/>
              </a:defRPr>
            </a:lvl1pPr>
          </a:lstStyle>
          <a:p>
            <a:pPr>
              <a:defRPr/>
            </a:pPr>
            <a:endParaRPr lang="en-US"/>
          </a:p>
        </p:txBody>
      </p:sp>
      <p:sp>
        <p:nvSpPr>
          <p:cNvPr id="134147" name="Rectangle 3"/>
          <p:cNvSpPr>
            <a:spLocks noGrp="1" noChangeArrowheads="1"/>
          </p:cNvSpPr>
          <p:nvPr>
            <p:ph type="dt" idx="1"/>
          </p:nvPr>
        </p:nvSpPr>
        <p:spPr bwMode="auto">
          <a:xfrm>
            <a:off x="3965575" y="0"/>
            <a:ext cx="3032125" cy="461963"/>
          </a:xfrm>
          <a:prstGeom prst="rect">
            <a:avLst/>
          </a:prstGeom>
          <a:noFill/>
          <a:ln w="9525">
            <a:noFill/>
            <a:miter lim="800000"/>
            <a:headEnd/>
            <a:tailEnd/>
          </a:ln>
          <a:effectLst/>
        </p:spPr>
        <p:txBody>
          <a:bodyPr vert="horz" wrap="square" lIns="92748" tIns="46374" rIns="92748" bIns="46374" numCol="1" anchor="t" anchorCtr="0" compatLnSpc="1">
            <a:prstTxWarp prst="textNoShape">
              <a:avLst/>
            </a:prstTxWarp>
          </a:bodyPr>
          <a:lstStyle>
            <a:lvl1pPr algn="r" defTabSz="927100">
              <a:lnSpc>
                <a:spcPct val="100000"/>
              </a:lnSpc>
              <a:spcBef>
                <a:spcPct val="0"/>
              </a:spcBef>
              <a:defRPr sz="1200" b="0">
                <a:solidFill>
                  <a:schemeClr val="tx1"/>
                </a:solidFill>
                <a:latin typeface="Times New Roman" pitchFamily="-109" charset="0"/>
                <a:ea typeface="+mn-ea"/>
                <a:cs typeface="+mn-cs"/>
                <a:sym typeface="Wingdings 3" pitchFamily="-109" charset="2"/>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89038"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4149" name="Rectangle 5"/>
          <p:cNvSpPr>
            <a:spLocks noGrp="1" noChangeArrowheads="1"/>
          </p:cNvSpPr>
          <p:nvPr>
            <p:ph type="body" sz="quarter" idx="3"/>
          </p:nvPr>
        </p:nvSpPr>
        <p:spPr bwMode="auto">
          <a:xfrm>
            <a:off x="933450" y="4386263"/>
            <a:ext cx="5130800" cy="4156075"/>
          </a:xfrm>
          <a:prstGeom prst="rect">
            <a:avLst/>
          </a:prstGeom>
          <a:noFill/>
          <a:ln w="9525">
            <a:noFill/>
            <a:miter lim="800000"/>
            <a:headEnd/>
            <a:tailEnd/>
          </a:ln>
          <a:effectLst/>
        </p:spPr>
        <p:txBody>
          <a:bodyPr vert="horz" wrap="square" lIns="92748" tIns="46374" rIns="92748" bIns="4637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4150" name="Rectangle 6"/>
          <p:cNvSpPr>
            <a:spLocks noGrp="1" noChangeArrowheads="1"/>
          </p:cNvSpPr>
          <p:nvPr>
            <p:ph type="ftr" sz="quarter" idx="4"/>
          </p:nvPr>
        </p:nvSpPr>
        <p:spPr bwMode="auto">
          <a:xfrm>
            <a:off x="0" y="8772525"/>
            <a:ext cx="3032125" cy="461963"/>
          </a:xfrm>
          <a:prstGeom prst="rect">
            <a:avLst/>
          </a:prstGeom>
          <a:noFill/>
          <a:ln w="9525">
            <a:noFill/>
            <a:miter lim="800000"/>
            <a:headEnd/>
            <a:tailEnd/>
          </a:ln>
          <a:effectLst/>
        </p:spPr>
        <p:txBody>
          <a:bodyPr vert="horz" wrap="square" lIns="92748" tIns="46374" rIns="92748" bIns="46374" numCol="1" anchor="b" anchorCtr="0" compatLnSpc="1">
            <a:prstTxWarp prst="textNoShape">
              <a:avLst/>
            </a:prstTxWarp>
          </a:bodyPr>
          <a:lstStyle>
            <a:lvl1pPr defTabSz="927100">
              <a:lnSpc>
                <a:spcPct val="100000"/>
              </a:lnSpc>
              <a:spcBef>
                <a:spcPct val="0"/>
              </a:spcBef>
              <a:defRPr sz="1200" b="0">
                <a:solidFill>
                  <a:schemeClr val="tx1"/>
                </a:solidFill>
                <a:latin typeface="Times New Roman" pitchFamily="-109" charset="0"/>
                <a:ea typeface="+mn-ea"/>
                <a:cs typeface="+mn-cs"/>
                <a:sym typeface="Wingdings 3" pitchFamily="-109" charset="2"/>
              </a:defRPr>
            </a:lvl1pPr>
          </a:lstStyle>
          <a:p>
            <a:pPr>
              <a:defRPr/>
            </a:pPr>
            <a:endParaRPr lang="en-US"/>
          </a:p>
        </p:txBody>
      </p:sp>
      <p:sp>
        <p:nvSpPr>
          <p:cNvPr id="134151" name="Rectangle 7"/>
          <p:cNvSpPr>
            <a:spLocks noGrp="1" noChangeArrowheads="1"/>
          </p:cNvSpPr>
          <p:nvPr>
            <p:ph type="sldNum" sz="quarter" idx="5"/>
          </p:nvPr>
        </p:nvSpPr>
        <p:spPr bwMode="auto">
          <a:xfrm>
            <a:off x="3965575" y="8772525"/>
            <a:ext cx="3032125" cy="461963"/>
          </a:xfrm>
          <a:prstGeom prst="rect">
            <a:avLst/>
          </a:prstGeom>
          <a:noFill/>
          <a:ln w="9525">
            <a:noFill/>
            <a:miter lim="800000"/>
            <a:headEnd/>
            <a:tailEnd/>
          </a:ln>
          <a:effectLst/>
        </p:spPr>
        <p:txBody>
          <a:bodyPr vert="horz" wrap="square" lIns="92748" tIns="46374" rIns="92748" bIns="46374" numCol="1" anchor="b" anchorCtr="0" compatLnSpc="1">
            <a:prstTxWarp prst="textNoShape">
              <a:avLst/>
            </a:prstTxWarp>
          </a:bodyPr>
          <a:lstStyle>
            <a:lvl1pPr algn="r" defTabSz="927100">
              <a:lnSpc>
                <a:spcPct val="100000"/>
              </a:lnSpc>
              <a:spcBef>
                <a:spcPct val="0"/>
              </a:spcBef>
              <a:defRPr sz="1200" b="0">
                <a:solidFill>
                  <a:schemeClr val="tx1"/>
                </a:solidFill>
              </a:defRPr>
            </a:lvl1pPr>
          </a:lstStyle>
          <a:p>
            <a:pPr>
              <a:defRPr/>
            </a:pPr>
            <a:fld id="{AB4F5358-6881-F74A-91C2-8E1C3AFFEB68}" type="slidenum">
              <a:rPr lang="en-US"/>
              <a:pPr>
                <a:defRPr/>
              </a:pPr>
              <a:t>‹#›</a:t>
            </a:fld>
            <a:endParaRPr lang="en-US" dirty="0"/>
          </a:p>
        </p:txBody>
      </p:sp>
    </p:spTree>
    <p:extLst>
      <p:ext uri="{BB962C8B-B14F-4D97-AF65-F5344CB8AC3E}">
        <p14:creationId xmlns:p14="http://schemas.microsoft.com/office/powerpoint/2010/main" xmlns="" val="21650081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B4F5358-6881-F74A-91C2-8E1C3AFFEB68}" type="slidenum">
              <a:rPr lang="en-US" smtClean="0"/>
              <a:pPr>
                <a:defRPr/>
              </a:pPr>
              <a:t>1</a:t>
            </a:fld>
            <a:endParaRPr lang="en-US" dirty="0"/>
          </a:p>
        </p:txBody>
      </p:sp>
    </p:spTree>
    <p:extLst>
      <p:ext uri="{BB962C8B-B14F-4D97-AF65-F5344CB8AC3E}">
        <p14:creationId xmlns:p14="http://schemas.microsoft.com/office/powerpoint/2010/main" xmlns="" val="3044148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B4F5358-6881-F74A-91C2-8E1C3AFFEB68}" type="slidenum">
              <a:rPr lang="en-US" smtClean="0"/>
              <a:pPr>
                <a:defRPr/>
              </a:pPr>
              <a:t>2</a:t>
            </a:fld>
            <a:endParaRPr lang="en-US" dirty="0"/>
          </a:p>
        </p:txBody>
      </p:sp>
    </p:spTree>
    <p:extLst>
      <p:ext uri="{BB962C8B-B14F-4D97-AF65-F5344CB8AC3E}">
        <p14:creationId xmlns:p14="http://schemas.microsoft.com/office/powerpoint/2010/main" xmlns="" val="3044148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C250EB-5CCE-C04C-A629-D3793474D30C}" type="slidenum">
              <a:rPr lang="en-US"/>
              <a:pPr>
                <a:defRPr/>
              </a:pPr>
              <a:t>‹#›</a:t>
            </a:fld>
            <a:endParaRPr lang="en-US" dirty="0"/>
          </a:p>
        </p:txBody>
      </p:sp>
    </p:spTree>
    <p:extLst>
      <p:ext uri="{BB962C8B-B14F-4D97-AF65-F5344CB8AC3E}">
        <p14:creationId xmlns:p14="http://schemas.microsoft.com/office/powerpoint/2010/main" xmlns="" val="1916596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CB6D50-3EC6-BB47-995D-2D57A5C9E9E6}" type="slidenum">
              <a:rPr lang="en-US"/>
              <a:pPr>
                <a:defRPr/>
              </a:pPr>
              <a:t>‹#›</a:t>
            </a:fld>
            <a:endParaRPr lang="en-US" dirty="0"/>
          </a:p>
        </p:txBody>
      </p:sp>
    </p:spTree>
    <p:extLst>
      <p:ext uri="{BB962C8B-B14F-4D97-AF65-F5344CB8AC3E}">
        <p14:creationId xmlns:p14="http://schemas.microsoft.com/office/powerpoint/2010/main" xmlns="" val="1106864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964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4964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B86859-CF03-8649-84A8-7729417D1DAC}" type="slidenum">
              <a:rPr lang="en-US"/>
              <a:pPr>
                <a:defRPr/>
              </a:pPr>
              <a:t>‹#›</a:t>
            </a:fld>
            <a:endParaRPr lang="en-US" dirty="0"/>
          </a:p>
        </p:txBody>
      </p:sp>
    </p:spTree>
    <p:extLst>
      <p:ext uri="{BB962C8B-B14F-4D97-AF65-F5344CB8AC3E}">
        <p14:creationId xmlns:p14="http://schemas.microsoft.com/office/powerpoint/2010/main" xmlns="" val="1500113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3638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1743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495675"/>
            <a:ext cx="4038600" cy="1743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ED2F974-FDEA-3E43-BF98-6AA8D8AA576A}" type="slidenum">
              <a:rPr lang="en-US"/>
              <a:pPr>
                <a:defRPr/>
              </a:pPr>
              <a:t>‹#›</a:t>
            </a:fld>
            <a:endParaRPr lang="en-US" dirty="0"/>
          </a:p>
        </p:txBody>
      </p:sp>
    </p:spTree>
    <p:extLst>
      <p:ext uri="{BB962C8B-B14F-4D97-AF65-F5344CB8AC3E}">
        <p14:creationId xmlns:p14="http://schemas.microsoft.com/office/powerpoint/2010/main" xmlns="" val="3196097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41CB9E-B417-0745-BCB3-5D1E0F6B2030}" type="slidenum">
              <a:rPr lang="en-US"/>
              <a:pPr>
                <a:defRPr/>
              </a:pPr>
              <a:t>‹#›</a:t>
            </a:fld>
            <a:endParaRPr lang="en-US" dirty="0"/>
          </a:p>
        </p:txBody>
      </p:sp>
    </p:spTree>
    <p:extLst>
      <p:ext uri="{BB962C8B-B14F-4D97-AF65-F5344CB8AC3E}">
        <p14:creationId xmlns:p14="http://schemas.microsoft.com/office/powerpoint/2010/main" xmlns="" val="519148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6005D7-7BA6-844C-8D7A-FB70C4523B95}" type="slidenum">
              <a:rPr lang="en-US"/>
              <a:pPr>
                <a:defRPr/>
              </a:pPr>
              <a:t>‹#›</a:t>
            </a:fld>
            <a:endParaRPr lang="en-US" dirty="0"/>
          </a:p>
        </p:txBody>
      </p:sp>
    </p:spTree>
    <p:extLst>
      <p:ext uri="{BB962C8B-B14F-4D97-AF65-F5344CB8AC3E}">
        <p14:creationId xmlns:p14="http://schemas.microsoft.com/office/powerpoint/2010/main" xmlns="" val="3336905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63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63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C9EE05-E8B5-CB42-8069-96CC18DD58B2}" type="slidenum">
              <a:rPr lang="en-US"/>
              <a:pPr>
                <a:defRPr/>
              </a:pPr>
              <a:t>‹#›</a:t>
            </a:fld>
            <a:endParaRPr lang="en-US" dirty="0"/>
          </a:p>
        </p:txBody>
      </p:sp>
    </p:spTree>
    <p:extLst>
      <p:ext uri="{BB962C8B-B14F-4D97-AF65-F5344CB8AC3E}">
        <p14:creationId xmlns:p14="http://schemas.microsoft.com/office/powerpoint/2010/main" xmlns="" val="1417633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CA1FAF-C644-774E-A488-68AFA8C8C376}" type="slidenum">
              <a:rPr lang="en-US"/>
              <a:pPr>
                <a:defRPr/>
              </a:pPr>
              <a:t>‹#›</a:t>
            </a:fld>
            <a:endParaRPr lang="en-US" dirty="0"/>
          </a:p>
        </p:txBody>
      </p:sp>
    </p:spTree>
    <p:extLst>
      <p:ext uri="{BB962C8B-B14F-4D97-AF65-F5344CB8AC3E}">
        <p14:creationId xmlns:p14="http://schemas.microsoft.com/office/powerpoint/2010/main" xmlns="" val="1887795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9E0541C-233E-3E44-A963-052B303D4696}" type="slidenum">
              <a:rPr lang="en-US"/>
              <a:pPr>
                <a:defRPr/>
              </a:pPr>
              <a:t>‹#›</a:t>
            </a:fld>
            <a:endParaRPr lang="en-US" dirty="0"/>
          </a:p>
        </p:txBody>
      </p:sp>
    </p:spTree>
    <p:extLst>
      <p:ext uri="{BB962C8B-B14F-4D97-AF65-F5344CB8AC3E}">
        <p14:creationId xmlns:p14="http://schemas.microsoft.com/office/powerpoint/2010/main" xmlns="" val="285540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83A0821-C980-9C4B-B25E-5B42DA743B8B}" type="slidenum">
              <a:rPr lang="en-US"/>
              <a:pPr>
                <a:defRPr/>
              </a:pPr>
              <a:t>‹#›</a:t>
            </a:fld>
            <a:endParaRPr lang="en-US" dirty="0"/>
          </a:p>
        </p:txBody>
      </p:sp>
    </p:spTree>
    <p:extLst>
      <p:ext uri="{BB962C8B-B14F-4D97-AF65-F5344CB8AC3E}">
        <p14:creationId xmlns:p14="http://schemas.microsoft.com/office/powerpoint/2010/main" xmlns="" val="611674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FB26DF-C1F6-EB44-A5EA-2F0ABADA9802}" type="slidenum">
              <a:rPr lang="en-US"/>
              <a:pPr>
                <a:defRPr/>
              </a:pPr>
              <a:t>‹#›</a:t>
            </a:fld>
            <a:endParaRPr lang="en-US" dirty="0"/>
          </a:p>
        </p:txBody>
      </p:sp>
    </p:spTree>
    <p:extLst>
      <p:ext uri="{BB962C8B-B14F-4D97-AF65-F5344CB8AC3E}">
        <p14:creationId xmlns:p14="http://schemas.microsoft.com/office/powerpoint/2010/main" xmlns="" val="2061596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482D4A-DF10-AD46-B70F-9D80DA68B5E2}" type="slidenum">
              <a:rPr lang="en-US"/>
              <a:pPr>
                <a:defRPr/>
              </a:pPr>
              <a:t>‹#›</a:t>
            </a:fld>
            <a:endParaRPr lang="en-US" dirty="0"/>
          </a:p>
        </p:txBody>
      </p:sp>
    </p:spTree>
    <p:extLst>
      <p:ext uri="{BB962C8B-B14F-4D97-AF65-F5344CB8AC3E}">
        <p14:creationId xmlns:p14="http://schemas.microsoft.com/office/powerpoint/2010/main" xmlns="" val="2721639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6285D"/>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3638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89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b="0">
                <a:solidFill>
                  <a:schemeClr val="tx1"/>
                </a:solidFill>
                <a:latin typeface="+mn-lt"/>
                <a:ea typeface="+mn-ea"/>
                <a:cs typeface="+mn-cs"/>
                <a:sym typeface="Wingdings 3" pitchFamily="-109" charset="2"/>
              </a:defRPr>
            </a:lvl1pPr>
          </a:lstStyle>
          <a:p>
            <a:pPr>
              <a:defRPr/>
            </a:pPr>
            <a:endParaRPr lang="en-US"/>
          </a:p>
        </p:txBody>
      </p:sp>
      <p:sp>
        <p:nvSpPr>
          <p:cNvPr id="3389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b="0">
                <a:solidFill>
                  <a:schemeClr val="tx1"/>
                </a:solidFill>
                <a:latin typeface="+mn-lt"/>
                <a:ea typeface="+mn-ea"/>
                <a:cs typeface="+mn-cs"/>
                <a:sym typeface="Wingdings 3" pitchFamily="-109" charset="2"/>
              </a:defRPr>
            </a:lvl1pPr>
          </a:lstStyle>
          <a:p>
            <a:pPr>
              <a:defRPr/>
            </a:pPr>
            <a:endParaRPr lang="en-US"/>
          </a:p>
        </p:txBody>
      </p:sp>
      <p:sp>
        <p:nvSpPr>
          <p:cNvPr id="3389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b="0">
                <a:solidFill>
                  <a:schemeClr val="tx1"/>
                </a:solidFill>
                <a:latin typeface="Arial" charset="0"/>
              </a:defRPr>
            </a:lvl1pPr>
          </a:lstStyle>
          <a:p>
            <a:pPr>
              <a:defRPr/>
            </a:pPr>
            <a:fld id="{D9BFE812-5A20-C849-9AFB-57695663DDF2}" type="slidenum">
              <a:rPr lang="en-US"/>
              <a:pPr>
                <a:defRPr/>
              </a:pPr>
              <a:t>‹#›</a:t>
            </a:fld>
            <a:endParaRPr lang="en-US" dirty="0"/>
          </a:p>
        </p:txBody>
      </p:sp>
      <p:pic>
        <p:nvPicPr>
          <p:cNvPr id="1031" name="Picture 7"/>
          <p:cNvPicPr>
            <a:picLocks noChangeAspect="1" noChangeArrowheads="1"/>
          </p:cNvPicPr>
          <p:nvPr/>
        </p:nvPicPr>
        <p:blipFill>
          <a:blip r:embed="rId14">
            <a:extLst>
              <a:ext uri="{28A0092B-C50C-407E-A947-70E740481C1C}">
                <a14:useLocalDpi xmlns:a14="http://schemas.microsoft.com/office/drawing/2010/main" xmlns="" val="0"/>
              </a:ext>
            </a:extLst>
          </a:blip>
          <a:srcRect l="1308" t="11792" r="1439" b="72792"/>
          <a:stretch>
            <a:fillRect/>
          </a:stretch>
        </p:blipFill>
        <p:spPr bwMode="auto">
          <a:xfrm>
            <a:off x="0" y="5340350"/>
            <a:ext cx="9144000" cy="151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rgbClr val="FFFFFF"/>
          </a:solidFill>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4400">
          <a:solidFill>
            <a:srgbClr val="FFFFFF"/>
          </a:solidFill>
          <a:latin typeface="Arial" pitchFamily="-109"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rgbClr val="FFFFFF"/>
          </a:solidFill>
          <a:latin typeface="Arial" pitchFamily="-109"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rgbClr val="FFFFFF"/>
          </a:solidFill>
          <a:latin typeface="Arial" pitchFamily="-109"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rgbClr val="FFFFFF"/>
          </a:solidFill>
          <a:latin typeface="Arial" pitchFamily="-109"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rgbClr val="FFFFFF"/>
          </a:solidFill>
          <a:latin typeface="Arial" pitchFamily="-109" charset="0"/>
        </a:defRPr>
      </a:lvl6pPr>
      <a:lvl7pPr marL="914400" algn="ctr" rtl="0" fontAlgn="base">
        <a:spcBef>
          <a:spcPct val="0"/>
        </a:spcBef>
        <a:spcAft>
          <a:spcPct val="0"/>
        </a:spcAft>
        <a:defRPr sz="4400">
          <a:solidFill>
            <a:srgbClr val="FFFFFF"/>
          </a:solidFill>
          <a:latin typeface="Arial" pitchFamily="-109" charset="0"/>
        </a:defRPr>
      </a:lvl7pPr>
      <a:lvl8pPr marL="1371600" algn="ctr" rtl="0" fontAlgn="base">
        <a:spcBef>
          <a:spcPct val="0"/>
        </a:spcBef>
        <a:spcAft>
          <a:spcPct val="0"/>
        </a:spcAft>
        <a:defRPr sz="4400">
          <a:solidFill>
            <a:srgbClr val="FFFFFF"/>
          </a:solidFill>
          <a:latin typeface="Arial" pitchFamily="-109" charset="0"/>
        </a:defRPr>
      </a:lvl8pPr>
      <a:lvl9pPr marL="1828800" algn="ctr" rtl="0" fontAlgn="base">
        <a:spcBef>
          <a:spcPct val="0"/>
        </a:spcBef>
        <a:spcAft>
          <a:spcPct val="0"/>
        </a:spcAft>
        <a:defRPr sz="4400">
          <a:solidFill>
            <a:srgbClr val="FFFFFF"/>
          </a:solidFill>
          <a:latin typeface="Arial" pitchFamily="-109" charset="0"/>
        </a:defRPr>
      </a:lvl9pPr>
    </p:titleStyle>
    <p:bodyStyle>
      <a:lvl1pPr marL="342900" indent="-342900" algn="l" rtl="0" eaLnBrk="0" fontAlgn="base" hangingPunct="0">
        <a:spcBef>
          <a:spcPct val="20000"/>
        </a:spcBef>
        <a:spcAft>
          <a:spcPct val="0"/>
        </a:spcAft>
        <a:buChar char="•"/>
        <a:defRPr sz="3200">
          <a:solidFill>
            <a:srgbClr val="FFFFFF"/>
          </a:solidFill>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har char="–"/>
        <a:defRPr sz="2800">
          <a:solidFill>
            <a:srgbClr val="FFFFFF"/>
          </a:solidFill>
          <a:latin typeface="+mn-lt"/>
          <a:ea typeface="ＭＳ Ｐゴシック" pitchFamily="-109" charset="-128"/>
        </a:defRPr>
      </a:lvl2pPr>
      <a:lvl3pPr marL="1143000" indent="-228600" algn="l" rtl="0" eaLnBrk="0" fontAlgn="base" hangingPunct="0">
        <a:spcBef>
          <a:spcPct val="20000"/>
        </a:spcBef>
        <a:spcAft>
          <a:spcPct val="0"/>
        </a:spcAft>
        <a:buChar char="•"/>
        <a:defRPr sz="2400">
          <a:solidFill>
            <a:srgbClr val="FFFFFF"/>
          </a:solidFill>
          <a:latin typeface="+mn-lt"/>
          <a:ea typeface="ＭＳ Ｐゴシック" pitchFamily="-109" charset="-128"/>
        </a:defRPr>
      </a:lvl3pPr>
      <a:lvl4pPr marL="1600200" indent="-228600" algn="l" rtl="0" eaLnBrk="0" fontAlgn="base" hangingPunct="0">
        <a:spcBef>
          <a:spcPct val="20000"/>
        </a:spcBef>
        <a:spcAft>
          <a:spcPct val="0"/>
        </a:spcAft>
        <a:buChar char="–"/>
        <a:defRPr sz="2000">
          <a:solidFill>
            <a:srgbClr val="FFFFFF"/>
          </a:solidFill>
          <a:latin typeface="+mn-lt"/>
          <a:ea typeface="ＭＳ Ｐゴシック" pitchFamily="-109" charset="-128"/>
        </a:defRPr>
      </a:lvl4pPr>
      <a:lvl5pPr marL="2057400" indent="-228600" algn="l" rtl="0" eaLnBrk="0" fontAlgn="base" hangingPunct="0">
        <a:spcBef>
          <a:spcPct val="20000"/>
        </a:spcBef>
        <a:spcAft>
          <a:spcPct val="0"/>
        </a:spcAft>
        <a:buChar char="»"/>
        <a:defRPr sz="2000">
          <a:solidFill>
            <a:srgbClr val="FFFFFF"/>
          </a:solidFill>
          <a:latin typeface="+mn-lt"/>
          <a:ea typeface="ＭＳ Ｐゴシック" pitchFamily="-109" charset="-128"/>
        </a:defRPr>
      </a:lvl5pPr>
      <a:lvl6pPr marL="2514600" indent="-228600" algn="l" rtl="0" fontAlgn="base">
        <a:spcBef>
          <a:spcPct val="20000"/>
        </a:spcBef>
        <a:spcAft>
          <a:spcPct val="0"/>
        </a:spcAft>
        <a:buChar char="»"/>
        <a:defRPr sz="2000">
          <a:solidFill>
            <a:srgbClr val="FFFFFF"/>
          </a:solidFill>
          <a:latin typeface="+mn-lt"/>
          <a:ea typeface="ＭＳ Ｐゴシック" pitchFamily="-109" charset="-128"/>
        </a:defRPr>
      </a:lvl6pPr>
      <a:lvl7pPr marL="2971800" indent="-228600" algn="l" rtl="0" fontAlgn="base">
        <a:spcBef>
          <a:spcPct val="20000"/>
        </a:spcBef>
        <a:spcAft>
          <a:spcPct val="0"/>
        </a:spcAft>
        <a:buChar char="»"/>
        <a:defRPr sz="2000">
          <a:solidFill>
            <a:srgbClr val="FFFFFF"/>
          </a:solidFill>
          <a:latin typeface="+mn-lt"/>
          <a:ea typeface="ＭＳ Ｐゴシック" pitchFamily="-109" charset="-128"/>
        </a:defRPr>
      </a:lvl7pPr>
      <a:lvl8pPr marL="3429000" indent="-228600" algn="l" rtl="0" fontAlgn="base">
        <a:spcBef>
          <a:spcPct val="20000"/>
        </a:spcBef>
        <a:spcAft>
          <a:spcPct val="0"/>
        </a:spcAft>
        <a:buChar char="»"/>
        <a:defRPr sz="2000">
          <a:solidFill>
            <a:srgbClr val="FFFFFF"/>
          </a:solidFill>
          <a:latin typeface="+mn-lt"/>
          <a:ea typeface="ＭＳ Ｐゴシック" pitchFamily="-109" charset="-128"/>
        </a:defRPr>
      </a:lvl8pPr>
      <a:lvl9pPr marL="3886200" indent="-228600" algn="l" rtl="0" fontAlgn="base">
        <a:spcBef>
          <a:spcPct val="20000"/>
        </a:spcBef>
        <a:spcAft>
          <a:spcPct val="0"/>
        </a:spcAft>
        <a:buChar char="»"/>
        <a:defRPr sz="2000">
          <a:solidFill>
            <a:srgbClr val="FFFFFF"/>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8.bin"/><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oleObject" Target="../embeddings/oleObject6.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oleObject" Target="../embeddings/oleObject12.bin"/><Relationship Id="rId7" Type="http://schemas.openxmlformats.org/officeDocument/2006/relationships/oleObject" Target="../embeddings/oleObject16.bin"/><Relationship Id="rId12"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5.bin"/><Relationship Id="rId11" Type="http://schemas.openxmlformats.org/officeDocument/2006/relationships/oleObject" Target="../embeddings/oleObject20.bin"/><Relationship Id="rId5" Type="http://schemas.openxmlformats.org/officeDocument/2006/relationships/oleObject" Target="../embeddings/oleObject14.bin"/><Relationship Id="rId10" Type="http://schemas.openxmlformats.org/officeDocument/2006/relationships/oleObject" Target="../embeddings/oleObject19.bin"/><Relationship Id="rId4" Type="http://schemas.openxmlformats.org/officeDocument/2006/relationships/oleObject" Target="../embeddings/oleObject13.bin"/><Relationship Id="rId9" Type="http://schemas.openxmlformats.org/officeDocument/2006/relationships/oleObject" Target="../embeddings/oleObject18.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type="body" idx="1"/>
          </p:nvPr>
        </p:nvSpPr>
        <p:spPr>
          <a:xfrm>
            <a:off x="244475" y="1941513"/>
            <a:ext cx="8896350" cy="2592387"/>
          </a:xfrm>
        </p:spPr>
        <p:txBody>
          <a:bodyPr/>
          <a:lstStyle/>
          <a:p>
            <a:pPr algn="ctr" eaLnBrk="1" hangingPunct="1">
              <a:buFontTx/>
              <a:buNone/>
            </a:pPr>
            <a:r>
              <a:rPr lang="en-US" sz="3600" b="1" dirty="0" smtClean="0">
                <a:solidFill>
                  <a:srgbClr val="F49100"/>
                </a:solidFill>
                <a:latin typeface="Arial" charset="0"/>
                <a:ea typeface="ＭＳ Ｐゴシック" charset="0"/>
                <a:cs typeface="Times New Roman" charset="0"/>
              </a:rPr>
              <a:t>Dr. Edward </a:t>
            </a:r>
            <a:r>
              <a:rPr lang="en-US" sz="3600" b="1" dirty="0">
                <a:solidFill>
                  <a:srgbClr val="F49100"/>
                </a:solidFill>
                <a:latin typeface="Arial" charset="0"/>
                <a:ea typeface="ＭＳ Ｐゴシック" charset="0"/>
                <a:cs typeface="Times New Roman" charset="0"/>
              </a:rPr>
              <a:t>Prather</a:t>
            </a:r>
            <a:endParaRPr lang="en-US" sz="3600" dirty="0">
              <a:solidFill>
                <a:srgbClr val="F49100"/>
              </a:solidFill>
              <a:latin typeface="Arial" charset="0"/>
              <a:ea typeface="ＭＳ Ｐゴシック" charset="0"/>
              <a:cs typeface="Times New Roman" charset="0"/>
            </a:endParaRPr>
          </a:p>
          <a:p>
            <a:pPr algn="ctr" eaLnBrk="1" hangingPunct="1">
              <a:buFontTx/>
              <a:buNone/>
            </a:pPr>
            <a:r>
              <a:rPr lang="en-US" sz="2000" dirty="0">
                <a:latin typeface="Arial" charset="0"/>
                <a:ea typeface="ＭＳ Ｐゴシック" charset="0"/>
                <a:cs typeface="Times New Roman" charset="0"/>
              </a:rPr>
              <a:t>University of Arizona</a:t>
            </a:r>
          </a:p>
          <a:p>
            <a:pPr algn="ctr" eaLnBrk="1" hangingPunct="1">
              <a:buFontTx/>
              <a:buNone/>
            </a:pPr>
            <a:r>
              <a:rPr lang="en-US" sz="2000" i="1" dirty="0">
                <a:latin typeface="Arial" charset="0"/>
                <a:ea typeface="ＭＳ Ｐゴシック" charset="0"/>
                <a:cs typeface="Times New Roman" charset="0"/>
              </a:rPr>
              <a:t>Center for Astronomy Education (CAE)  </a:t>
            </a:r>
            <a:endParaRPr lang="en-US" sz="2000" dirty="0">
              <a:latin typeface="Arial" charset="0"/>
              <a:ea typeface="ＭＳ Ｐゴシック" charset="0"/>
              <a:cs typeface="Times New Roman" charset="0"/>
            </a:endParaRPr>
          </a:p>
          <a:p>
            <a:pPr algn="ctr" eaLnBrk="1" hangingPunct="1">
              <a:buFontTx/>
              <a:buNone/>
            </a:pPr>
            <a:r>
              <a:rPr lang="en-US" sz="2000" dirty="0">
                <a:latin typeface="Arial" charset="0"/>
                <a:ea typeface="ＭＳ Ｐゴシック" charset="0"/>
                <a:cs typeface="Times New Roman" charset="0"/>
              </a:rPr>
              <a:t>http://astronomy101.jpl.nasa.gov</a:t>
            </a:r>
            <a:endParaRPr lang="en-US" sz="2000" b="1" dirty="0">
              <a:latin typeface="Arial" charset="0"/>
              <a:ea typeface="ＭＳ Ｐゴシック" charset="0"/>
              <a:cs typeface="Times New Roman" charset="0"/>
            </a:endParaRPr>
          </a:p>
        </p:txBody>
      </p:sp>
      <p:pic>
        <p:nvPicPr>
          <p:cNvPr id="17410" name="Picture 6" descr="CATS_Poster_Banner_43_inches_wide_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85888" y="4503738"/>
            <a:ext cx="6491287" cy="839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1" name="Picture 7" descr="Steward_UA"/>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59100" y="3819525"/>
            <a:ext cx="3548063" cy="70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2" name="Rectangle 6"/>
          <p:cNvSpPr>
            <a:spLocks noChangeArrowheads="1"/>
          </p:cNvSpPr>
          <p:nvPr/>
        </p:nvSpPr>
        <p:spPr bwMode="auto">
          <a:xfrm>
            <a:off x="1267595" y="231044"/>
            <a:ext cx="7225887"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4400" dirty="0" smtClean="0">
                <a:solidFill>
                  <a:schemeClr val="bg2">
                    <a:lumMod val="20000"/>
                    <a:lumOff val="80000"/>
                  </a:schemeClr>
                </a:solidFill>
              </a:rPr>
              <a:t>TPS for Problem Solving</a:t>
            </a:r>
            <a:endParaRPr lang="en-US" sz="4400" dirty="0">
              <a:solidFill>
                <a:schemeClr val="bg2">
                  <a:lumMod val="20000"/>
                  <a:lumOff val="80000"/>
                </a:schemeClr>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grpSp>
        <p:nvGrpSpPr>
          <p:cNvPr id="33793" name="Group 37"/>
          <p:cNvGrpSpPr>
            <a:grpSpLocks/>
          </p:cNvGrpSpPr>
          <p:nvPr/>
        </p:nvGrpSpPr>
        <p:grpSpPr bwMode="auto">
          <a:xfrm>
            <a:off x="338138" y="1257300"/>
            <a:ext cx="4162425" cy="2346325"/>
            <a:chOff x="2348961" y="2996178"/>
            <a:chExt cx="4163199" cy="2346044"/>
          </a:xfrm>
        </p:grpSpPr>
        <p:grpSp>
          <p:nvGrpSpPr>
            <p:cNvPr id="33826" name="Group 38"/>
            <p:cNvGrpSpPr>
              <a:grpSpLocks/>
            </p:cNvGrpSpPr>
            <p:nvPr/>
          </p:nvGrpSpPr>
          <p:grpSpPr bwMode="auto">
            <a:xfrm>
              <a:off x="2348961" y="2996178"/>
              <a:ext cx="4163199" cy="2346044"/>
              <a:chOff x="849827" y="2251418"/>
              <a:chExt cx="4163199" cy="2346044"/>
            </a:xfrm>
          </p:grpSpPr>
          <p:grpSp>
            <p:nvGrpSpPr>
              <p:cNvPr id="33828" name="Group 40"/>
              <p:cNvGrpSpPr>
                <a:grpSpLocks/>
              </p:cNvGrpSpPr>
              <p:nvPr/>
            </p:nvGrpSpPr>
            <p:grpSpPr bwMode="auto">
              <a:xfrm>
                <a:off x="849827" y="2251418"/>
                <a:ext cx="4163199" cy="2346044"/>
                <a:chOff x="849827" y="2251418"/>
                <a:chExt cx="4163199" cy="2346044"/>
              </a:xfrm>
            </p:grpSpPr>
            <p:sp>
              <p:nvSpPr>
                <p:cNvPr id="43" name="Right Triangle 42"/>
                <p:cNvSpPr/>
                <p:nvPr/>
              </p:nvSpPr>
              <p:spPr>
                <a:xfrm>
                  <a:off x="849827" y="2659357"/>
                  <a:ext cx="4163199" cy="1938105"/>
                </a:xfrm>
                <a:prstGeom prst="rtTriangl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 name="Rectangle 43"/>
                <p:cNvSpPr/>
                <p:nvPr/>
              </p:nvSpPr>
              <p:spPr>
                <a:xfrm rot="1479764">
                  <a:off x="1315050" y="2251418"/>
                  <a:ext cx="1003487" cy="811116"/>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3829" name="TextBox 41"/>
              <p:cNvSpPr txBox="1">
                <a:spLocks noChangeArrowheads="1"/>
              </p:cNvSpPr>
              <p:nvPr/>
            </p:nvSpPr>
            <p:spPr bwMode="auto">
              <a:xfrm>
                <a:off x="3848103" y="4209034"/>
                <a:ext cx="55382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30</a:t>
                </a:r>
                <a:r>
                  <a:rPr lang="en-US" sz="1800" baseline="30000">
                    <a:latin typeface="Arial" charset="0"/>
                    <a:cs typeface="Arial" charset="0"/>
                  </a:rPr>
                  <a:t>o</a:t>
                </a:r>
                <a:endParaRPr lang="en-US" sz="1800">
                  <a:latin typeface="Arial" charset="0"/>
                  <a:cs typeface="Arial" charset="0"/>
                </a:endParaRPr>
              </a:p>
            </p:txBody>
          </p:sp>
        </p:grpSp>
        <p:sp>
          <p:nvSpPr>
            <p:cNvPr id="33827" name="TextBox 39"/>
            <p:cNvSpPr txBox="1">
              <a:spLocks noChangeArrowheads="1"/>
            </p:cNvSpPr>
            <p:nvPr/>
          </p:nvSpPr>
          <p:spPr bwMode="auto">
            <a:xfrm rot="1540377">
              <a:off x="2998269" y="3228818"/>
              <a:ext cx="6015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box</a:t>
              </a:r>
            </a:p>
          </p:txBody>
        </p:sp>
      </p:grpSp>
      <p:grpSp>
        <p:nvGrpSpPr>
          <p:cNvPr id="33794" name="Group 45"/>
          <p:cNvGrpSpPr>
            <a:grpSpLocks/>
          </p:cNvGrpSpPr>
          <p:nvPr/>
        </p:nvGrpSpPr>
        <p:grpSpPr bwMode="auto">
          <a:xfrm>
            <a:off x="4124325" y="909638"/>
            <a:ext cx="1928813" cy="1965325"/>
            <a:chOff x="4125008" y="776513"/>
            <a:chExt cx="1928823" cy="1964805"/>
          </a:xfrm>
        </p:grpSpPr>
        <p:grpSp>
          <p:nvGrpSpPr>
            <p:cNvPr id="33816" name="Group 36"/>
            <p:cNvGrpSpPr>
              <a:grpSpLocks/>
            </p:cNvGrpSpPr>
            <p:nvPr/>
          </p:nvGrpSpPr>
          <p:grpSpPr bwMode="auto">
            <a:xfrm>
              <a:off x="4203636" y="1113610"/>
              <a:ext cx="1721242" cy="1627708"/>
              <a:chOff x="3032370" y="1150895"/>
              <a:chExt cx="1721242" cy="1627708"/>
            </a:xfrm>
          </p:grpSpPr>
          <p:grpSp>
            <p:nvGrpSpPr>
              <p:cNvPr id="33818" name="Group 52"/>
              <p:cNvGrpSpPr>
                <a:grpSpLocks/>
              </p:cNvGrpSpPr>
              <p:nvPr/>
            </p:nvGrpSpPr>
            <p:grpSpPr bwMode="auto">
              <a:xfrm rot="3013799">
                <a:off x="3101863" y="1126854"/>
                <a:ext cx="1627708" cy="1675790"/>
                <a:chOff x="4195388" y="891379"/>
                <a:chExt cx="1627711" cy="1675806"/>
              </a:xfrm>
            </p:grpSpPr>
            <p:sp>
              <p:nvSpPr>
                <p:cNvPr id="33820" name="TextBox 49"/>
                <p:cNvSpPr txBox="1">
                  <a:spLocks noChangeArrowheads="1"/>
                </p:cNvSpPr>
                <p:nvPr/>
              </p:nvSpPr>
              <p:spPr bwMode="auto">
                <a:xfrm rot="-3167318">
                  <a:off x="4646481" y="924017"/>
                  <a:ext cx="436883" cy="371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a:t>
                  </a:r>
                  <a:r>
                    <a:rPr lang="en-US" sz="1800" i="1">
                      <a:latin typeface="Arial" charset="0"/>
                    </a:rPr>
                    <a:t>y</a:t>
                  </a:r>
                </a:p>
              </p:txBody>
            </p:sp>
            <p:grpSp>
              <p:nvGrpSpPr>
                <p:cNvPr id="33821" name="Group 51"/>
                <p:cNvGrpSpPr>
                  <a:grpSpLocks/>
                </p:cNvGrpSpPr>
                <p:nvPr/>
              </p:nvGrpSpPr>
              <p:grpSpPr bwMode="auto">
                <a:xfrm>
                  <a:off x="4195388" y="1047309"/>
                  <a:ext cx="1627711" cy="1519876"/>
                  <a:chOff x="4195388" y="1047309"/>
                  <a:chExt cx="1627711" cy="1519876"/>
                </a:xfrm>
              </p:grpSpPr>
              <p:grpSp>
                <p:nvGrpSpPr>
                  <p:cNvPr id="33822" name="Group 48"/>
                  <p:cNvGrpSpPr>
                    <a:grpSpLocks/>
                  </p:cNvGrpSpPr>
                  <p:nvPr/>
                </p:nvGrpSpPr>
                <p:grpSpPr bwMode="auto">
                  <a:xfrm>
                    <a:off x="4195388" y="1047309"/>
                    <a:ext cx="1519876" cy="1519876"/>
                    <a:chOff x="4195388" y="1047309"/>
                    <a:chExt cx="1519876" cy="1519876"/>
                  </a:xfrm>
                </p:grpSpPr>
                <p:cxnSp>
                  <p:nvCxnSpPr>
                    <p:cNvPr id="35" name="Straight Arrow Connector 34"/>
                    <p:cNvCxnSpPr/>
                    <p:nvPr/>
                  </p:nvCxnSpPr>
                  <p:spPr>
                    <a:xfrm>
                      <a:off x="4609553" y="1028871"/>
                      <a:ext cx="642768" cy="1516085"/>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rot="5400000">
                      <a:off x="4609225" y="1028996"/>
                      <a:ext cx="639773" cy="1525187"/>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sp>
                <p:nvSpPr>
                  <p:cNvPr id="33823" name="TextBox 50"/>
                  <p:cNvSpPr txBox="1">
                    <a:spLocks noChangeArrowheads="1"/>
                  </p:cNvSpPr>
                  <p:nvPr/>
                </p:nvSpPr>
                <p:spPr bwMode="auto">
                  <a:xfrm rot="-3013799">
                    <a:off x="5418853" y="1513699"/>
                    <a:ext cx="436883" cy="3716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a:t>
                    </a:r>
                    <a:r>
                      <a:rPr lang="en-US" sz="1800" i="1">
                        <a:latin typeface="Arial" charset="0"/>
                      </a:rPr>
                      <a:t>x</a:t>
                    </a:r>
                  </a:p>
                </p:txBody>
              </p:sp>
            </p:grpSp>
          </p:grpSp>
          <p:sp>
            <p:nvSpPr>
              <p:cNvPr id="8" name="Rectangle 7"/>
              <p:cNvSpPr/>
              <p:nvPr/>
            </p:nvSpPr>
            <p:spPr>
              <a:xfrm>
                <a:off x="3033117" y="1183587"/>
                <a:ext cx="1665297" cy="1577557"/>
              </a:xfrm>
              <a:prstGeom prst="rect">
                <a:avLst/>
              </a:prstGeom>
              <a:no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3817" name="TextBox 44"/>
            <p:cNvSpPr txBox="1">
              <a:spLocks noChangeArrowheads="1"/>
            </p:cNvSpPr>
            <p:nvPr/>
          </p:nvSpPr>
          <p:spPr bwMode="auto">
            <a:xfrm>
              <a:off x="4125008" y="776513"/>
              <a:ext cx="192882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coordinate axes</a:t>
              </a:r>
            </a:p>
          </p:txBody>
        </p:sp>
      </p:grpSp>
      <p:sp>
        <p:nvSpPr>
          <p:cNvPr id="33795" name="TextBox 48"/>
          <p:cNvSpPr txBox="1">
            <a:spLocks noChangeArrowheads="1"/>
          </p:cNvSpPr>
          <p:nvPr/>
        </p:nvSpPr>
        <p:spPr bwMode="auto">
          <a:xfrm>
            <a:off x="203200" y="130175"/>
            <a:ext cx="859472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A 3.0 kg box starts from rest and slides for 2.0 m down a 30</a:t>
            </a:r>
            <a:r>
              <a:rPr lang="en-US" sz="1800" baseline="30000">
                <a:latin typeface="Arial" charset="0"/>
                <a:cs typeface="Arial" charset="0"/>
              </a:rPr>
              <a:t>o</a:t>
            </a:r>
            <a:r>
              <a:rPr lang="en-US" sz="1800">
                <a:latin typeface="Arial" charset="0"/>
                <a:cs typeface="Arial" charset="0"/>
              </a:rPr>
              <a:t> incline.  The coefficient of static friction between the box and the incline is </a:t>
            </a:r>
            <a:r>
              <a:rPr lang="en-US" sz="1800" i="1">
                <a:latin typeface="Arial" charset="0"/>
                <a:cs typeface="Arial" charset="0"/>
              </a:rPr>
              <a:t>μ</a:t>
            </a:r>
            <a:r>
              <a:rPr lang="en-US" sz="1800" i="1" baseline="-25000">
                <a:latin typeface="Arial" charset="0"/>
                <a:cs typeface="Arial" charset="0"/>
              </a:rPr>
              <a:t>k</a:t>
            </a:r>
            <a:r>
              <a:rPr lang="en-US" sz="1800" i="1">
                <a:latin typeface="Arial" charset="0"/>
                <a:cs typeface="Arial" charset="0"/>
              </a:rPr>
              <a:t> </a:t>
            </a:r>
            <a:r>
              <a:rPr lang="en-US" sz="1800">
                <a:latin typeface="Arial" charset="0"/>
                <a:cs typeface="Arial" charset="0"/>
              </a:rPr>
              <a:t>= 0.1.  Find </a:t>
            </a:r>
            <a:r>
              <a:rPr lang="en-US" sz="1800" i="1">
                <a:latin typeface="Arial" charset="0"/>
                <a:cs typeface="Arial" charset="0"/>
              </a:rPr>
              <a:t>W</a:t>
            </a:r>
            <a:r>
              <a:rPr lang="en-US" sz="1800" i="1" baseline="-25000">
                <a:latin typeface="Arial" charset="0"/>
                <a:cs typeface="Arial" charset="0"/>
              </a:rPr>
              <a:t>net</a:t>
            </a:r>
            <a:r>
              <a:rPr lang="en-US" sz="1800">
                <a:latin typeface="Arial" charset="0"/>
                <a:cs typeface="Arial" charset="0"/>
              </a:rPr>
              <a:t>.</a:t>
            </a:r>
          </a:p>
        </p:txBody>
      </p:sp>
      <p:sp>
        <p:nvSpPr>
          <p:cNvPr id="50" name="TextBox 49"/>
          <p:cNvSpPr txBox="1"/>
          <p:nvPr/>
        </p:nvSpPr>
        <p:spPr>
          <a:xfrm>
            <a:off x="228600" y="4121150"/>
            <a:ext cx="8594725" cy="1938992"/>
          </a:xfrm>
          <a:prstGeom prst="rect">
            <a:avLst/>
          </a:prstGeom>
          <a:noFill/>
        </p:spPr>
        <p:txBody>
          <a:bodyPr>
            <a:spAutoFit/>
          </a:bodyPr>
          <a:lstStyle/>
          <a:p>
            <a:pPr>
              <a:defRPr/>
            </a:pPr>
            <a:r>
              <a:rPr lang="en-US" sz="2000" b="0" dirty="0">
                <a:solidFill>
                  <a:schemeClr val="tx1"/>
                </a:solidFill>
                <a:latin typeface="Arial"/>
                <a:cs typeface="Arial"/>
              </a:rPr>
              <a:t>Is the work done by the normal force (</a:t>
            </a:r>
            <a:r>
              <a:rPr lang="en-US" sz="2000" b="0" i="1" dirty="0">
                <a:solidFill>
                  <a:schemeClr val="tx1"/>
                </a:solidFill>
                <a:latin typeface="Arial"/>
                <a:cs typeface="Arial"/>
              </a:rPr>
              <a:t>W</a:t>
            </a:r>
            <a:r>
              <a:rPr lang="en-US" sz="2000" b="0" i="1" baseline="-25000" dirty="0">
                <a:solidFill>
                  <a:schemeClr val="tx1"/>
                </a:solidFill>
                <a:latin typeface="Arial"/>
                <a:cs typeface="Arial"/>
              </a:rPr>
              <a:t>N</a:t>
            </a:r>
            <a:r>
              <a:rPr lang="en-US" sz="2000" b="0" dirty="0">
                <a:solidFill>
                  <a:schemeClr val="tx1"/>
                </a:solidFill>
                <a:latin typeface="Arial"/>
                <a:cs typeface="Arial"/>
              </a:rPr>
              <a:t>) on the box positive, negative, or zero?</a:t>
            </a:r>
          </a:p>
          <a:p>
            <a:pPr>
              <a:defRPr/>
            </a:pPr>
            <a:endParaRPr lang="en-US" sz="2000" b="0" dirty="0">
              <a:solidFill>
                <a:schemeClr val="tx1"/>
              </a:solidFill>
              <a:latin typeface="Arial"/>
              <a:cs typeface="Arial"/>
            </a:endParaRPr>
          </a:p>
          <a:p>
            <a:pPr marL="342900" indent="-342900">
              <a:buFontTx/>
              <a:buAutoNum type="alphaUcParenR"/>
              <a:defRPr/>
            </a:pPr>
            <a:r>
              <a:rPr lang="en-US" sz="2000" b="0" dirty="0">
                <a:solidFill>
                  <a:schemeClr val="tx1"/>
                </a:solidFill>
                <a:latin typeface="Arial"/>
                <a:cs typeface="Arial"/>
              </a:rPr>
              <a:t>positive</a:t>
            </a:r>
          </a:p>
          <a:p>
            <a:pPr marL="342900" indent="-342900">
              <a:buFontTx/>
              <a:buAutoNum type="alphaUcParenR"/>
              <a:defRPr/>
            </a:pPr>
            <a:r>
              <a:rPr lang="en-US" sz="2000" b="0" dirty="0">
                <a:solidFill>
                  <a:schemeClr val="tx1"/>
                </a:solidFill>
                <a:latin typeface="Arial"/>
                <a:cs typeface="Arial"/>
              </a:rPr>
              <a:t>negative</a:t>
            </a:r>
          </a:p>
          <a:p>
            <a:pPr marL="342900" indent="-342900">
              <a:buFontTx/>
              <a:buAutoNum type="alphaUcParenR"/>
              <a:defRPr/>
            </a:pPr>
            <a:r>
              <a:rPr lang="en-US" sz="2000" b="0" dirty="0">
                <a:solidFill>
                  <a:schemeClr val="tx1"/>
                </a:solidFill>
                <a:latin typeface="Arial"/>
                <a:cs typeface="Arial"/>
              </a:rPr>
              <a:t>zero</a:t>
            </a:r>
          </a:p>
        </p:txBody>
      </p:sp>
      <p:graphicFrame>
        <p:nvGraphicFramePr>
          <p:cNvPr id="51" name="Object 50"/>
          <p:cNvGraphicFramePr>
            <a:graphicFrameLocks noChangeAspect="1"/>
          </p:cNvGraphicFramePr>
          <p:nvPr/>
        </p:nvGraphicFramePr>
        <p:xfrm>
          <a:off x="3024188" y="5732463"/>
          <a:ext cx="2952750" cy="422275"/>
        </p:xfrm>
        <a:graphic>
          <a:graphicData uri="http://schemas.openxmlformats.org/presentationml/2006/ole">
            <p:oleObj spid="_x0000_s204860" name="Equation" r:id="rId3" imgW="1764360" imgH="237600" progId="Equation.3">
              <p:embed/>
            </p:oleObj>
          </a:graphicData>
        </a:graphic>
      </p:graphicFrame>
      <p:grpSp>
        <p:nvGrpSpPr>
          <p:cNvPr id="33798" name="Group 51"/>
          <p:cNvGrpSpPr>
            <a:grpSpLocks/>
          </p:cNvGrpSpPr>
          <p:nvPr/>
        </p:nvGrpSpPr>
        <p:grpSpPr bwMode="auto">
          <a:xfrm>
            <a:off x="6383338" y="915988"/>
            <a:ext cx="2109787" cy="2782887"/>
            <a:chOff x="6382937" y="916143"/>
            <a:chExt cx="2110846" cy="2782525"/>
          </a:xfrm>
        </p:grpSpPr>
        <p:grpSp>
          <p:nvGrpSpPr>
            <p:cNvPr id="33799" name="Group 52"/>
            <p:cNvGrpSpPr>
              <a:grpSpLocks/>
            </p:cNvGrpSpPr>
            <p:nvPr/>
          </p:nvGrpSpPr>
          <p:grpSpPr bwMode="auto">
            <a:xfrm>
              <a:off x="6382937" y="916143"/>
              <a:ext cx="2110846" cy="2782525"/>
              <a:chOff x="6382937" y="916143"/>
              <a:chExt cx="2110846" cy="2782525"/>
            </a:xfrm>
          </p:grpSpPr>
          <p:grpSp>
            <p:nvGrpSpPr>
              <p:cNvPr id="33801" name="Group 54"/>
              <p:cNvGrpSpPr>
                <a:grpSpLocks/>
              </p:cNvGrpSpPr>
              <p:nvPr/>
            </p:nvGrpSpPr>
            <p:grpSpPr bwMode="auto">
              <a:xfrm>
                <a:off x="6382937" y="916143"/>
                <a:ext cx="2110846" cy="2782525"/>
                <a:chOff x="6382937" y="782471"/>
                <a:chExt cx="2110846" cy="2782525"/>
              </a:xfrm>
            </p:grpSpPr>
            <p:grpSp>
              <p:nvGrpSpPr>
                <p:cNvPr id="33803" name="Group 56"/>
                <p:cNvGrpSpPr>
                  <a:grpSpLocks/>
                </p:cNvGrpSpPr>
                <p:nvPr/>
              </p:nvGrpSpPr>
              <p:grpSpPr bwMode="auto">
                <a:xfrm>
                  <a:off x="6493044" y="1145845"/>
                  <a:ext cx="1852433" cy="2419151"/>
                  <a:chOff x="2329867" y="1486066"/>
                  <a:chExt cx="1852433" cy="2419151"/>
                </a:xfrm>
              </p:grpSpPr>
              <p:grpSp>
                <p:nvGrpSpPr>
                  <p:cNvPr id="33805" name="Group 58"/>
                  <p:cNvGrpSpPr>
                    <a:grpSpLocks/>
                  </p:cNvGrpSpPr>
                  <p:nvPr/>
                </p:nvGrpSpPr>
                <p:grpSpPr bwMode="auto">
                  <a:xfrm>
                    <a:off x="2520836" y="1486066"/>
                    <a:ext cx="1575523" cy="2351940"/>
                    <a:chOff x="2520836" y="1486066"/>
                    <a:chExt cx="1575523" cy="2351940"/>
                  </a:xfrm>
                </p:grpSpPr>
                <p:grpSp>
                  <p:nvGrpSpPr>
                    <p:cNvPr id="33807" name="Group 60"/>
                    <p:cNvGrpSpPr>
                      <a:grpSpLocks/>
                    </p:cNvGrpSpPr>
                    <p:nvPr/>
                  </p:nvGrpSpPr>
                  <p:grpSpPr bwMode="auto">
                    <a:xfrm>
                      <a:off x="2845869" y="1795063"/>
                      <a:ext cx="849448" cy="1718677"/>
                      <a:chOff x="2845869" y="1795063"/>
                      <a:chExt cx="849448" cy="1718677"/>
                    </a:xfrm>
                  </p:grpSpPr>
                  <p:grpSp>
                    <p:nvGrpSpPr>
                      <p:cNvPr id="33811" name="Group 64"/>
                      <p:cNvGrpSpPr>
                        <a:grpSpLocks/>
                      </p:cNvGrpSpPr>
                      <p:nvPr/>
                    </p:nvGrpSpPr>
                    <p:grpSpPr bwMode="auto">
                      <a:xfrm>
                        <a:off x="3141497" y="1795063"/>
                        <a:ext cx="553820" cy="763857"/>
                        <a:chOff x="3141497" y="1795063"/>
                        <a:chExt cx="553820" cy="763857"/>
                      </a:xfrm>
                    </p:grpSpPr>
                    <p:sp>
                      <p:nvSpPr>
                        <p:cNvPr id="68" name="Oval 67"/>
                        <p:cNvSpPr/>
                        <p:nvPr/>
                      </p:nvSpPr>
                      <p:spPr>
                        <a:xfrm>
                          <a:off x="3140972" y="2416336"/>
                          <a:ext cx="142947" cy="142856"/>
                        </a:xfrm>
                        <a:prstGeom prst="ellips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9" name="Straight Arrow Connector 68"/>
                        <p:cNvCxnSpPr/>
                        <p:nvPr/>
                      </p:nvCxnSpPr>
                      <p:spPr>
                        <a:xfrm flipV="1">
                          <a:off x="3255329" y="1795705"/>
                          <a:ext cx="439958" cy="630155"/>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cxnSp>
                    <p:nvCxnSpPr>
                      <p:cNvPr id="66" name="Straight Arrow Connector 65"/>
                      <p:cNvCxnSpPr/>
                      <p:nvPr/>
                    </p:nvCxnSpPr>
                    <p:spPr>
                      <a:xfrm>
                        <a:off x="3217210" y="2571891"/>
                        <a:ext cx="0" cy="95555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H="1" flipV="1">
                        <a:off x="2845549" y="2216337"/>
                        <a:ext cx="314483" cy="22857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33808" name="TextBox 61"/>
                    <p:cNvSpPr txBox="1">
                      <a:spLocks noChangeArrowheads="1"/>
                    </p:cNvSpPr>
                    <p:nvPr/>
                  </p:nvSpPr>
                  <p:spPr bwMode="auto">
                    <a:xfrm>
                      <a:off x="2520836" y="1855398"/>
                      <a:ext cx="42968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cs typeface="Arial" charset="0"/>
                        </a:rPr>
                        <a:t>f</a:t>
                      </a:r>
                      <a:r>
                        <a:rPr lang="en-US" sz="1800" i="1" baseline="-25000">
                          <a:latin typeface="Arial" charset="0"/>
                          <a:cs typeface="Arial" charset="0"/>
                        </a:rPr>
                        <a:t>IB</a:t>
                      </a:r>
                      <a:endParaRPr lang="en-US" sz="1800" i="1">
                        <a:latin typeface="Arial" charset="0"/>
                        <a:cs typeface="Arial" charset="0"/>
                      </a:endParaRPr>
                    </a:p>
                  </p:txBody>
                </p:sp>
                <p:sp>
                  <p:nvSpPr>
                    <p:cNvPr id="33809" name="TextBox 62"/>
                    <p:cNvSpPr txBox="1">
                      <a:spLocks noChangeArrowheads="1"/>
                    </p:cNvSpPr>
                    <p:nvPr/>
                  </p:nvSpPr>
                  <p:spPr bwMode="auto">
                    <a:xfrm>
                      <a:off x="3609000" y="1486066"/>
                      <a:ext cx="4873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cs typeface="Arial" charset="0"/>
                        </a:rPr>
                        <a:t>N</a:t>
                      </a:r>
                      <a:r>
                        <a:rPr lang="en-US" sz="1800" i="1" baseline="-25000">
                          <a:latin typeface="Arial" charset="0"/>
                          <a:cs typeface="Arial" charset="0"/>
                        </a:rPr>
                        <a:t>IB</a:t>
                      </a:r>
                      <a:endParaRPr lang="en-US" sz="1800" i="1">
                        <a:latin typeface="Arial" charset="0"/>
                        <a:cs typeface="Arial" charset="0"/>
                      </a:endParaRPr>
                    </a:p>
                  </p:txBody>
                </p:sp>
                <p:sp>
                  <p:nvSpPr>
                    <p:cNvPr id="33810" name="TextBox 63"/>
                    <p:cNvSpPr txBox="1">
                      <a:spLocks noChangeArrowheads="1"/>
                    </p:cNvSpPr>
                    <p:nvPr/>
                  </p:nvSpPr>
                  <p:spPr bwMode="auto">
                    <a:xfrm>
                      <a:off x="2960073" y="3468674"/>
                      <a:ext cx="61149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cs typeface="Arial" charset="0"/>
                        </a:rPr>
                        <a:t>W</a:t>
                      </a:r>
                      <a:r>
                        <a:rPr lang="en-US" sz="1800" i="1" baseline="-25000">
                          <a:latin typeface="Arial" charset="0"/>
                          <a:cs typeface="Arial" charset="0"/>
                        </a:rPr>
                        <a:t>EB</a:t>
                      </a:r>
                      <a:endParaRPr lang="en-US" sz="1800" i="1">
                        <a:latin typeface="Arial" charset="0"/>
                        <a:cs typeface="Arial" charset="0"/>
                      </a:endParaRPr>
                    </a:p>
                  </p:txBody>
                </p:sp>
              </p:grpSp>
              <p:sp>
                <p:nvSpPr>
                  <p:cNvPr id="60" name="Rectangle 59"/>
                  <p:cNvSpPr/>
                  <p:nvPr/>
                </p:nvSpPr>
                <p:spPr>
                  <a:xfrm>
                    <a:off x="2329352" y="1486182"/>
                    <a:ext cx="1853543" cy="241903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3804" name="TextBox 57"/>
                <p:cNvSpPr txBox="1">
                  <a:spLocks noChangeArrowheads="1"/>
                </p:cNvSpPr>
                <p:nvPr/>
              </p:nvSpPr>
              <p:spPr bwMode="auto">
                <a:xfrm>
                  <a:off x="6382937" y="782471"/>
                  <a:ext cx="211084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free-body diagram</a:t>
                  </a:r>
                </a:p>
              </p:txBody>
            </p:sp>
          </p:grpSp>
          <p:cxnSp>
            <p:nvCxnSpPr>
              <p:cNvPr id="56" name="Straight Connector 55"/>
              <p:cNvCxnSpPr/>
              <p:nvPr/>
            </p:nvCxnSpPr>
            <p:spPr>
              <a:xfrm flipH="1">
                <a:off x="6818130" y="2341533"/>
                <a:ext cx="508255" cy="644441"/>
              </a:xfrm>
              <a:prstGeom prst="line">
                <a:avLst/>
              </a:prstGeom>
              <a:ln>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33800" name="TextBox 53"/>
            <p:cNvSpPr txBox="1">
              <a:spLocks noChangeArrowheads="1"/>
            </p:cNvSpPr>
            <p:nvPr/>
          </p:nvSpPr>
          <p:spPr bwMode="auto">
            <a:xfrm>
              <a:off x="6960948" y="2616659"/>
              <a:ext cx="55382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a:latin typeface="Arial" charset="0"/>
                  <a:cs typeface="Arial" charset="0"/>
                </a:rPr>
                <a:t>30</a:t>
              </a:r>
              <a:r>
                <a:rPr lang="en-US" sz="1600" baseline="30000">
                  <a:latin typeface="Arial" charset="0"/>
                  <a:cs typeface="Arial" charset="0"/>
                </a:rPr>
                <a:t>o</a:t>
              </a:r>
              <a:endParaRPr lang="en-US" sz="1600">
                <a:latin typeface="Arial" charset="0"/>
                <a:cs typeface="Arial" charset="0"/>
              </a:endParaRPr>
            </a:p>
          </p:txBody>
        </p:sp>
      </p:grpSp>
    </p:spTree>
    <p:extLst>
      <p:ext uri="{BB962C8B-B14F-4D97-AF65-F5344CB8AC3E}">
        <p14:creationId xmlns:p14="http://schemas.microsoft.com/office/powerpoint/2010/main" xmlns="" val="32835812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grpSp>
        <p:nvGrpSpPr>
          <p:cNvPr id="34817" name="Group 37"/>
          <p:cNvGrpSpPr>
            <a:grpSpLocks/>
          </p:cNvGrpSpPr>
          <p:nvPr/>
        </p:nvGrpSpPr>
        <p:grpSpPr bwMode="auto">
          <a:xfrm>
            <a:off x="338138" y="1257300"/>
            <a:ext cx="4162425" cy="2346325"/>
            <a:chOff x="2348961" y="2996178"/>
            <a:chExt cx="4163199" cy="2346044"/>
          </a:xfrm>
        </p:grpSpPr>
        <p:grpSp>
          <p:nvGrpSpPr>
            <p:cNvPr id="34849" name="Group 38"/>
            <p:cNvGrpSpPr>
              <a:grpSpLocks/>
            </p:cNvGrpSpPr>
            <p:nvPr/>
          </p:nvGrpSpPr>
          <p:grpSpPr bwMode="auto">
            <a:xfrm>
              <a:off x="2348961" y="2996178"/>
              <a:ext cx="4163199" cy="2346044"/>
              <a:chOff x="849827" y="2251418"/>
              <a:chExt cx="4163199" cy="2346044"/>
            </a:xfrm>
          </p:grpSpPr>
          <p:grpSp>
            <p:nvGrpSpPr>
              <p:cNvPr id="34851" name="Group 40"/>
              <p:cNvGrpSpPr>
                <a:grpSpLocks/>
              </p:cNvGrpSpPr>
              <p:nvPr/>
            </p:nvGrpSpPr>
            <p:grpSpPr bwMode="auto">
              <a:xfrm>
                <a:off x="849827" y="2251418"/>
                <a:ext cx="4163199" cy="2346044"/>
                <a:chOff x="849827" y="2251418"/>
                <a:chExt cx="4163199" cy="2346044"/>
              </a:xfrm>
            </p:grpSpPr>
            <p:sp>
              <p:nvSpPr>
                <p:cNvPr id="43" name="Right Triangle 42"/>
                <p:cNvSpPr/>
                <p:nvPr/>
              </p:nvSpPr>
              <p:spPr>
                <a:xfrm>
                  <a:off x="849827" y="2659357"/>
                  <a:ext cx="4163199" cy="1938105"/>
                </a:xfrm>
                <a:prstGeom prst="rtTriangl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 name="Rectangle 43"/>
                <p:cNvSpPr/>
                <p:nvPr/>
              </p:nvSpPr>
              <p:spPr>
                <a:xfrm rot="1479764">
                  <a:off x="1315050" y="2251418"/>
                  <a:ext cx="1003487" cy="811116"/>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4852" name="TextBox 41"/>
              <p:cNvSpPr txBox="1">
                <a:spLocks noChangeArrowheads="1"/>
              </p:cNvSpPr>
              <p:nvPr/>
            </p:nvSpPr>
            <p:spPr bwMode="auto">
              <a:xfrm>
                <a:off x="3848103" y="4209034"/>
                <a:ext cx="55382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30</a:t>
                </a:r>
                <a:r>
                  <a:rPr lang="en-US" sz="1800" baseline="30000">
                    <a:latin typeface="Arial" charset="0"/>
                    <a:cs typeface="Arial" charset="0"/>
                  </a:rPr>
                  <a:t>o</a:t>
                </a:r>
                <a:endParaRPr lang="en-US" sz="1800">
                  <a:latin typeface="Arial" charset="0"/>
                  <a:cs typeface="Arial" charset="0"/>
                </a:endParaRPr>
              </a:p>
            </p:txBody>
          </p:sp>
        </p:grpSp>
        <p:sp>
          <p:nvSpPr>
            <p:cNvPr id="34850" name="TextBox 39"/>
            <p:cNvSpPr txBox="1">
              <a:spLocks noChangeArrowheads="1"/>
            </p:cNvSpPr>
            <p:nvPr/>
          </p:nvSpPr>
          <p:spPr bwMode="auto">
            <a:xfrm rot="1540377">
              <a:off x="2998269" y="3228818"/>
              <a:ext cx="6015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box</a:t>
              </a:r>
            </a:p>
          </p:txBody>
        </p:sp>
      </p:grpSp>
      <p:grpSp>
        <p:nvGrpSpPr>
          <p:cNvPr id="34818" name="Group 45"/>
          <p:cNvGrpSpPr>
            <a:grpSpLocks/>
          </p:cNvGrpSpPr>
          <p:nvPr/>
        </p:nvGrpSpPr>
        <p:grpSpPr bwMode="auto">
          <a:xfrm>
            <a:off x="4124325" y="909638"/>
            <a:ext cx="1928813" cy="1965325"/>
            <a:chOff x="4125008" y="776513"/>
            <a:chExt cx="1928823" cy="1964805"/>
          </a:xfrm>
        </p:grpSpPr>
        <p:grpSp>
          <p:nvGrpSpPr>
            <p:cNvPr id="34839" name="Group 36"/>
            <p:cNvGrpSpPr>
              <a:grpSpLocks/>
            </p:cNvGrpSpPr>
            <p:nvPr/>
          </p:nvGrpSpPr>
          <p:grpSpPr bwMode="auto">
            <a:xfrm>
              <a:off x="4203636" y="1113610"/>
              <a:ext cx="1721242" cy="1627708"/>
              <a:chOff x="3032370" y="1150895"/>
              <a:chExt cx="1721242" cy="1627708"/>
            </a:xfrm>
          </p:grpSpPr>
          <p:grpSp>
            <p:nvGrpSpPr>
              <p:cNvPr id="34841" name="Group 52"/>
              <p:cNvGrpSpPr>
                <a:grpSpLocks/>
              </p:cNvGrpSpPr>
              <p:nvPr/>
            </p:nvGrpSpPr>
            <p:grpSpPr bwMode="auto">
              <a:xfrm rot="3013799">
                <a:off x="3101863" y="1126854"/>
                <a:ext cx="1627708" cy="1675790"/>
                <a:chOff x="4195388" y="891379"/>
                <a:chExt cx="1627711" cy="1675806"/>
              </a:xfrm>
            </p:grpSpPr>
            <p:sp>
              <p:nvSpPr>
                <p:cNvPr id="34843" name="TextBox 49"/>
                <p:cNvSpPr txBox="1">
                  <a:spLocks noChangeArrowheads="1"/>
                </p:cNvSpPr>
                <p:nvPr/>
              </p:nvSpPr>
              <p:spPr bwMode="auto">
                <a:xfrm rot="-3167318">
                  <a:off x="4646481" y="924017"/>
                  <a:ext cx="436883" cy="371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a:t>
                  </a:r>
                  <a:r>
                    <a:rPr lang="en-US" sz="1800" i="1">
                      <a:latin typeface="Arial" charset="0"/>
                    </a:rPr>
                    <a:t>y</a:t>
                  </a:r>
                </a:p>
              </p:txBody>
            </p:sp>
            <p:grpSp>
              <p:nvGrpSpPr>
                <p:cNvPr id="34844" name="Group 51"/>
                <p:cNvGrpSpPr>
                  <a:grpSpLocks/>
                </p:cNvGrpSpPr>
                <p:nvPr/>
              </p:nvGrpSpPr>
              <p:grpSpPr bwMode="auto">
                <a:xfrm>
                  <a:off x="4195388" y="1047309"/>
                  <a:ext cx="1627711" cy="1519876"/>
                  <a:chOff x="4195388" y="1047309"/>
                  <a:chExt cx="1627711" cy="1519876"/>
                </a:xfrm>
              </p:grpSpPr>
              <p:grpSp>
                <p:nvGrpSpPr>
                  <p:cNvPr id="34845" name="Group 48"/>
                  <p:cNvGrpSpPr>
                    <a:grpSpLocks/>
                  </p:cNvGrpSpPr>
                  <p:nvPr/>
                </p:nvGrpSpPr>
                <p:grpSpPr bwMode="auto">
                  <a:xfrm>
                    <a:off x="4195388" y="1047309"/>
                    <a:ext cx="1519876" cy="1519876"/>
                    <a:chOff x="4195388" y="1047309"/>
                    <a:chExt cx="1519876" cy="1519876"/>
                  </a:xfrm>
                </p:grpSpPr>
                <p:cxnSp>
                  <p:nvCxnSpPr>
                    <p:cNvPr id="35" name="Straight Arrow Connector 34"/>
                    <p:cNvCxnSpPr/>
                    <p:nvPr/>
                  </p:nvCxnSpPr>
                  <p:spPr>
                    <a:xfrm>
                      <a:off x="4609553" y="1028871"/>
                      <a:ext cx="642768" cy="1516085"/>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rot="5400000">
                      <a:off x="4609225" y="1028996"/>
                      <a:ext cx="639773" cy="1525187"/>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sp>
                <p:nvSpPr>
                  <p:cNvPr id="34846" name="TextBox 50"/>
                  <p:cNvSpPr txBox="1">
                    <a:spLocks noChangeArrowheads="1"/>
                  </p:cNvSpPr>
                  <p:nvPr/>
                </p:nvSpPr>
                <p:spPr bwMode="auto">
                  <a:xfrm rot="-3013799">
                    <a:off x="5418853" y="1513699"/>
                    <a:ext cx="436883" cy="3716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a:t>
                    </a:r>
                    <a:r>
                      <a:rPr lang="en-US" sz="1800" i="1">
                        <a:latin typeface="Arial" charset="0"/>
                      </a:rPr>
                      <a:t>x</a:t>
                    </a:r>
                  </a:p>
                </p:txBody>
              </p:sp>
            </p:grpSp>
          </p:grpSp>
          <p:sp>
            <p:nvSpPr>
              <p:cNvPr id="8" name="Rectangle 7"/>
              <p:cNvSpPr/>
              <p:nvPr/>
            </p:nvSpPr>
            <p:spPr>
              <a:xfrm>
                <a:off x="3033117" y="1183587"/>
                <a:ext cx="1665297" cy="1577557"/>
              </a:xfrm>
              <a:prstGeom prst="rect">
                <a:avLst/>
              </a:prstGeom>
              <a:no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4840" name="TextBox 44"/>
            <p:cNvSpPr txBox="1">
              <a:spLocks noChangeArrowheads="1"/>
            </p:cNvSpPr>
            <p:nvPr/>
          </p:nvSpPr>
          <p:spPr bwMode="auto">
            <a:xfrm>
              <a:off x="4125008" y="776513"/>
              <a:ext cx="192882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coordinate axes</a:t>
              </a:r>
            </a:p>
          </p:txBody>
        </p:sp>
      </p:grpSp>
      <p:sp>
        <p:nvSpPr>
          <p:cNvPr id="34819" name="TextBox 48"/>
          <p:cNvSpPr txBox="1">
            <a:spLocks noChangeArrowheads="1"/>
          </p:cNvSpPr>
          <p:nvPr/>
        </p:nvSpPr>
        <p:spPr bwMode="auto">
          <a:xfrm>
            <a:off x="203200" y="130175"/>
            <a:ext cx="859472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A 3.0 kg box starts from rest and slides for 2.0 m down a 30</a:t>
            </a:r>
            <a:r>
              <a:rPr lang="en-US" sz="1800" baseline="30000">
                <a:latin typeface="Arial" charset="0"/>
                <a:cs typeface="Arial" charset="0"/>
              </a:rPr>
              <a:t>o</a:t>
            </a:r>
            <a:r>
              <a:rPr lang="en-US" sz="1800">
                <a:latin typeface="Arial" charset="0"/>
                <a:cs typeface="Arial" charset="0"/>
              </a:rPr>
              <a:t> incline.  The coefficient of static friction between the box and the incline is </a:t>
            </a:r>
            <a:r>
              <a:rPr lang="en-US" sz="1800" i="1">
                <a:latin typeface="Arial" charset="0"/>
                <a:cs typeface="Arial" charset="0"/>
              </a:rPr>
              <a:t>μ</a:t>
            </a:r>
            <a:r>
              <a:rPr lang="en-US" sz="1800" i="1" baseline="-25000">
                <a:latin typeface="Arial" charset="0"/>
                <a:cs typeface="Arial" charset="0"/>
              </a:rPr>
              <a:t>k</a:t>
            </a:r>
            <a:r>
              <a:rPr lang="en-US" sz="1800" i="1">
                <a:latin typeface="Arial" charset="0"/>
                <a:cs typeface="Arial" charset="0"/>
              </a:rPr>
              <a:t> </a:t>
            </a:r>
            <a:r>
              <a:rPr lang="en-US" sz="1800">
                <a:latin typeface="Arial" charset="0"/>
                <a:cs typeface="Arial" charset="0"/>
              </a:rPr>
              <a:t>= 0.1.  Find </a:t>
            </a:r>
            <a:r>
              <a:rPr lang="en-US" sz="1800" i="1">
                <a:latin typeface="Arial" charset="0"/>
                <a:cs typeface="Arial" charset="0"/>
              </a:rPr>
              <a:t>W</a:t>
            </a:r>
            <a:r>
              <a:rPr lang="en-US" sz="1800" i="1" baseline="-25000">
                <a:latin typeface="Arial" charset="0"/>
                <a:cs typeface="Arial" charset="0"/>
              </a:rPr>
              <a:t>net</a:t>
            </a:r>
            <a:r>
              <a:rPr lang="en-US" sz="1800">
                <a:latin typeface="Arial" charset="0"/>
                <a:cs typeface="Arial" charset="0"/>
              </a:rPr>
              <a:t>.</a:t>
            </a:r>
          </a:p>
        </p:txBody>
      </p:sp>
      <p:sp>
        <p:nvSpPr>
          <p:cNvPr id="50" name="TextBox 49"/>
          <p:cNvSpPr txBox="1"/>
          <p:nvPr/>
        </p:nvSpPr>
        <p:spPr>
          <a:xfrm>
            <a:off x="228600" y="4121150"/>
            <a:ext cx="8594725" cy="2308324"/>
          </a:xfrm>
          <a:prstGeom prst="rect">
            <a:avLst/>
          </a:prstGeom>
          <a:noFill/>
        </p:spPr>
        <p:txBody>
          <a:bodyPr>
            <a:spAutoFit/>
          </a:bodyPr>
          <a:lstStyle/>
          <a:p>
            <a:pPr>
              <a:defRPr/>
            </a:pPr>
            <a:r>
              <a:rPr lang="en-US" sz="2400" b="0" dirty="0">
                <a:solidFill>
                  <a:srgbClr val="000000"/>
                </a:solidFill>
                <a:latin typeface="Arial"/>
                <a:cs typeface="Arial"/>
              </a:rPr>
              <a:t>Is the work done by the friction force (</a:t>
            </a:r>
            <a:r>
              <a:rPr lang="en-US" sz="2400" b="0" i="1" dirty="0" err="1">
                <a:solidFill>
                  <a:srgbClr val="000000"/>
                </a:solidFill>
                <a:latin typeface="Arial"/>
                <a:cs typeface="Arial"/>
              </a:rPr>
              <a:t>W</a:t>
            </a:r>
            <a:r>
              <a:rPr lang="en-US" sz="2400" b="0" i="1" baseline="-25000" dirty="0" err="1">
                <a:solidFill>
                  <a:srgbClr val="000000"/>
                </a:solidFill>
                <a:latin typeface="Arial"/>
                <a:cs typeface="Arial"/>
              </a:rPr>
              <a:t>f</a:t>
            </a:r>
            <a:r>
              <a:rPr lang="en-US" sz="2400" b="0" dirty="0">
                <a:solidFill>
                  <a:srgbClr val="000000"/>
                </a:solidFill>
                <a:latin typeface="Arial"/>
                <a:cs typeface="Arial"/>
              </a:rPr>
              <a:t>) on the box positive, negative, or zero?</a:t>
            </a:r>
          </a:p>
          <a:p>
            <a:pPr>
              <a:defRPr/>
            </a:pPr>
            <a:endParaRPr lang="en-US" sz="2400" b="0" dirty="0">
              <a:solidFill>
                <a:srgbClr val="000000"/>
              </a:solidFill>
              <a:latin typeface="Arial"/>
              <a:cs typeface="Arial"/>
            </a:endParaRPr>
          </a:p>
          <a:p>
            <a:pPr marL="342900" indent="-342900">
              <a:buFontTx/>
              <a:buAutoNum type="alphaUcParenR"/>
              <a:defRPr/>
            </a:pPr>
            <a:r>
              <a:rPr lang="en-US" sz="2400" b="0" dirty="0">
                <a:solidFill>
                  <a:srgbClr val="000000"/>
                </a:solidFill>
                <a:latin typeface="Arial"/>
                <a:cs typeface="Arial"/>
              </a:rPr>
              <a:t>positive</a:t>
            </a:r>
          </a:p>
          <a:p>
            <a:pPr marL="342900" indent="-342900">
              <a:buFontTx/>
              <a:buAutoNum type="alphaUcParenR"/>
              <a:defRPr/>
            </a:pPr>
            <a:r>
              <a:rPr lang="en-US" sz="2400" b="0" dirty="0">
                <a:solidFill>
                  <a:srgbClr val="000000"/>
                </a:solidFill>
                <a:latin typeface="Arial"/>
                <a:cs typeface="Arial"/>
              </a:rPr>
              <a:t>negative</a:t>
            </a:r>
          </a:p>
          <a:p>
            <a:pPr marL="342900" indent="-342900">
              <a:buFontTx/>
              <a:buAutoNum type="alphaUcParenR"/>
              <a:defRPr/>
            </a:pPr>
            <a:r>
              <a:rPr lang="en-US" sz="2400" b="0" dirty="0">
                <a:solidFill>
                  <a:srgbClr val="000000"/>
                </a:solidFill>
                <a:latin typeface="Arial"/>
                <a:cs typeface="Arial"/>
              </a:rPr>
              <a:t>zero</a:t>
            </a:r>
          </a:p>
        </p:txBody>
      </p:sp>
      <p:grpSp>
        <p:nvGrpSpPr>
          <p:cNvPr id="34821" name="Group 50"/>
          <p:cNvGrpSpPr>
            <a:grpSpLocks/>
          </p:cNvGrpSpPr>
          <p:nvPr/>
        </p:nvGrpSpPr>
        <p:grpSpPr bwMode="auto">
          <a:xfrm>
            <a:off x="6383338" y="915988"/>
            <a:ext cx="2109787" cy="2782887"/>
            <a:chOff x="6382937" y="916143"/>
            <a:chExt cx="2110846" cy="2782525"/>
          </a:xfrm>
        </p:grpSpPr>
        <p:grpSp>
          <p:nvGrpSpPr>
            <p:cNvPr id="34822" name="Group 51"/>
            <p:cNvGrpSpPr>
              <a:grpSpLocks/>
            </p:cNvGrpSpPr>
            <p:nvPr/>
          </p:nvGrpSpPr>
          <p:grpSpPr bwMode="auto">
            <a:xfrm>
              <a:off x="6382937" y="916143"/>
              <a:ext cx="2110846" cy="2782525"/>
              <a:chOff x="6382937" y="916143"/>
              <a:chExt cx="2110846" cy="2782525"/>
            </a:xfrm>
          </p:grpSpPr>
          <p:grpSp>
            <p:nvGrpSpPr>
              <p:cNvPr id="34824" name="Group 53"/>
              <p:cNvGrpSpPr>
                <a:grpSpLocks/>
              </p:cNvGrpSpPr>
              <p:nvPr/>
            </p:nvGrpSpPr>
            <p:grpSpPr bwMode="auto">
              <a:xfrm>
                <a:off x="6382937" y="916143"/>
                <a:ext cx="2110846" cy="2782525"/>
                <a:chOff x="6382937" y="782471"/>
                <a:chExt cx="2110846" cy="2782525"/>
              </a:xfrm>
            </p:grpSpPr>
            <p:grpSp>
              <p:nvGrpSpPr>
                <p:cNvPr id="34826" name="Group 55"/>
                <p:cNvGrpSpPr>
                  <a:grpSpLocks/>
                </p:cNvGrpSpPr>
                <p:nvPr/>
              </p:nvGrpSpPr>
              <p:grpSpPr bwMode="auto">
                <a:xfrm>
                  <a:off x="6493044" y="1145845"/>
                  <a:ext cx="1852433" cy="2419151"/>
                  <a:chOff x="2329867" y="1486066"/>
                  <a:chExt cx="1852433" cy="2419151"/>
                </a:xfrm>
              </p:grpSpPr>
              <p:grpSp>
                <p:nvGrpSpPr>
                  <p:cNvPr id="34828" name="Group 57"/>
                  <p:cNvGrpSpPr>
                    <a:grpSpLocks/>
                  </p:cNvGrpSpPr>
                  <p:nvPr/>
                </p:nvGrpSpPr>
                <p:grpSpPr bwMode="auto">
                  <a:xfrm>
                    <a:off x="2520836" y="1486066"/>
                    <a:ext cx="1575523" cy="2351940"/>
                    <a:chOff x="2520836" y="1486066"/>
                    <a:chExt cx="1575523" cy="2351940"/>
                  </a:xfrm>
                </p:grpSpPr>
                <p:grpSp>
                  <p:nvGrpSpPr>
                    <p:cNvPr id="34830" name="Group 59"/>
                    <p:cNvGrpSpPr>
                      <a:grpSpLocks/>
                    </p:cNvGrpSpPr>
                    <p:nvPr/>
                  </p:nvGrpSpPr>
                  <p:grpSpPr bwMode="auto">
                    <a:xfrm>
                      <a:off x="2845869" y="1795063"/>
                      <a:ext cx="849448" cy="1718677"/>
                      <a:chOff x="2845869" y="1795063"/>
                      <a:chExt cx="849448" cy="1718677"/>
                    </a:xfrm>
                  </p:grpSpPr>
                  <p:grpSp>
                    <p:nvGrpSpPr>
                      <p:cNvPr id="34834" name="Group 63"/>
                      <p:cNvGrpSpPr>
                        <a:grpSpLocks/>
                      </p:cNvGrpSpPr>
                      <p:nvPr/>
                    </p:nvGrpSpPr>
                    <p:grpSpPr bwMode="auto">
                      <a:xfrm>
                        <a:off x="3141497" y="1795063"/>
                        <a:ext cx="553820" cy="763857"/>
                        <a:chOff x="3141497" y="1795063"/>
                        <a:chExt cx="553820" cy="763857"/>
                      </a:xfrm>
                    </p:grpSpPr>
                    <p:sp>
                      <p:nvSpPr>
                        <p:cNvPr id="67" name="Oval 66"/>
                        <p:cNvSpPr/>
                        <p:nvPr/>
                      </p:nvSpPr>
                      <p:spPr>
                        <a:xfrm>
                          <a:off x="3140972" y="2416336"/>
                          <a:ext cx="142947" cy="142856"/>
                        </a:xfrm>
                        <a:prstGeom prst="ellips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8" name="Straight Arrow Connector 67"/>
                        <p:cNvCxnSpPr/>
                        <p:nvPr/>
                      </p:nvCxnSpPr>
                      <p:spPr>
                        <a:xfrm flipV="1">
                          <a:off x="3255329" y="1795705"/>
                          <a:ext cx="439958" cy="630155"/>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cxnSp>
                    <p:nvCxnSpPr>
                      <p:cNvPr id="65" name="Straight Arrow Connector 64"/>
                      <p:cNvCxnSpPr/>
                      <p:nvPr/>
                    </p:nvCxnSpPr>
                    <p:spPr>
                      <a:xfrm>
                        <a:off x="3217210" y="2571891"/>
                        <a:ext cx="0" cy="95555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flipH="1" flipV="1">
                        <a:off x="2845549" y="2216337"/>
                        <a:ext cx="314483" cy="22857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34831" name="TextBox 60"/>
                    <p:cNvSpPr txBox="1">
                      <a:spLocks noChangeArrowheads="1"/>
                    </p:cNvSpPr>
                    <p:nvPr/>
                  </p:nvSpPr>
                  <p:spPr bwMode="auto">
                    <a:xfrm>
                      <a:off x="2520836" y="1855398"/>
                      <a:ext cx="42968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cs typeface="Arial" charset="0"/>
                        </a:rPr>
                        <a:t>f</a:t>
                      </a:r>
                      <a:r>
                        <a:rPr lang="en-US" sz="1800" i="1" baseline="-25000">
                          <a:latin typeface="Arial" charset="0"/>
                          <a:cs typeface="Arial" charset="0"/>
                        </a:rPr>
                        <a:t>IB</a:t>
                      </a:r>
                      <a:endParaRPr lang="en-US" sz="1800" i="1">
                        <a:latin typeface="Arial" charset="0"/>
                        <a:cs typeface="Arial" charset="0"/>
                      </a:endParaRPr>
                    </a:p>
                  </p:txBody>
                </p:sp>
                <p:sp>
                  <p:nvSpPr>
                    <p:cNvPr id="34832" name="TextBox 61"/>
                    <p:cNvSpPr txBox="1">
                      <a:spLocks noChangeArrowheads="1"/>
                    </p:cNvSpPr>
                    <p:nvPr/>
                  </p:nvSpPr>
                  <p:spPr bwMode="auto">
                    <a:xfrm>
                      <a:off x="3609000" y="1486066"/>
                      <a:ext cx="4873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cs typeface="Arial" charset="0"/>
                        </a:rPr>
                        <a:t>N</a:t>
                      </a:r>
                      <a:r>
                        <a:rPr lang="en-US" sz="1800" i="1" baseline="-25000">
                          <a:latin typeface="Arial" charset="0"/>
                          <a:cs typeface="Arial" charset="0"/>
                        </a:rPr>
                        <a:t>IB</a:t>
                      </a:r>
                      <a:endParaRPr lang="en-US" sz="1800" i="1">
                        <a:latin typeface="Arial" charset="0"/>
                        <a:cs typeface="Arial" charset="0"/>
                      </a:endParaRPr>
                    </a:p>
                  </p:txBody>
                </p:sp>
                <p:sp>
                  <p:nvSpPr>
                    <p:cNvPr id="34833" name="TextBox 62"/>
                    <p:cNvSpPr txBox="1">
                      <a:spLocks noChangeArrowheads="1"/>
                    </p:cNvSpPr>
                    <p:nvPr/>
                  </p:nvSpPr>
                  <p:spPr bwMode="auto">
                    <a:xfrm>
                      <a:off x="2960073" y="3468674"/>
                      <a:ext cx="61149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cs typeface="Arial" charset="0"/>
                        </a:rPr>
                        <a:t>W</a:t>
                      </a:r>
                      <a:r>
                        <a:rPr lang="en-US" sz="1800" i="1" baseline="-25000">
                          <a:latin typeface="Arial" charset="0"/>
                          <a:cs typeface="Arial" charset="0"/>
                        </a:rPr>
                        <a:t>EB</a:t>
                      </a:r>
                      <a:endParaRPr lang="en-US" sz="1800" i="1">
                        <a:latin typeface="Arial" charset="0"/>
                        <a:cs typeface="Arial" charset="0"/>
                      </a:endParaRPr>
                    </a:p>
                  </p:txBody>
                </p:sp>
              </p:grpSp>
              <p:sp>
                <p:nvSpPr>
                  <p:cNvPr id="59" name="Rectangle 58"/>
                  <p:cNvSpPr/>
                  <p:nvPr/>
                </p:nvSpPr>
                <p:spPr>
                  <a:xfrm>
                    <a:off x="2329352" y="1486182"/>
                    <a:ext cx="1853543" cy="241903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4827" name="TextBox 56"/>
                <p:cNvSpPr txBox="1">
                  <a:spLocks noChangeArrowheads="1"/>
                </p:cNvSpPr>
                <p:nvPr/>
              </p:nvSpPr>
              <p:spPr bwMode="auto">
                <a:xfrm>
                  <a:off x="6382937" y="782471"/>
                  <a:ext cx="211084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free-body diagram</a:t>
                  </a:r>
                </a:p>
              </p:txBody>
            </p:sp>
          </p:grpSp>
          <p:cxnSp>
            <p:nvCxnSpPr>
              <p:cNvPr id="55" name="Straight Connector 54"/>
              <p:cNvCxnSpPr/>
              <p:nvPr/>
            </p:nvCxnSpPr>
            <p:spPr>
              <a:xfrm flipH="1">
                <a:off x="6818130" y="2341533"/>
                <a:ext cx="508255" cy="644441"/>
              </a:xfrm>
              <a:prstGeom prst="line">
                <a:avLst/>
              </a:prstGeom>
              <a:ln>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34823" name="TextBox 52"/>
            <p:cNvSpPr txBox="1">
              <a:spLocks noChangeArrowheads="1"/>
            </p:cNvSpPr>
            <p:nvPr/>
          </p:nvSpPr>
          <p:spPr bwMode="auto">
            <a:xfrm>
              <a:off x="6960948" y="2616659"/>
              <a:ext cx="55382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a:latin typeface="Arial" charset="0"/>
                  <a:cs typeface="Arial" charset="0"/>
                </a:rPr>
                <a:t>30</a:t>
              </a:r>
              <a:r>
                <a:rPr lang="en-US" sz="1600" baseline="30000">
                  <a:latin typeface="Arial" charset="0"/>
                  <a:cs typeface="Arial" charset="0"/>
                </a:rPr>
                <a:t>o</a:t>
              </a:r>
              <a:endParaRPr lang="en-US" sz="1600">
                <a:latin typeface="Arial" charset="0"/>
                <a:cs typeface="Arial" charset="0"/>
              </a:endParaRPr>
            </a:p>
          </p:txBody>
        </p:sp>
      </p:grpSp>
    </p:spTree>
    <p:extLst>
      <p:ext uri="{BB962C8B-B14F-4D97-AF65-F5344CB8AC3E}">
        <p14:creationId xmlns:p14="http://schemas.microsoft.com/office/powerpoint/2010/main" xmlns="" val="35392269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grpSp>
        <p:nvGrpSpPr>
          <p:cNvPr id="35841" name="Group 37"/>
          <p:cNvGrpSpPr>
            <a:grpSpLocks/>
          </p:cNvGrpSpPr>
          <p:nvPr/>
        </p:nvGrpSpPr>
        <p:grpSpPr bwMode="auto">
          <a:xfrm>
            <a:off x="338138" y="1257300"/>
            <a:ext cx="4162425" cy="2346325"/>
            <a:chOff x="2348961" y="2996178"/>
            <a:chExt cx="4163199" cy="2346044"/>
          </a:xfrm>
        </p:grpSpPr>
        <p:grpSp>
          <p:nvGrpSpPr>
            <p:cNvPr id="35873" name="Group 38"/>
            <p:cNvGrpSpPr>
              <a:grpSpLocks/>
            </p:cNvGrpSpPr>
            <p:nvPr/>
          </p:nvGrpSpPr>
          <p:grpSpPr bwMode="auto">
            <a:xfrm>
              <a:off x="2348961" y="2996178"/>
              <a:ext cx="4163199" cy="2346044"/>
              <a:chOff x="849827" y="2251418"/>
              <a:chExt cx="4163199" cy="2346044"/>
            </a:xfrm>
          </p:grpSpPr>
          <p:grpSp>
            <p:nvGrpSpPr>
              <p:cNvPr id="35875" name="Group 40"/>
              <p:cNvGrpSpPr>
                <a:grpSpLocks/>
              </p:cNvGrpSpPr>
              <p:nvPr/>
            </p:nvGrpSpPr>
            <p:grpSpPr bwMode="auto">
              <a:xfrm>
                <a:off x="849827" y="2251418"/>
                <a:ext cx="4163199" cy="2346044"/>
                <a:chOff x="849827" y="2251418"/>
                <a:chExt cx="4163199" cy="2346044"/>
              </a:xfrm>
            </p:grpSpPr>
            <p:sp>
              <p:nvSpPr>
                <p:cNvPr id="43" name="Right Triangle 42"/>
                <p:cNvSpPr/>
                <p:nvPr/>
              </p:nvSpPr>
              <p:spPr>
                <a:xfrm>
                  <a:off x="849827" y="2659357"/>
                  <a:ext cx="4163199" cy="1938105"/>
                </a:xfrm>
                <a:prstGeom prst="rtTriangl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 name="Rectangle 43"/>
                <p:cNvSpPr/>
                <p:nvPr/>
              </p:nvSpPr>
              <p:spPr>
                <a:xfrm rot="1479764">
                  <a:off x="1315050" y="2251418"/>
                  <a:ext cx="1003487" cy="811116"/>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5876" name="TextBox 41"/>
              <p:cNvSpPr txBox="1">
                <a:spLocks noChangeArrowheads="1"/>
              </p:cNvSpPr>
              <p:nvPr/>
            </p:nvSpPr>
            <p:spPr bwMode="auto">
              <a:xfrm>
                <a:off x="3848103" y="4209034"/>
                <a:ext cx="55382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30</a:t>
                </a:r>
                <a:r>
                  <a:rPr lang="en-US" sz="1800" baseline="30000">
                    <a:latin typeface="Arial" charset="0"/>
                    <a:cs typeface="Arial" charset="0"/>
                  </a:rPr>
                  <a:t>o</a:t>
                </a:r>
                <a:endParaRPr lang="en-US" sz="1800">
                  <a:latin typeface="Arial" charset="0"/>
                  <a:cs typeface="Arial" charset="0"/>
                </a:endParaRPr>
              </a:p>
            </p:txBody>
          </p:sp>
        </p:grpSp>
        <p:sp>
          <p:nvSpPr>
            <p:cNvPr id="35874" name="TextBox 39"/>
            <p:cNvSpPr txBox="1">
              <a:spLocks noChangeArrowheads="1"/>
            </p:cNvSpPr>
            <p:nvPr/>
          </p:nvSpPr>
          <p:spPr bwMode="auto">
            <a:xfrm rot="1540377">
              <a:off x="2998269" y="3228818"/>
              <a:ext cx="6015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box</a:t>
              </a:r>
            </a:p>
          </p:txBody>
        </p:sp>
      </p:grpSp>
      <p:grpSp>
        <p:nvGrpSpPr>
          <p:cNvPr id="35842" name="Group 45"/>
          <p:cNvGrpSpPr>
            <a:grpSpLocks/>
          </p:cNvGrpSpPr>
          <p:nvPr/>
        </p:nvGrpSpPr>
        <p:grpSpPr bwMode="auto">
          <a:xfrm>
            <a:off x="4124325" y="909638"/>
            <a:ext cx="1928813" cy="1965325"/>
            <a:chOff x="4125008" y="776513"/>
            <a:chExt cx="1928823" cy="1964805"/>
          </a:xfrm>
        </p:grpSpPr>
        <p:grpSp>
          <p:nvGrpSpPr>
            <p:cNvPr id="35863" name="Group 36"/>
            <p:cNvGrpSpPr>
              <a:grpSpLocks/>
            </p:cNvGrpSpPr>
            <p:nvPr/>
          </p:nvGrpSpPr>
          <p:grpSpPr bwMode="auto">
            <a:xfrm>
              <a:off x="4203636" y="1113610"/>
              <a:ext cx="1721242" cy="1627708"/>
              <a:chOff x="3032370" y="1150895"/>
              <a:chExt cx="1721242" cy="1627708"/>
            </a:xfrm>
          </p:grpSpPr>
          <p:grpSp>
            <p:nvGrpSpPr>
              <p:cNvPr id="35865" name="Group 52"/>
              <p:cNvGrpSpPr>
                <a:grpSpLocks/>
              </p:cNvGrpSpPr>
              <p:nvPr/>
            </p:nvGrpSpPr>
            <p:grpSpPr bwMode="auto">
              <a:xfrm rot="3013799">
                <a:off x="3101863" y="1126854"/>
                <a:ext cx="1627708" cy="1675790"/>
                <a:chOff x="4195388" y="891379"/>
                <a:chExt cx="1627711" cy="1675806"/>
              </a:xfrm>
            </p:grpSpPr>
            <p:sp>
              <p:nvSpPr>
                <p:cNvPr id="35867" name="TextBox 49"/>
                <p:cNvSpPr txBox="1">
                  <a:spLocks noChangeArrowheads="1"/>
                </p:cNvSpPr>
                <p:nvPr/>
              </p:nvSpPr>
              <p:spPr bwMode="auto">
                <a:xfrm rot="-3167318">
                  <a:off x="4646481" y="924017"/>
                  <a:ext cx="436883" cy="371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a:t>
                  </a:r>
                  <a:r>
                    <a:rPr lang="en-US" sz="1800" i="1">
                      <a:latin typeface="Arial" charset="0"/>
                    </a:rPr>
                    <a:t>y</a:t>
                  </a:r>
                </a:p>
              </p:txBody>
            </p:sp>
            <p:grpSp>
              <p:nvGrpSpPr>
                <p:cNvPr id="35868" name="Group 51"/>
                <p:cNvGrpSpPr>
                  <a:grpSpLocks/>
                </p:cNvGrpSpPr>
                <p:nvPr/>
              </p:nvGrpSpPr>
              <p:grpSpPr bwMode="auto">
                <a:xfrm>
                  <a:off x="4195388" y="1047309"/>
                  <a:ext cx="1627711" cy="1519876"/>
                  <a:chOff x="4195388" y="1047309"/>
                  <a:chExt cx="1627711" cy="1519876"/>
                </a:xfrm>
              </p:grpSpPr>
              <p:grpSp>
                <p:nvGrpSpPr>
                  <p:cNvPr id="35869" name="Group 48"/>
                  <p:cNvGrpSpPr>
                    <a:grpSpLocks/>
                  </p:cNvGrpSpPr>
                  <p:nvPr/>
                </p:nvGrpSpPr>
                <p:grpSpPr bwMode="auto">
                  <a:xfrm>
                    <a:off x="4195388" y="1047309"/>
                    <a:ext cx="1519876" cy="1519876"/>
                    <a:chOff x="4195388" y="1047309"/>
                    <a:chExt cx="1519876" cy="1519876"/>
                  </a:xfrm>
                </p:grpSpPr>
                <p:cxnSp>
                  <p:nvCxnSpPr>
                    <p:cNvPr id="35" name="Straight Arrow Connector 34"/>
                    <p:cNvCxnSpPr/>
                    <p:nvPr/>
                  </p:nvCxnSpPr>
                  <p:spPr>
                    <a:xfrm>
                      <a:off x="4609553" y="1028871"/>
                      <a:ext cx="642768" cy="1516085"/>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rot="5400000">
                      <a:off x="4609225" y="1028996"/>
                      <a:ext cx="639773" cy="1525187"/>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sp>
                <p:nvSpPr>
                  <p:cNvPr id="35870" name="TextBox 50"/>
                  <p:cNvSpPr txBox="1">
                    <a:spLocks noChangeArrowheads="1"/>
                  </p:cNvSpPr>
                  <p:nvPr/>
                </p:nvSpPr>
                <p:spPr bwMode="auto">
                  <a:xfrm rot="-3013799">
                    <a:off x="5418853" y="1513699"/>
                    <a:ext cx="436883" cy="3716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a:t>
                    </a:r>
                    <a:r>
                      <a:rPr lang="en-US" sz="1800" i="1">
                        <a:latin typeface="Arial" charset="0"/>
                      </a:rPr>
                      <a:t>x</a:t>
                    </a:r>
                  </a:p>
                </p:txBody>
              </p:sp>
            </p:grpSp>
          </p:grpSp>
          <p:sp>
            <p:nvSpPr>
              <p:cNvPr id="8" name="Rectangle 7"/>
              <p:cNvSpPr/>
              <p:nvPr/>
            </p:nvSpPr>
            <p:spPr>
              <a:xfrm>
                <a:off x="3033117" y="1183587"/>
                <a:ext cx="1665297" cy="1577557"/>
              </a:xfrm>
              <a:prstGeom prst="rect">
                <a:avLst/>
              </a:prstGeom>
              <a:no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5864" name="TextBox 44"/>
            <p:cNvSpPr txBox="1">
              <a:spLocks noChangeArrowheads="1"/>
            </p:cNvSpPr>
            <p:nvPr/>
          </p:nvSpPr>
          <p:spPr bwMode="auto">
            <a:xfrm>
              <a:off x="4125008" y="776513"/>
              <a:ext cx="192882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coordinate axes</a:t>
              </a:r>
            </a:p>
          </p:txBody>
        </p:sp>
      </p:grpSp>
      <p:sp>
        <p:nvSpPr>
          <p:cNvPr id="35843" name="TextBox 48"/>
          <p:cNvSpPr txBox="1">
            <a:spLocks noChangeArrowheads="1"/>
          </p:cNvSpPr>
          <p:nvPr/>
        </p:nvSpPr>
        <p:spPr bwMode="auto">
          <a:xfrm>
            <a:off x="203200" y="130175"/>
            <a:ext cx="859472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A 3.0 kg box starts from rest and slides for 2.0 m down a 30</a:t>
            </a:r>
            <a:r>
              <a:rPr lang="en-US" sz="1800" baseline="30000">
                <a:latin typeface="Arial" charset="0"/>
                <a:cs typeface="Arial" charset="0"/>
              </a:rPr>
              <a:t>o</a:t>
            </a:r>
            <a:r>
              <a:rPr lang="en-US" sz="1800">
                <a:latin typeface="Arial" charset="0"/>
                <a:cs typeface="Arial" charset="0"/>
              </a:rPr>
              <a:t> incline.  The coefficient of static friction between the box and the incline is </a:t>
            </a:r>
            <a:r>
              <a:rPr lang="en-US" sz="1800" i="1">
                <a:latin typeface="Arial" charset="0"/>
                <a:cs typeface="Arial" charset="0"/>
              </a:rPr>
              <a:t>μ</a:t>
            </a:r>
            <a:r>
              <a:rPr lang="en-US" sz="1800" i="1" baseline="-25000">
                <a:latin typeface="Arial" charset="0"/>
                <a:cs typeface="Arial" charset="0"/>
              </a:rPr>
              <a:t>k</a:t>
            </a:r>
            <a:r>
              <a:rPr lang="en-US" sz="1800" i="1">
                <a:latin typeface="Arial" charset="0"/>
                <a:cs typeface="Arial" charset="0"/>
              </a:rPr>
              <a:t> </a:t>
            </a:r>
            <a:r>
              <a:rPr lang="en-US" sz="1800">
                <a:latin typeface="Arial" charset="0"/>
                <a:cs typeface="Arial" charset="0"/>
              </a:rPr>
              <a:t>= 0.1.  Find </a:t>
            </a:r>
            <a:r>
              <a:rPr lang="en-US" sz="1800" i="1">
                <a:latin typeface="Arial" charset="0"/>
                <a:cs typeface="Arial" charset="0"/>
              </a:rPr>
              <a:t>W</a:t>
            </a:r>
            <a:r>
              <a:rPr lang="en-US" sz="1800" i="1" baseline="-25000">
                <a:latin typeface="Arial" charset="0"/>
                <a:cs typeface="Arial" charset="0"/>
              </a:rPr>
              <a:t>net</a:t>
            </a:r>
            <a:r>
              <a:rPr lang="en-US" sz="1800">
                <a:latin typeface="Arial" charset="0"/>
                <a:cs typeface="Arial" charset="0"/>
              </a:rPr>
              <a:t>.</a:t>
            </a:r>
          </a:p>
        </p:txBody>
      </p:sp>
      <p:sp>
        <p:nvSpPr>
          <p:cNvPr id="50" name="TextBox 49"/>
          <p:cNvSpPr txBox="1"/>
          <p:nvPr/>
        </p:nvSpPr>
        <p:spPr>
          <a:xfrm>
            <a:off x="228600" y="4121150"/>
            <a:ext cx="8594725" cy="2308324"/>
          </a:xfrm>
          <a:prstGeom prst="rect">
            <a:avLst/>
          </a:prstGeom>
          <a:noFill/>
        </p:spPr>
        <p:txBody>
          <a:bodyPr>
            <a:spAutoFit/>
          </a:bodyPr>
          <a:lstStyle/>
          <a:p>
            <a:pPr>
              <a:defRPr/>
            </a:pPr>
            <a:r>
              <a:rPr lang="en-US" sz="2400" b="0" dirty="0">
                <a:solidFill>
                  <a:srgbClr val="000000"/>
                </a:solidFill>
                <a:latin typeface="Arial"/>
                <a:cs typeface="Arial"/>
              </a:rPr>
              <a:t>Is the work done by the weight force (</a:t>
            </a:r>
            <a:r>
              <a:rPr lang="en-US" sz="2400" b="0" i="1" dirty="0">
                <a:solidFill>
                  <a:srgbClr val="000000"/>
                </a:solidFill>
                <a:latin typeface="Arial"/>
                <a:cs typeface="Arial"/>
              </a:rPr>
              <a:t>W</a:t>
            </a:r>
            <a:r>
              <a:rPr lang="en-US" sz="2400" b="0" i="1" baseline="-25000" dirty="0">
                <a:solidFill>
                  <a:srgbClr val="000000"/>
                </a:solidFill>
                <a:latin typeface="Arial"/>
                <a:cs typeface="Arial"/>
              </a:rPr>
              <a:t>W</a:t>
            </a:r>
            <a:r>
              <a:rPr lang="en-US" sz="2400" b="0" dirty="0">
                <a:solidFill>
                  <a:srgbClr val="000000"/>
                </a:solidFill>
                <a:latin typeface="Arial"/>
                <a:cs typeface="Arial"/>
              </a:rPr>
              <a:t>) on the box positive, negative, or zero?</a:t>
            </a:r>
          </a:p>
          <a:p>
            <a:pPr>
              <a:defRPr/>
            </a:pPr>
            <a:endParaRPr lang="en-US" sz="2400" b="0" dirty="0">
              <a:solidFill>
                <a:srgbClr val="000000"/>
              </a:solidFill>
              <a:latin typeface="Arial"/>
              <a:cs typeface="Arial"/>
            </a:endParaRPr>
          </a:p>
          <a:p>
            <a:pPr marL="342900" indent="-342900">
              <a:buFontTx/>
              <a:buAutoNum type="alphaUcParenR"/>
              <a:defRPr/>
            </a:pPr>
            <a:r>
              <a:rPr lang="en-US" sz="2400" b="0" dirty="0">
                <a:solidFill>
                  <a:srgbClr val="000000"/>
                </a:solidFill>
                <a:latin typeface="Arial"/>
                <a:cs typeface="Arial"/>
              </a:rPr>
              <a:t>positive</a:t>
            </a:r>
          </a:p>
          <a:p>
            <a:pPr marL="342900" indent="-342900">
              <a:buFontTx/>
              <a:buAutoNum type="alphaUcParenR"/>
              <a:defRPr/>
            </a:pPr>
            <a:r>
              <a:rPr lang="en-US" sz="2400" b="0" dirty="0">
                <a:solidFill>
                  <a:srgbClr val="000000"/>
                </a:solidFill>
                <a:latin typeface="Arial"/>
                <a:cs typeface="Arial"/>
              </a:rPr>
              <a:t>negative</a:t>
            </a:r>
          </a:p>
          <a:p>
            <a:pPr marL="342900" indent="-342900">
              <a:buFontTx/>
              <a:buAutoNum type="alphaUcParenR"/>
              <a:defRPr/>
            </a:pPr>
            <a:r>
              <a:rPr lang="en-US" sz="2400" b="0" dirty="0">
                <a:solidFill>
                  <a:srgbClr val="000000"/>
                </a:solidFill>
                <a:latin typeface="Arial"/>
                <a:cs typeface="Arial"/>
              </a:rPr>
              <a:t>zero</a:t>
            </a:r>
          </a:p>
        </p:txBody>
      </p:sp>
      <p:grpSp>
        <p:nvGrpSpPr>
          <p:cNvPr id="35845" name="Group 50"/>
          <p:cNvGrpSpPr>
            <a:grpSpLocks/>
          </p:cNvGrpSpPr>
          <p:nvPr/>
        </p:nvGrpSpPr>
        <p:grpSpPr bwMode="auto">
          <a:xfrm>
            <a:off x="6383338" y="915988"/>
            <a:ext cx="2109787" cy="2782887"/>
            <a:chOff x="6382937" y="916143"/>
            <a:chExt cx="2110846" cy="2782525"/>
          </a:xfrm>
        </p:grpSpPr>
        <p:grpSp>
          <p:nvGrpSpPr>
            <p:cNvPr id="35846" name="Group 51"/>
            <p:cNvGrpSpPr>
              <a:grpSpLocks/>
            </p:cNvGrpSpPr>
            <p:nvPr/>
          </p:nvGrpSpPr>
          <p:grpSpPr bwMode="auto">
            <a:xfrm>
              <a:off x="6382937" y="916143"/>
              <a:ext cx="2110846" cy="2782525"/>
              <a:chOff x="6382937" y="916143"/>
              <a:chExt cx="2110846" cy="2782525"/>
            </a:xfrm>
          </p:grpSpPr>
          <p:grpSp>
            <p:nvGrpSpPr>
              <p:cNvPr id="35848" name="Group 53"/>
              <p:cNvGrpSpPr>
                <a:grpSpLocks/>
              </p:cNvGrpSpPr>
              <p:nvPr/>
            </p:nvGrpSpPr>
            <p:grpSpPr bwMode="auto">
              <a:xfrm>
                <a:off x="6382937" y="916143"/>
                <a:ext cx="2110846" cy="2782525"/>
                <a:chOff x="6382937" y="782471"/>
                <a:chExt cx="2110846" cy="2782525"/>
              </a:xfrm>
            </p:grpSpPr>
            <p:grpSp>
              <p:nvGrpSpPr>
                <p:cNvPr id="35850" name="Group 55"/>
                <p:cNvGrpSpPr>
                  <a:grpSpLocks/>
                </p:cNvGrpSpPr>
                <p:nvPr/>
              </p:nvGrpSpPr>
              <p:grpSpPr bwMode="auto">
                <a:xfrm>
                  <a:off x="6493044" y="1145845"/>
                  <a:ext cx="1852433" cy="2419151"/>
                  <a:chOff x="2329867" y="1486066"/>
                  <a:chExt cx="1852433" cy="2419151"/>
                </a:xfrm>
              </p:grpSpPr>
              <p:grpSp>
                <p:nvGrpSpPr>
                  <p:cNvPr id="35852" name="Group 57"/>
                  <p:cNvGrpSpPr>
                    <a:grpSpLocks/>
                  </p:cNvGrpSpPr>
                  <p:nvPr/>
                </p:nvGrpSpPr>
                <p:grpSpPr bwMode="auto">
                  <a:xfrm>
                    <a:off x="2520836" y="1486066"/>
                    <a:ext cx="1575523" cy="2351940"/>
                    <a:chOff x="2520836" y="1486066"/>
                    <a:chExt cx="1575523" cy="2351940"/>
                  </a:xfrm>
                </p:grpSpPr>
                <p:grpSp>
                  <p:nvGrpSpPr>
                    <p:cNvPr id="35854" name="Group 59"/>
                    <p:cNvGrpSpPr>
                      <a:grpSpLocks/>
                    </p:cNvGrpSpPr>
                    <p:nvPr/>
                  </p:nvGrpSpPr>
                  <p:grpSpPr bwMode="auto">
                    <a:xfrm>
                      <a:off x="2845869" y="1795063"/>
                      <a:ext cx="849448" cy="1718677"/>
                      <a:chOff x="2845869" y="1795063"/>
                      <a:chExt cx="849448" cy="1718677"/>
                    </a:xfrm>
                  </p:grpSpPr>
                  <p:grpSp>
                    <p:nvGrpSpPr>
                      <p:cNvPr id="35858" name="Group 63"/>
                      <p:cNvGrpSpPr>
                        <a:grpSpLocks/>
                      </p:cNvGrpSpPr>
                      <p:nvPr/>
                    </p:nvGrpSpPr>
                    <p:grpSpPr bwMode="auto">
                      <a:xfrm>
                        <a:off x="3141497" y="1795063"/>
                        <a:ext cx="553820" cy="763857"/>
                        <a:chOff x="3141497" y="1795063"/>
                        <a:chExt cx="553820" cy="763857"/>
                      </a:xfrm>
                    </p:grpSpPr>
                    <p:sp>
                      <p:nvSpPr>
                        <p:cNvPr id="67" name="Oval 66"/>
                        <p:cNvSpPr/>
                        <p:nvPr/>
                      </p:nvSpPr>
                      <p:spPr>
                        <a:xfrm>
                          <a:off x="3140972" y="2416336"/>
                          <a:ext cx="142947" cy="142856"/>
                        </a:xfrm>
                        <a:prstGeom prst="ellips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8" name="Straight Arrow Connector 67"/>
                        <p:cNvCxnSpPr/>
                        <p:nvPr/>
                      </p:nvCxnSpPr>
                      <p:spPr>
                        <a:xfrm flipV="1">
                          <a:off x="3255329" y="1795705"/>
                          <a:ext cx="439958" cy="630155"/>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cxnSp>
                    <p:nvCxnSpPr>
                      <p:cNvPr id="65" name="Straight Arrow Connector 64"/>
                      <p:cNvCxnSpPr/>
                      <p:nvPr/>
                    </p:nvCxnSpPr>
                    <p:spPr>
                      <a:xfrm>
                        <a:off x="3217210" y="2571891"/>
                        <a:ext cx="0" cy="95555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flipH="1" flipV="1">
                        <a:off x="2845549" y="2216337"/>
                        <a:ext cx="314483" cy="22857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35855" name="TextBox 60"/>
                    <p:cNvSpPr txBox="1">
                      <a:spLocks noChangeArrowheads="1"/>
                    </p:cNvSpPr>
                    <p:nvPr/>
                  </p:nvSpPr>
                  <p:spPr bwMode="auto">
                    <a:xfrm>
                      <a:off x="2520836" y="1855398"/>
                      <a:ext cx="42968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cs typeface="Arial" charset="0"/>
                        </a:rPr>
                        <a:t>f</a:t>
                      </a:r>
                      <a:r>
                        <a:rPr lang="en-US" sz="1800" i="1" baseline="-25000">
                          <a:latin typeface="Arial" charset="0"/>
                          <a:cs typeface="Arial" charset="0"/>
                        </a:rPr>
                        <a:t>IB</a:t>
                      </a:r>
                      <a:endParaRPr lang="en-US" sz="1800" i="1">
                        <a:latin typeface="Arial" charset="0"/>
                        <a:cs typeface="Arial" charset="0"/>
                      </a:endParaRPr>
                    </a:p>
                  </p:txBody>
                </p:sp>
                <p:sp>
                  <p:nvSpPr>
                    <p:cNvPr id="35856" name="TextBox 61"/>
                    <p:cNvSpPr txBox="1">
                      <a:spLocks noChangeArrowheads="1"/>
                    </p:cNvSpPr>
                    <p:nvPr/>
                  </p:nvSpPr>
                  <p:spPr bwMode="auto">
                    <a:xfrm>
                      <a:off x="3609000" y="1486066"/>
                      <a:ext cx="4873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cs typeface="Arial" charset="0"/>
                        </a:rPr>
                        <a:t>N</a:t>
                      </a:r>
                      <a:r>
                        <a:rPr lang="en-US" sz="1800" i="1" baseline="-25000">
                          <a:latin typeface="Arial" charset="0"/>
                          <a:cs typeface="Arial" charset="0"/>
                        </a:rPr>
                        <a:t>IB</a:t>
                      </a:r>
                      <a:endParaRPr lang="en-US" sz="1800" i="1">
                        <a:latin typeface="Arial" charset="0"/>
                        <a:cs typeface="Arial" charset="0"/>
                      </a:endParaRPr>
                    </a:p>
                  </p:txBody>
                </p:sp>
                <p:sp>
                  <p:nvSpPr>
                    <p:cNvPr id="35857" name="TextBox 62"/>
                    <p:cNvSpPr txBox="1">
                      <a:spLocks noChangeArrowheads="1"/>
                    </p:cNvSpPr>
                    <p:nvPr/>
                  </p:nvSpPr>
                  <p:spPr bwMode="auto">
                    <a:xfrm>
                      <a:off x="2960073" y="3468674"/>
                      <a:ext cx="61149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cs typeface="Arial" charset="0"/>
                        </a:rPr>
                        <a:t>W</a:t>
                      </a:r>
                      <a:r>
                        <a:rPr lang="en-US" sz="1800" i="1" baseline="-25000">
                          <a:latin typeface="Arial" charset="0"/>
                          <a:cs typeface="Arial" charset="0"/>
                        </a:rPr>
                        <a:t>EB</a:t>
                      </a:r>
                      <a:endParaRPr lang="en-US" sz="1800" i="1">
                        <a:latin typeface="Arial" charset="0"/>
                        <a:cs typeface="Arial" charset="0"/>
                      </a:endParaRPr>
                    </a:p>
                  </p:txBody>
                </p:sp>
              </p:grpSp>
              <p:sp>
                <p:nvSpPr>
                  <p:cNvPr id="59" name="Rectangle 58"/>
                  <p:cNvSpPr/>
                  <p:nvPr/>
                </p:nvSpPr>
                <p:spPr>
                  <a:xfrm>
                    <a:off x="2329352" y="1486182"/>
                    <a:ext cx="1853543" cy="241903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5851" name="TextBox 56"/>
                <p:cNvSpPr txBox="1">
                  <a:spLocks noChangeArrowheads="1"/>
                </p:cNvSpPr>
                <p:nvPr/>
              </p:nvSpPr>
              <p:spPr bwMode="auto">
                <a:xfrm>
                  <a:off x="6382937" y="782471"/>
                  <a:ext cx="211084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free-body diagram</a:t>
                  </a:r>
                </a:p>
              </p:txBody>
            </p:sp>
          </p:grpSp>
          <p:cxnSp>
            <p:nvCxnSpPr>
              <p:cNvPr id="55" name="Straight Connector 54"/>
              <p:cNvCxnSpPr/>
              <p:nvPr/>
            </p:nvCxnSpPr>
            <p:spPr>
              <a:xfrm flipH="1">
                <a:off x="6818130" y="2341533"/>
                <a:ext cx="508255" cy="644441"/>
              </a:xfrm>
              <a:prstGeom prst="line">
                <a:avLst/>
              </a:prstGeom>
              <a:ln>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35847" name="TextBox 52"/>
            <p:cNvSpPr txBox="1">
              <a:spLocks noChangeArrowheads="1"/>
            </p:cNvSpPr>
            <p:nvPr/>
          </p:nvSpPr>
          <p:spPr bwMode="auto">
            <a:xfrm>
              <a:off x="6960948" y="2616659"/>
              <a:ext cx="55382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a:latin typeface="Arial" charset="0"/>
                  <a:cs typeface="Arial" charset="0"/>
                </a:rPr>
                <a:t>30</a:t>
              </a:r>
              <a:r>
                <a:rPr lang="en-US" sz="1600" baseline="30000">
                  <a:latin typeface="Arial" charset="0"/>
                  <a:cs typeface="Arial" charset="0"/>
                </a:rPr>
                <a:t>o</a:t>
              </a:r>
              <a:endParaRPr lang="en-US" sz="1600">
                <a:latin typeface="Arial" charset="0"/>
                <a:cs typeface="Arial" charset="0"/>
              </a:endParaRPr>
            </a:p>
          </p:txBody>
        </p:sp>
      </p:grpSp>
    </p:spTree>
    <p:extLst>
      <p:ext uri="{BB962C8B-B14F-4D97-AF65-F5344CB8AC3E}">
        <p14:creationId xmlns:p14="http://schemas.microsoft.com/office/powerpoint/2010/main" xmlns="" val="7652703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grpSp>
        <p:nvGrpSpPr>
          <p:cNvPr id="36865" name="Group 37"/>
          <p:cNvGrpSpPr>
            <a:grpSpLocks/>
          </p:cNvGrpSpPr>
          <p:nvPr/>
        </p:nvGrpSpPr>
        <p:grpSpPr bwMode="auto">
          <a:xfrm>
            <a:off x="338138" y="1257300"/>
            <a:ext cx="4162425" cy="2346325"/>
            <a:chOff x="2348961" y="2996178"/>
            <a:chExt cx="4163199" cy="2346044"/>
          </a:xfrm>
        </p:grpSpPr>
        <p:grpSp>
          <p:nvGrpSpPr>
            <p:cNvPr id="36899" name="Group 38"/>
            <p:cNvGrpSpPr>
              <a:grpSpLocks/>
            </p:cNvGrpSpPr>
            <p:nvPr/>
          </p:nvGrpSpPr>
          <p:grpSpPr bwMode="auto">
            <a:xfrm>
              <a:off x="2348961" y="2996178"/>
              <a:ext cx="4163199" cy="2346044"/>
              <a:chOff x="849827" y="2251418"/>
              <a:chExt cx="4163199" cy="2346044"/>
            </a:xfrm>
          </p:grpSpPr>
          <p:grpSp>
            <p:nvGrpSpPr>
              <p:cNvPr id="36901" name="Group 40"/>
              <p:cNvGrpSpPr>
                <a:grpSpLocks/>
              </p:cNvGrpSpPr>
              <p:nvPr/>
            </p:nvGrpSpPr>
            <p:grpSpPr bwMode="auto">
              <a:xfrm>
                <a:off x="849827" y="2251418"/>
                <a:ext cx="4163199" cy="2346044"/>
                <a:chOff x="849827" y="2251418"/>
                <a:chExt cx="4163199" cy="2346044"/>
              </a:xfrm>
            </p:grpSpPr>
            <p:sp>
              <p:nvSpPr>
                <p:cNvPr id="43" name="Right Triangle 42"/>
                <p:cNvSpPr/>
                <p:nvPr/>
              </p:nvSpPr>
              <p:spPr>
                <a:xfrm>
                  <a:off x="849827" y="2659357"/>
                  <a:ext cx="4163199" cy="1938105"/>
                </a:xfrm>
                <a:prstGeom prst="rtTriangl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 name="Rectangle 43"/>
                <p:cNvSpPr/>
                <p:nvPr/>
              </p:nvSpPr>
              <p:spPr>
                <a:xfrm rot="1479764">
                  <a:off x="1315050" y="2251418"/>
                  <a:ext cx="1003487" cy="811116"/>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6902" name="TextBox 41"/>
              <p:cNvSpPr txBox="1">
                <a:spLocks noChangeArrowheads="1"/>
              </p:cNvSpPr>
              <p:nvPr/>
            </p:nvSpPr>
            <p:spPr bwMode="auto">
              <a:xfrm>
                <a:off x="3848103" y="4209034"/>
                <a:ext cx="55382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30</a:t>
                </a:r>
                <a:r>
                  <a:rPr lang="en-US" sz="1800" baseline="30000">
                    <a:latin typeface="Arial" charset="0"/>
                    <a:cs typeface="Arial" charset="0"/>
                  </a:rPr>
                  <a:t>o</a:t>
                </a:r>
                <a:endParaRPr lang="en-US" sz="1800">
                  <a:latin typeface="Arial" charset="0"/>
                  <a:cs typeface="Arial" charset="0"/>
                </a:endParaRPr>
              </a:p>
            </p:txBody>
          </p:sp>
        </p:grpSp>
        <p:sp>
          <p:nvSpPr>
            <p:cNvPr id="36900" name="TextBox 39"/>
            <p:cNvSpPr txBox="1">
              <a:spLocks noChangeArrowheads="1"/>
            </p:cNvSpPr>
            <p:nvPr/>
          </p:nvSpPr>
          <p:spPr bwMode="auto">
            <a:xfrm rot="1540377">
              <a:off x="2998269" y="3228818"/>
              <a:ext cx="6015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box</a:t>
              </a:r>
            </a:p>
          </p:txBody>
        </p:sp>
      </p:grpSp>
      <p:grpSp>
        <p:nvGrpSpPr>
          <p:cNvPr id="36866" name="Group 45"/>
          <p:cNvGrpSpPr>
            <a:grpSpLocks/>
          </p:cNvGrpSpPr>
          <p:nvPr/>
        </p:nvGrpSpPr>
        <p:grpSpPr bwMode="auto">
          <a:xfrm>
            <a:off x="4124325" y="909638"/>
            <a:ext cx="1928813" cy="1965325"/>
            <a:chOff x="4125008" y="776513"/>
            <a:chExt cx="1928823" cy="1964805"/>
          </a:xfrm>
        </p:grpSpPr>
        <p:grpSp>
          <p:nvGrpSpPr>
            <p:cNvPr id="36889" name="Group 36"/>
            <p:cNvGrpSpPr>
              <a:grpSpLocks/>
            </p:cNvGrpSpPr>
            <p:nvPr/>
          </p:nvGrpSpPr>
          <p:grpSpPr bwMode="auto">
            <a:xfrm>
              <a:off x="4203636" y="1113610"/>
              <a:ext cx="1721242" cy="1627708"/>
              <a:chOff x="3032370" y="1150895"/>
              <a:chExt cx="1721242" cy="1627708"/>
            </a:xfrm>
          </p:grpSpPr>
          <p:grpSp>
            <p:nvGrpSpPr>
              <p:cNvPr id="36891" name="Group 52"/>
              <p:cNvGrpSpPr>
                <a:grpSpLocks/>
              </p:cNvGrpSpPr>
              <p:nvPr/>
            </p:nvGrpSpPr>
            <p:grpSpPr bwMode="auto">
              <a:xfrm rot="3013799">
                <a:off x="3101863" y="1126854"/>
                <a:ext cx="1627708" cy="1675790"/>
                <a:chOff x="4195388" y="891379"/>
                <a:chExt cx="1627711" cy="1675806"/>
              </a:xfrm>
            </p:grpSpPr>
            <p:sp>
              <p:nvSpPr>
                <p:cNvPr id="36893" name="TextBox 49"/>
                <p:cNvSpPr txBox="1">
                  <a:spLocks noChangeArrowheads="1"/>
                </p:cNvSpPr>
                <p:nvPr/>
              </p:nvSpPr>
              <p:spPr bwMode="auto">
                <a:xfrm rot="-3167318">
                  <a:off x="4646481" y="924017"/>
                  <a:ext cx="436883" cy="371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a:t>
                  </a:r>
                  <a:r>
                    <a:rPr lang="en-US" sz="1800" i="1">
                      <a:latin typeface="Arial" charset="0"/>
                    </a:rPr>
                    <a:t>y</a:t>
                  </a:r>
                </a:p>
              </p:txBody>
            </p:sp>
            <p:grpSp>
              <p:nvGrpSpPr>
                <p:cNvPr id="36894" name="Group 51"/>
                <p:cNvGrpSpPr>
                  <a:grpSpLocks/>
                </p:cNvGrpSpPr>
                <p:nvPr/>
              </p:nvGrpSpPr>
              <p:grpSpPr bwMode="auto">
                <a:xfrm>
                  <a:off x="4195388" y="1047309"/>
                  <a:ext cx="1627711" cy="1519876"/>
                  <a:chOff x="4195388" y="1047309"/>
                  <a:chExt cx="1627711" cy="1519876"/>
                </a:xfrm>
              </p:grpSpPr>
              <p:grpSp>
                <p:nvGrpSpPr>
                  <p:cNvPr id="36895" name="Group 48"/>
                  <p:cNvGrpSpPr>
                    <a:grpSpLocks/>
                  </p:cNvGrpSpPr>
                  <p:nvPr/>
                </p:nvGrpSpPr>
                <p:grpSpPr bwMode="auto">
                  <a:xfrm>
                    <a:off x="4195388" y="1047309"/>
                    <a:ext cx="1519876" cy="1519876"/>
                    <a:chOff x="4195388" y="1047309"/>
                    <a:chExt cx="1519876" cy="1519876"/>
                  </a:xfrm>
                </p:grpSpPr>
                <p:cxnSp>
                  <p:nvCxnSpPr>
                    <p:cNvPr id="35" name="Straight Arrow Connector 34"/>
                    <p:cNvCxnSpPr/>
                    <p:nvPr/>
                  </p:nvCxnSpPr>
                  <p:spPr>
                    <a:xfrm>
                      <a:off x="4609553" y="1028871"/>
                      <a:ext cx="642768" cy="1516085"/>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rot="5400000">
                      <a:off x="4609225" y="1028996"/>
                      <a:ext cx="639773" cy="1525187"/>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sp>
                <p:nvSpPr>
                  <p:cNvPr id="36896" name="TextBox 50"/>
                  <p:cNvSpPr txBox="1">
                    <a:spLocks noChangeArrowheads="1"/>
                  </p:cNvSpPr>
                  <p:nvPr/>
                </p:nvSpPr>
                <p:spPr bwMode="auto">
                  <a:xfrm rot="-3013799">
                    <a:off x="5418853" y="1513699"/>
                    <a:ext cx="436883" cy="3716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a:t>
                    </a:r>
                    <a:r>
                      <a:rPr lang="en-US" sz="1800" i="1">
                        <a:latin typeface="Arial" charset="0"/>
                      </a:rPr>
                      <a:t>x</a:t>
                    </a:r>
                  </a:p>
                </p:txBody>
              </p:sp>
            </p:grpSp>
          </p:grpSp>
          <p:sp>
            <p:nvSpPr>
              <p:cNvPr id="8" name="Rectangle 7"/>
              <p:cNvSpPr/>
              <p:nvPr/>
            </p:nvSpPr>
            <p:spPr>
              <a:xfrm>
                <a:off x="3033117" y="1183587"/>
                <a:ext cx="1665297" cy="1577557"/>
              </a:xfrm>
              <a:prstGeom prst="rect">
                <a:avLst/>
              </a:prstGeom>
              <a:no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6890" name="TextBox 44"/>
            <p:cNvSpPr txBox="1">
              <a:spLocks noChangeArrowheads="1"/>
            </p:cNvSpPr>
            <p:nvPr/>
          </p:nvSpPr>
          <p:spPr bwMode="auto">
            <a:xfrm>
              <a:off x="4125008" y="776513"/>
              <a:ext cx="192882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coordinate axes</a:t>
              </a:r>
            </a:p>
          </p:txBody>
        </p:sp>
      </p:grpSp>
      <p:sp>
        <p:nvSpPr>
          <p:cNvPr id="36867" name="TextBox 48"/>
          <p:cNvSpPr txBox="1">
            <a:spLocks noChangeArrowheads="1"/>
          </p:cNvSpPr>
          <p:nvPr/>
        </p:nvSpPr>
        <p:spPr bwMode="auto">
          <a:xfrm>
            <a:off x="203200" y="130175"/>
            <a:ext cx="859472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A 3.0 kg box starts from rest and slides for 2.0 m down a 30</a:t>
            </a:r>
            <a:r>
              <a:rPr lang="en-US" sz="1800" baseline="30000">
                <a:latin typeface="Arial" charset="0"/>
                <a:cs typeface="Arial" charset="0"/>
              </a:rPr>
              <a:t>o</a:t>
            </a:r>
            <a:r>
              <a:rPr lang="en-US" sz="1800">
                <a:latin typeface="Arial" charset="0"/>
                <a:cs typeface="Arial" charset="0"/>
              </a:rPr>
              <a:t> incline.  The coefficient of static friction between the box and the incline is </a:t>
            </a:r>
            <a:r>
              <a:rPr lang="en-US" sz="1800" i="1">
                <a:latin typeface="Arial" charset="0"/>
                <a:cs typeface="Arial" charset="0"/>
              </a:rPr>
              <a:t>μ</a:t>
            </a:r>
            <a:r>
              <a:rPr lang="en-US" sz="1800" i="1" baseline="-25000">
                <a:latin typeface="Arial" charset="0"/>
                <a:cs typeface="Arial" charset="0"/>
              </a:rPr>
              <a:t>k</a:t>
            </a:r>
            <a:r>
              <a:rPr lang="en-US" sz="1800" i="1">
                <a:latin typeface="Arial" charset="0"/>
                <a:cs typeface="Arial" charset="0"/>
              </a:rPr>
              <a:t> </a:t>
            </a:r>
            <a:r>
              <a:rPr lang="en-US" sz="1800">
                <a:latin typeface="Arial" charset="0"/>
                <a:cs typeface="Arial" charset="0"/>
              </a:rPr>
              <a:t>= 0.1.  Find </a:t>
            </a:r>
            <a:r>
              <a:rPr lang="en-US" sz="1800" i="1">
                <a:latin typeface="Arial" charset="0"/>
                <a:cs typeface="Arial" charset="0"/>
              </a:rPr>
              <a:t>W</a:t>
            </a:r>
            <a:r>
              <a:rPr lang="en-US" sz="1800" i="1" baseline="-25000">
                <a:latin typeface="Arial" charset="0"/>
                <a:cs typeface="Arial" charset="0"/>
              </a:rPr>
              <a:t>net</a:t>
            </a:r>
            <a:r>
              <a:rPr lang="en-US" sz="1800">
                <a:latin typeface="Arial" charset="0"/>
                <a:cs typeface="Arial" charset="0"/>
              </a:rPr>
              <a:t>.</a:t>
            </a:r>
          </a:p>
        </p:txBody>
      </p:sp>
      <p:sp>
        <p:nvSpPr>
          <p:cNvPr id="50" name="TextBox 49"/>
          <p:cNvSpPr txBox="1"/>
          <p:nvPr/>
        </p:nvSpPr>
        <p:spPr>
          <a:xfrm>
            <a:off x="203200" y="4475163"/>
            <a:ext cx="8594725" cy="707886"/>
          </a:xfrm>
          <a:prstGeom prst="rect">
            <a:avLst/>
          </a:prstGeom>
          <a:noFill/>
        </p:spPr>
        <p:txBody>
          <a:bodyPr>
            <a:spAutoFit/>
          </a:bodyPr>
          <a:lstStyle/>
          <a:p>
            <a:pPr>
              <a:defRPr/>
            </a:pPr>
            <a:r>
              <a:rPr lang="en-US" sz="2000" b="0" i="1" dirty="0" err="1">
                <a:solidFill>
                  <a:srgbClr val="000000"/>
                </a:solidFill>
                <a:latin typeface="Arial"/>
                <a:cs typeface="Arial"/>
              </a:rPr>
              <a:t>f</a:t>
            </a:r>
            <a:r>
              <a:rPr lang="en-US" sz="2000" b="0" i="1" baseline="-25000" dirty="0" err="1">
                <a:solidFill>
                  <a:srgbClr val="000000"/>
                </a:solidFill>
                <a:latin typeface="Arial"/>
                <a:cs typeface="Arial"/>
              </a:rPr>
              <a:t>IB</a:t>
            </a:r>
            <a:r>
              <a:rPr lang="en-US" sz="2000" b="0" dirty="0">
                <a:solidFill>
                  <a:srgbClr val="000000"/>
                </a:solidFill>
                <a:latin typeface="Arial"/>
                <a:cs typeface="Arial"/>
              </a:rPr>
              <a:t> is given by which of the following?</a:t>
            </a:r>
          </a:p>
          <a:p>
            <a:pPr>
              <a:defRPr/>
            </a:pPr>
            <a:endParaRPr lang="en-US" sz="2000" b="0" dirty="0">
              <a:solidFill>
                <a:srgbClr val="000000"/>
              </a:solidFill>
              <a:latin typeface="Arial"/>
              <a:cs typeface="Arial"/>
            </a:endParaRPr>
          </a:p>
        </p:txBody>
      </p:sp>
      <p:sp>
        <p:nvSpPr>
          <p:cNvPr id="36869" name="TextBox 50"/>
          <p:cNvSpPr txBox="1">
            <a:spLocks noChangeArrowheads="1"/>
          </p:cNvSpPr>
          <p:nvPr/>
        </p:nvSpPr>
        <p:spPr bwMode="auto">
          <a:xfrm>
            <a:off x="230188" y="3898900"/>
            <a:ext cx="389413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0" dirty="0">
                <a:latin typeface="Arial" charset="0"/>
                <a:cs typeface="Arial" charset="0"/>
              </a:rPr>
              <a:t>Work</a:t>
            </a:r>
            <a:r>
              <a:rPr lang="en-US" sz="1800" b="0" i="1" dirty="0">
                <a:latin typeface="Arial" charset="0"/>
                <a:cs typeface="Arial" charset="0"/>
              </a:rPr>
              <a:t> </a:t>
            </a:r>
            <a:r>
              <a:rPr lang="en-US" sz="1800" b="0" dirty="0">
                <a:latin typeface="Arial" charset="0"/>
                <a:cs typeface="Arial" charset="0"/>
              </a:rPr>
              <a:t>done on box by friction force:</a:t>
            </a:r>
          </a:p>
        </p:txBody>
      </p:sp>
      <p:graphicFrame>
        <p:nvGraphicFramePr>
          <p:cNvPr id="36870" name="Object 51"/>
          <p:cNvGraphicFramePr>
            <a:graphicFrameLocks noChangeAspect="1"/>
          </p:cNvGraphicFramePr>
          <p:nvPr/>
        </p:nvGraphicFramePr>
        <p:xfrm>
          <a:off x="3976688" y="3884613"/>
          <a:ext cx="3608387" cy="422275"/>
        </p:xfrm>
        <a:graphic>
          <a:graphicData uri="http://schemas.openxmlformats.org/presentationml/2006/ole">
            <p:oleObj spid="_x0000_s207932" name="Equation" r:id="rId3" imgW="2157480" imgH="237600" progId="Equation.3">
              <p:embed/>
            </p:oleObj>
          </a:graphicData>
        </a:graphic>
      </p:graphicFrame>
      <p:grpSp>
        <p:nvGrpSpPr>
          <p:cNvPr id="36871" name="Group 52"/>
          <p:cNvGrpSpPr>
            <a:grpSpLocks/>
          </p:cNvGrpSpPr>
          <p:nvPr/>
        </p:nvGrpSpPr>
        <p:grpSpPr bwMode="auto">
          <a:xfrm>
            <a:off x="6383338" y="915988"/>
            <a:ext cx="2109787" cy="2782887"/>
            <a:chOff x="6382937" y="916143"/>
            <a:chExt cx="2110846" cy="2782525"/>
          </a:xfrm>
        </p:grpSpPr>
        <p:grpSp>
          <p:nvGrpSpPr>
            <p:cNvPr id="36872" name="Group 53"/>
            <p:cNvGrpSpPr>
              <a:grpSpLocks/>
            </p:cNvGrpSpPr>
            <p:nvPr/>
          </p:nvGrpSpPr>
          <p:grpSpPr bwMode="auto">
            <a:xfrm>
              <a:off x="6382937" y="916143"/>
              <a:ext cx="2110846" cy="2782525"/>
              <a:chOff x="6382937" y="916143"/>
              <a:chExt cx="2110846" cy="2782525"/>
            </a:xfrm>
          </p:grpSpPr>
          <p:grpSp>
            <p:nvGrpSpPr>
              <p:cNvPr id="36874" name="Group 55"/>
              <p:cNvGrpSpPr>
                <a:grpSpLocks/>
              </p:cNvGrpSpPr>
              <p:nvPr/>
            </p:nvGrpSpPr>
            <p:grpSpPr bwMode="auto">
              <a:xfrm>
                <a:off x="6382937" y="916143"/>
                <a:ext cx="2110846" cy="2782525"/>
                <a:chOff x="6382937" y="782471"/>
                <a:chExt cx="2110846" cy="2782525"/>
              </a:xfrm>
            </p:grpSpPr>
            <p:grpSp>
              <p:nvGrpSpPr>
                <p:cNvPr id="36876" name="Group 57"/>
                <p:cNvGrpSpPr>
                  <a:grpSpLocks/>
                </p:cNvGrpSpPr>
                <p:nvPr/>
              </p:nvGrpSpPr>
              <p:grpSpPr bwMode="auto">
                <a:xfrm>
                  <a:off x="6493044" y="1145845"/>
                  <a:ext cx="1852433" cy="2419151"/>
                  <a:chOff x="2329867" y="1486066"/>
                  <a:chExt cx="1852433" cy="2419151"/>
                </a:xfrm>
              </p:grpSpPr>
              <p:grpSp>
                <p:nvGrpSpPr>
                  <p:cNvPr id="36878" name="Group 59"/>
                  <p:cNvGrpSpPr>
                    <a:grpSpLocks/>
                  </p:cNvGrpSpPr>
                  <p:nvPr/>
                </p:nvGrpSpPr>
                <p:grpSpPr bwMode="auto">
                  <a:xfrm>
                    <a:off x="2520836" y="1486066"/>
                    <a:ext cx="1575523" cy="2351940"/>
                    <a:chOff x="2520836" y="1486066"/>
                    <a:chExt cx="1575523" cy="2351940"/>
                  </a:xfrm>
                </p:grpSpPr>
                <p:grpSp>
                  <p:nvGrpSpPr>
                    <p:cNvPr id="36880" name="Group 61"/>
                    <p:cNvGrpSpPr>
                      <a:grpSpLocks/>
                    </p:cNvGrpSpPr>
                    <p:nvPr/>
                  </p:nvGrpSpPr>
                  <p:grpSpPr bwMode="auto">
                    <a:xfrm>
                      <a:off x="2845869" y="1795063"/>
                      <a:ext cx="849448" cy="1718677"/>
                      <a:chOff x="2845869" y="1795063"/>
                      <a:chExt cx="849448" cy="1718677"/>
                    </a:xfrm>
                  </p:grpSpPr>
                  <p:grpSp>
                    <p:nvGrpSpPr>
                      <p:cNvPr id="36884" name="Group 65"/>
                      <p:cNvGrpSpPr>
                        <a:grpSpLocks/>
                      </p:cNvGrpSpPr>
                      <p:nvPr/>
                    </p:nvGrpSpPr>
                    <p:grpSpPr bwMode="auto">
                      <a:xfrm>
                        <a:off x="3141497" y="1795063"/>
                        <a:ext cx="553820" cy="763857"/>
                        <a:chOff x="3141497" y="1795063"/>
                        <a:chExt cx="553820" cy="763857"/>
                      </a:xfrm>
                    </p:grpSpPr>
                    <p:sp>
                      <p:nvSpPr>
                        <p:cNvPr id="69" name="Oval 68"/>
                        <p:cNvSpPr/>
                        <p:nvPr/>
                      </p:nvSpPr>
                      <p:spPr>
                        <a:xfrm>
                          <a:off x="3140972" y="2416336"/>
                          <a:ext cx="142947" cy="142856"/>
                        </a:xfrm>
                        <a:prstGeom prst="ellips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70" name="Straight Arrow Connector 69"/>
                        <p:cNvCxnSpPr/>
                        <p:nvPr/>
                      </p:nvCxnSpPr>
                      <p:spPr>
                        <a:xfrm flipV="1">
                          <a:off x="3255329" y="1795705"/>
                          <a:ext cx="439958" cy="630155"/>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cxnSp>
                    <p:nvCxnSpPr>
                      <p:cNvPr id="67" name="Straight Arrow Connector 66"/>
                      <p:cNvCxnSpPr/>
                      <p:nvPr/>
                    </p:nvCxnSpPr>
                    <p:spPr>
                      <a:xfrm>
                        <a:off x="3217210" y="2571891"/>
                        <a:ext cx="0" cy="95555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flipH="1" flipV="1">
                        <a:off x="2845549" y="2216337"/>
                        <a:ext cx="314483" cy="22857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36881" name="TextBox 62"/>
                    <p:cNvSpPr txBox="1">
                      <a:spLocks noChangeArrowheads="1"/>
                    </p:cNvSpPr>
                    <p:nvPr/>
                  </p:nvSpPr>
                  <p:spPr bwMode="auto">
                    <a:xfrm>
                      <a:off x="2520836" y="1855398"/>
                      <a:ext cx="42968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cs typeface="Arial" charset="0"/>
                        </a:rPr>
                        <a:t>f</a:t>
                      </a:r>
                      <a:r>
                        <a:rPr lang="en-US" sz="1800" i="1" baseline="-25000">
                          <a:latin typeface="Arial" charset="0"/>
                          <a:cs typeface="Arial" charset="0"/>
                        </a:rPr>
                        <a:t>IB</a:t>
                      </a:r>
                      <a:endParaRPr lang="en-US" sz="1800" i="1">
                        <a:latin typeface="Arial" charset="0"/>
                        <a:cs typeface="Arial" charset="0"/>
                      </a:endParaRPr>
                    </a:p>
                  </p:txBody>
                </p:sp>
                <p:sp>
                  <p:nvSpPr>
                    <p:cNvPr id="36882" name="TextBox 63"/>
                    <p:cNvSpPr txBox="1">
                      <a:spLocks noChangeArrowheads="1"/>
                    </p:cNvSpPr>
                    <p:nvPr/>
                  </p:nvSpPr>
                  <p:spPr bwMode="auto">
                    <a:xfrm>
                      <a:off x="3609000" y="1486066"/>
                      <a:ext cx="4873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cs typeface="Arial" charset="0"/>
                        </a:rPr>
                        <a:t>N</a:t>
                      </a:r>
                      <a:r>
                        <a:rPr lang="en-US" sz="1800" i="1" baseline="-25000">
                          <a:latin typeface="Arial" charset="0"/>
                          <a:cs typeface="Arial" charset="0"/>
                        </a:rPr>
                        <a:t>IB</a:t>
                      </a:r>
                      <a:endParaRPr lang="en-US" sz="1800" i="1">
                        <a:latin typeface="Arial" charset="0"/>
                        <a:cs typeface="Arial" charset="0"/>
                      </a:endParaRPr>
                    </a:p>
                  </p:txBody>
                </p:sp>
                <p:sp>
                  <p:nvSpPr>
                    <p:cNvPr id="36883" name="TextBox 64"/>
                    <p:cNvSpPr txBox="1">
                      <a:spLocks noChangeArrowheads="1"/>
                    </p:cNvSpPr>
                    <p:nvPr/>
                  </p:nvSpPr>
                  <p:spPr bwMode="auto">
                    <a:xfrm>
                      <a:off x="2960073" y="3468674"/>
                      <a:ext cx="61149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cs typeface="Arial" charset="0"/>
                        </a:rPr>
                        <a:t>W</a:t>
                      </a:r>
                      <a:r>
                        <a:rPr lang="en-US" sz="1800" i="1" baseline="-25000">
                          <a:latin typeface="Arial" charset="0"/>
                          <a:cs typeface="Arial" charset="0"/>
                        </a:rPr>
                        <a:t>EB</a:t>
                      </a:r>
                      <a:endParaRPr lang="en-US" sz="1800" i="1">
                        <a:latin typeface="Arial" charset="0"/>
                        <a:cs typeface="Arial" charset="0"/>
                      </a:endParaRPr>
                    </a:p>
                  </p:txBody>
                </p:sp>
              </p:grpSp>
              <p:sp>
                <p:nvSpPr>
                  <p:cNvPr id="61" name="Rectangle 60"/>
                  <p:cNvSpPr/>
                  <p:nvPr/>
                </p:nvSpPr>
                <p:spPr>
                  <a:xfrm>
                    <a:off x="2329352" y="1486182"/>
                    <a:ext cx="1853543" cy="241903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6877" name="TextBox 58"/>
                <p:cNvSpPr txBox="1">
                  <a:spLocks noChangeArrowheads="1"/>
                </p:cNvSpPr>
                <p:nvPr/>
              </p:nvSpPr>
              <p:spPr bwMode="auto">
                <a:xfrm>
                  <a:off x="6382937" y="782471"/>
                  <a:ext cx="211084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free-body diagram</a:t>
                  </a:r>
                </a:p>
              </p:txBody>
            </p:sp>
          </p:grpSp>
          <p:cxnSp>
            <p:nvCxnSpPr>
              <p:cNvPr id="57" name="Straight Connector 56"/>
              <p:cNvCxnSpPr/>
              <p:nvPr/>
            </p:nvCxnSpPr>
            <p:spPr>
              <a:xfrm flipH="1">
                <a:off x="6818130" y="2341533"/>
                <a:ext cx="508255" cy="644441"/>
              </a:xfrm>
              <a:prstGeom prst="line">
                <a:avLst/>
              </a:prstGeom>
              <a:ln>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36873" name="TextBox 54"/>
            <p:cNvSpPr txBox="1">
              <a:spLocks noChangeArrowheads="1"/>
            </p:cNvSpPr>
            <p:nvPr/>
          </p:nvSpPr>
          <p:spPr bwMode="auto">
            <a:xfrm>
              <a:off x="6960948" y="2616659"/>
              <a:ext cx="55382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a:latin typeface="Arial" charset="0"/>
                  <a:cs typeface="Arial" charset="0"/>
                </a:rPr>
                <a:t>30</a:t>
              </a:r>
              <a:r>
                <a:rPr lang="en-US" sz="1600" baseline="30000">
                  <a:latin typeface="Arial" charset="0"/>
                  <a:cs typeface="Arial" charset="0"/>
                </a:rPr>
                <a:t>o</a:t>
              </a:r>
              <a:endParaRPr lang="en-US" sz="1600">
                <a:latin typeface="Arial" charset="0"/>
                <a:cs typeface="Arial" charset="0"/>
              </a:endParaRPr>
            </a:p>
          </p:txBody>
        </p:sp>
      </p:grpSp>
    </p:spTree>
    <p:extLst>
      <p:ext uri="{BB962C8B-B14F-4D97-AF65-F5344CB8AC3E}">
        <p14:creationId xmlns:p14="http://schemas.microsoft.com/office/powerpoint/2010/main" xmlns="" val="266154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grpSp>
        <p:nvGrpSpPr>
          <p:cNvPr id="36865" name="Group 37"/>
          <p:cNvGrpSpPr>
            <a:grpSpLocks/>
          </p:cNvGrpSpPr>
          <p:nvPr/>
        </p:nvGrpSpPr>
        <p:grpSpPr bwMode="auto">
          <a:xfrm>
            <a:off x="338138" y="1257300"/>
            <a:ext cx="4162425" cy="2346325"/>
            <a:chOff x="2348961" y="2996178"/>
            <a:chExt cx="4163199" cy="2346044"/>
          </a:xfrm>
        </p:grpSpPr>
        <p:grpSp>
          <p:nvGrpSpPr>
            <p:cNvPr id="36899" name="Group 38"/>
            <p:cNvGrpSpPr>
              <a:grpSpLocks/>
            </p:cNvGrpSpPr>
            <p:nvPr/>
          </p:nvGrpSpPr>
          <p:grpSpPr bwMode="auto">
            <a:xfrm>
              <a:off x="2348961" y="2996178"/>
              <a:ext cx="4163199" cy="2346044"/>
              <a:chOff x="849827" y="2251418"/>
              <a:chExt cx="4163199" cy="2346044"/>
            </a:xfrm>
          </p:grpSpPr>
          <p:grpSp>
            <p:nvGrpSpPr>
              <p:cNvPr id="36901" name="Group 40"/>
              <p:cNvGrpSpPr>
                <a:grpSpLocks/>
              </p:cNvGrpSpPr>
              <p:nvPr/>
            </p:nvGrpSpPr>
            <p:grpSpPr bwMode="auto">
              <a:xfrm>
                <a:off x="849827" y="2251418"/>
                <a:ext cx="4163199" cy="2346044"/>
                <a:chOff x="849827" y="2251418"/>
                <a:chExt cx="4163199" cy="2346044"/>
              </a:xfrm>
            </p:grpSpPr>
            <p:sp>
              <p:nvSpPr>
                <p:cNvPr id="43" name="Right Triangle 42"/>
                <p:cNvSpPr/>
                <p:nvPr/>
              </p:nvSpPr>
              <p:spPr>
                <a:xfrm>
                  <a:off x="849827" y="2659357"/>
                  <a:ext cx="4163199" cy="1938105"/>
                </a:xfrm>
                <a:prstGeom prst="rtTriangl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 name="Rectangle 43"/>
                <p:cNvSpPr/>
                <p:nvPr/>
              </p:nvSpPr>
              <p:spPr>
                <a:xfrm rot="1479764">
                  <a:off x="1315050" y="2251418"/>
                  <a:ext cx="1003487" cy="811116"/>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6902" name="TextBox 41"/>
              <p:cNvSpPr txBox="1">
                <a:spLocks noChangeArrowheads="1"/>
              </p:cNvSpPr>
              <p:nvPr/>
            </p:nvSpPr>
            <p:spPr bwMode="auto">
              <a:xfrm>
                <a:off x="3848103" y="4209034"/>
                <a:ext cx="55382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30</a:t>
                </a:r>
                <a:r>
                  <a:rPr lang="en-US" sz="1800" baseline="30000">
                    <a:latin typeface="Arial" charset="0"/>
                    <a:cs typeface="Arial" charset="0"/>
                  </a:rPr>
                  <a:t>o</a:t>
                </a:r>
                <a:endParaRPr lang="en-US" sz="1800">
                  <a:latin typeface="Arial" charset="0"/>
                  <a:cs typeface="Arial" charset="0"/>
                </a:endParaRPr>
              </a:p>
            </p:txBody>
          </p:sp>
        </p:grpSp>
        <p:sp>
          <p:nvSpPr>
            <p:cNvPr id="36900" name="TextBox 39"/>
            <p:cNvSpPr txBox="1">
              <a:spLocks noChangeArrowheads="1"/>
            </p:cNvSpPr>
            <p:nvPr/>
          </p:nvSpPr>
          <p:spPr bwMode="auto">
            <a:xfrm rot="1540377">
              <a:off x="2998269" y="3228818"/>
              <a:ext cx="6015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box</a:t>
              </a:r>
            </a:p>
          </p:txBody>
        </p:sp>
      </p:grpSp>
      <p:grpSp>
        <p:nvGrpSpPr>
          <p:cNvPr id="36866" name="Group 45"/>
          <p:cNvGrpSpPr>
            <a:grpSpLocks/>
          </p:cNvGrpSpPr>
          <p:nvPr/>
        </p:nvGrpSpPr>
        <p:grpSpPr bwMode="auto">
          <a:xfrm>
            <a:off x="4124325" y="909638"/>
            <a:ext cx="1928813" cy="1965325"/>
            <a:chOff x="4125008" y="776513"/>
            <a:chExt cx="1928823" cy="1964805"/>
          </a:xfrm>
        </p:grpSpPr>
        <p:grpSp>
          <p:nvGrpSpPr>
            <p:cNvPr id="36889" name="Group 36"/>
            <p:cNvGrpSpPr>
              <a:grpSpLocks/>
            </p:cNvGrpSpPr>
            <p:nvPr/>
          </p:nvGrpSpPr>
          <p:grpSpPr bwMode="auto">
            <a:xfrm>
              <a:off x="4203636" y="1113610"/>
              <a:ext cx="1721242" cy="1627708"/>
              <a:chOff x="3032370" y="1150895"/>
              <a:chExt cx="1721242" cy="1627708"/>
            </a:xfrm>
          </p:grpSpPr>
          <p:grpSp>
            <p:nvGrpSpPr>
              <p:cNvPr id="36891" name="Group 52"/>
              <p:cNvGrpSpPr>
                <a:grpSpLocks/>
              </p:cNvGrpSpPr>
              <p:nvPr/>
            </p:nvGrpSpPr>
            <p:grpSpPr bwMode="auto">
              <a:xfrm rot="3013799">
                <a:off x="3101863" y="1126854"/>
                <a:ext cx="1627708" cy="1675790"/>
                <a:chOff x="4195388" y="891379"/>
                <a:chExt cx="1627711" cy="1675806"/>
              </a:xfrm>
            </p:grpSpPr>
            <p:sp>
              <p:nvSpPr>
                <p:cNvPr id="36893" name="TextBox 49"/>
                <p:cNvSpPr txBox="1">
                  <a:spLocks noChangeArrowheads="1"/>
                </p:cNvSpPr>
                <p:nvPr/>
              </p:nvSpPr>
              <p:spPr bwMode="auto">
                <a:xfrm rot="-3167318">
                  <a:off x="4646481" y="924017"/>
                  <a:ext cx="436883" cy="371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a:t>
                  </a:r>
                  <a:r>
                    <a:rPr lang="en-US" sz="1800" i="1">
                      <a:latin typeface="Arial" charset="0"/>
                    </a:rPr>
                    <a:t>y</a:t>
                  </a:r>
                </a:p>
              </p:txBody>
            </p:sp>
            <p:grpSp>
              <p:nvGrpSpPr>
                <p:cNvPr id="36894" name="Group 51"/>
                <p:cNvGrpSpPr>
                  <a:grpSpLocks/>
                </p:cNvGrpSpPr>
                <p:nvPr/>
              </p:nvGrpSpPr>
              <p:grpSpPr bwMode="auto">
                <a:xfrm>
                  <a:off x="4195388" y="1047309"/>
                  <a:ext cx="1627711" cy="1519876"/>
                  <a:chOff x="4195388" y="1047309"/>
                  <a:chExt cx="1627711" cy="1519876"/>
                </a:xfrm>
              </p:grpSpPr>
              <p:grpSp>
                <p:nvGrpSpPr>
                  <p:cNvPr id="36895" name="Group 48"/>
                  <p:cNvGrpSpPr>
                    <a:grpSpLocks/>
                  </p:cNvGrpSpPr>
                  <p:nvPr/>
                </p:nvGrpSpPr>
                <p:grpSpPr bwMode="auto">
                  <a:xfrm>
                    <a:off x="4195388" y="1047309"/>
                    <a:ext cx="1519876" cy="1519876"/>
                    <a:chOff x="4195388" y="1047309"/>
                    <a:chExt cx="1519876" cy="1519876"/>
                  </a:xfrm>
                </p:grpSpPr>
                <p:cxnSp>
                  <p:nvCxnSpPr>
                    <p:cNvPr id="35" name="Straight Arrow Connector 34"/>
                    <p:cNvCxnSpPr/>
                    <p:nvPr/>
                  </p:nvCxnSpPr>
                  <p:spPr>
                    <a:xfrm>
                      <a:off x="4609553" y="1028871"/>
                      <a:ext cx="642768" cy="1516085"/>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rot="5400000">
                      <a:off x="4609225" y="1028996"/>
                      <a:ext cx="639773" cy="1525187"/>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sp>
                <p:nvSpPr>
                  <p:cNvPr id="36896" name="TextBox 50"/>
                  <p:cNvSpPr txBox="1">
                    <a:spLocks noChangeArrowheads="1"/>
                  </p:cNvSpPr>
                  <p:nvPr/>
                </p:nvSpPr>
                <p:spPr bwMode="auto">
                  <a:xfrm rot="-3013799">
                    <a:off x="5418853" y="1513699"/>
                    <a:ext cx="436883" cy="3716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a:t>
                    </a:r>
                    <a:r>
                      <a:rPr lang="en-US" sz="1800" i="1">
                        <a:latin typeface="Arial" charset="0"/>
                      </a:rPr>
                      <a:t>x</a:t>
                    </a:r>
                  </a:p>
                </p:txBody>
              </p:sp>
            </p:grpSp>
          </p:grpSp>
          <p:sp>
            <p:nvSpPr>
              <p:cNvPr id="8" name="Rectangle 7"/>
              <p:cNvSpPr/>
              <p:nvPr/>
            </p:nvSpPr>
            <p:spPr>
              <a:xfrm>
                <a:off x="3033117" y="1183587"/>
                <a:ext cx="1665297" cy="1577557"/>
              </a:xfrm>
              <a:prstGeom prst="rect">
                <a:avLst/>
              </a:prstGeom>
              <a:no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6890" name="TextBox 44"/>
            <p:cNvSpPr txBox="1">
              <a:spLocks noChangeArrowheads="1"/>
            </p:cNvSpPr>
            <p:nvPr/>
          </p:nvSpPr>
          <p:spPr bwMode="auto">
            <a:xfrm>
              <a:off x="4125008" y="776513"/>
              <a:ext cx="192882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coordinate axes</a:t>
              </a:r>
            </a:p>
          </p:txBody>
        </p:sp>
      </p:grpSp>
      <p:sp>
        <p:nvSpPr>
          <p:cNvPr id="36867" name="TextBox 48"/>
          <p:cNvSpPr txBox="1">
            <a:spLocks noChangeArrowheads="1"/>
          </p:cNvSpPr>
          <p:nvPr/>
        </p:nvSpPr>
        <p:spPr bwMode="auto">
          <a:xfrm>
            <a:off x="203200" y="130175"/>
            <a:ext cx="859472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A 3.0 kg box starts from rest and slides for 2.0 m down a 30</a:t>
            </a:r>
            <a:r>
              <a:rPr lang="en-US" sz="1800" baseline="30000">
                <a:latin typeface="Arial" charset="0"/>
                <a:cs typeface="Arial" charset="0"/>
              </a:rPr>
              <a:t>o</a:t>
            </a:r>
            <a:r>
              <a:rPr lang="en-US" sz="1800">
                <a:latin typeface="Arial" charset="0"/>
                <a:cs typeface="Arial" charset="0"/>
              </a:rPr>
              <a:t> incline.  The coefficient of static friction between the box and the incline is </a:t>
            </a:r>
            <a:r>
              <a:rPr lang="en-US" sz="1800" i="1">
                <a:latin typeface="Arial" charset="0"/>
                <a:cs typeface="Arial" charset="0"/>
              </a:rPr>
              <a:t>μ</a:t>
            </a:r>
            <a:r>
              <a:rPr lang="en-US" sz="1800" i="1" baseline="-25000">
                <a:latin typeface="Arial" charset="0"/>
                <a:cs typeface="Arial" charset="0"/>
              </a:rPr>
              <a:t>k</a:t>
            </a:r>
            <a:r>
              <a:rPr lang="en-US" sz="1800" i="1">
                <a:latin typeface="Arial" charset="0"/>
                <a:cs typeface="Arial" charset="0"/>
              </a:rPr>
              <a:t> </a:t>
            </a:r>
            <a:r>
              <a:rPr lang="en-US" sz="1800">
                <a:latin typeface="Arial" charset="0"/>
                <a:cs typeface="Arial" charset="0"/>
              </a:rPr>
              <a:t>= 0.1.  Find </a:t>
            </a:r>
            <a:r>
              <a:rPr lang="en-US" sz="1800" i="1">
                <a:latin typeface="Arial" charset="0"/>
                <a:cs typeface="Arial" charset="0"/>
              </a:rPr>
              <a:t>W</a:t>
            </a:r>
            <a:r>
              <a:rPr lang="en-US" sz="1800" i="1" baseline="-25000">
                <a:latin typeface="Arial" charset="0"/>
                <a:cs typeface="Arial" charset="0"/>
              </a:rPr>
              <a:t>net</a:t>
            </a:r>
            <a:r>
              <a:rPr lang="en-US" sz="1800">
                <a:latin typeface="Arial" charset="0"/>
                <a:cs typeface="Arial" charset="0"/>
              </a:rPr>
              <a:t>.</a:t>
            </a:r>
          </a:p>
        </p:txBody>
      </p:sp>
      <p:sp>
        <p:nvSpPr>
          <p:cNvPr id="50" name="TextBox 49"/>
          <p:cNvSpPr txBox="1"/>
          <p:nvPr/>
        </p:nvSpPr>
        <p:spPr>
          <a:xfrm>
            <a:off x="203200" y="4475163"/>
            <a:ext cx="8594725" cy="2246769"/>
          </a:xfrm>
          <a:prstGeom prst="rect">
            <a:avLst/>
          </a:prstGeom>
          <a:noFill/>
        </p:spPr>
        <p:txBody>
          <a:bodyPr>
            <a:spAutoFit/>
          </a:bodyPr>
          <a:lstStyle/>
          <a:p>
            <a:pPr>
              <a:defRPr/>
            </a:pPr>
            <a:r>
              <a:rPr lang="en-US" sz="2000" b="0" i="1" dirty="0" err="1">
                <a:solidFill>
                  <a:srgbClr val="000000"/>
                </a:solidFill>
                <a:latin typeface="Arial"/>
                <a:cs typeface="Arial"/>
              </a:rPr>
              <a:t>f</a:t>
            </a:r>
            <a:r>
              <a:rPr lang="en-US" sz="2000" b="0" i="1" baseline="-25000" dirty="0" err="1">
                <a:solidFill>
                  <a:srgbClr val="000000"/>
                </a:solidFill>
                <a:latin typeface="Arial"/>
                <a:cs typeface="Arial"/>
              </a:rPr>
              <a:t>IB</a:t>
            </a:r>
            <a:r>
              <a:rPr lang="en-US" sz="2000" b="0" dirty="0">
                <a:solidFill>
                  <a:srgbClr val="000000"/>
                </a:solidFill>
                <a:latin typeface="Arial"/>
                <a:cs typeface="Arial"/>
              </a:rPr>
              <a:t> is given by which of the following?</a:t>
            </a:r>
          </a:p>
          <a:p>
            <a:pPr>
              <a:defRPr/>
            </a:pPr>
            <a:endParaRPr lang="en-US" sz="2000" b="0" dirty="0">
              <a:solidFill>
                <a:srgbClr val="000000"/>
              </a:solidFill>
              <a:latin typeface="Arial"/>
              <a:cs typeface="Arial"/>
            </a:endParaRPr>
          </a:p>
          <a:p>
            <a:pPr marL="342900" indent="-342900">
              <a:buFontTx/>
              <a:buAutoNum type="alphaUcParenR"/>
              <a:defRPr/>
            </a:pPr>
            <a:r>
              <a:rPr lang="en-US" sz="2000" b="0" dirty="0">
                <a:solidFill>
                  <a:srgbClr val="000000"/>
                </a:solidFill>
                <a:latin typeface="Arial"/>
                <a:cs typeface="Arial"/>
              </a:rPr>
              <a:t> </a:t>
            </a:r>
            <a:r>
              <a:rPr lang="el-GR" sz="2000" b="0" i="1" dirty="0">
                <a:solidFill>
                  <a:srgbClr val="000000"/>
                </a:solidFill>
                <a:latin typeface="Arial"/>
                <a:cs typeface="Arial"/>
              </a:rPr>
              <a:t>μ</a:t>
            </a:r>
            <a:r>
              <a:rPr lang="el-GR" sz="2000" b="0" i="1" baseline="-25000" dirty="0">
                <a:solidFill>
                  <a:srgbClr val="000000"/>
                </a:solidFill>
                <a:latin typeface="Arial"/>
                <a:cs typeface="Arial"/>
              </a:rPr>
              <a:t>k</a:t>
            </a:r>
            <a:r>
              <a:rPr lang="en-US" sz="2000" b="0" i="1" baseline="-25000" dirty="0">
                <a:solidFill>
                  <a:srgbClr val="000000"/>
                </a:solidFill>
                <a:latin typeface="Arial"/>
                <a:cs typeface="Arial"/>
              </a:rPr>
              <a:t> </a:t>
            </a:r>
            <a:r>
              <a:rPr lang="en-US" sz="2000" b="0" i="1" dirty="0">
                <a:solidFill>
                  <a:srgbClr val="000000"/>
                </a:solidFill>
                <a:latin typeface="Arial"/>
                <a:cs typeface="Arial"/>
              </a:rPr>
              <a:t>mg</a:t>
            </a:r>
            <a:r>
              <a:rPr lang="en-US" sz="2000" b="0" dirty="0">
                <a:solidFill>
                  <a:srgbClr val="000000"/>
                </a:solidFill>
                <a:latin typeface="Arial"/>
                <a:cs typeface="Arial"/>
              </a:rPr>
              <a:t> </a:t>
            </a:r>
            <a:r>
              <a:rPr lang="en-US" sz="2000" b="0" dirty="0" err="1">
                <a:solidFill>
                  <a:srgbClr val="000000"/>
                </a:solidFill>
                <a:latin typeface="Arial"/>
                <a:cs typeface="Arial"/>
              </a:rPr>
              <a:t>cos</a:t>
            </a:r>
            <a:r>
              <a:rPr lang="en-US" sz="2000" b="0" dirty="0">
                <a:solidFill>
                  <a:srgbClr val="000000"/>
                </a:solidFill>
                <a:latin typeface="Arial"/>
                <a:cs typeface="Arial"/>
              </a:rPr>
              <a:t> (30</a:t>
            </a:r>
            <a:r>
              <a:rPr lang="en-US" sz="2000" b="0" baseline="30000" dirty="0">
                <a:solidFill>
                  <a:srgbClr val="000000"/>
                </a:solidFill>
                <a:latin typeface="Arial"/>
                <a:cs typeface="Arial"/>
              </a:rPr>
              <a:t>o</a:t>
            </a:r>
            <a:r>
              <a:rPr lang="en-US" sz="2000" b="0" dirty="0">
                <a:solidFill>
                  <a:srgbClr val="000000"/>
                </a:solidFill>
                <a:latin typeface="Arial"/>
                <a:cs typeface="Arial"/>
              </a:rPr>
              <a:t>) </a:t>
            </a:r>
          </a:p>
          <a:p>
            <a:pPr marL="342900" indent="-342900">
              <a:buFontTx/>
              <a:buAutoNum type="alphaUcParenR"/>
              <a:defRPr/>
            </a:pPr>
            <a:r>
              <a:rPr lang="en-US" sz="2000" b="0" dirty="0">
                <a:solidFill>
                  <a:srgbClr val="000000"/>
                </a:solidFill>
                <a:latin typeface="Arial"/>
                <a:cs typeface="Arial"/>
              </a:rPr>
              <a:t> </a:t>
            </a:r>
            <a:r>
              <a:rPr lang="el-GR" sz="2000" b="0" i="1" dirty="0">
                <a:solidFill>
                  <a:srgbClr val="000000"/>
                </a:solidFill>
                <a:latin typeface="Arial"/>
                <a:cs typeface="Arial"/>
              </a:rPr>
              <a:t>μ</a:t>
            </a:r>
            <a:r>
              <a:rPr lang="el-GR" sz="2000" b="0" i="1" baseline="-25000" dirty="0">
                <a:solidFill>
                  <a:srgbClr val="000000"/>
                </a:solidFill>
                <a:latin typeface="Arial"/>
                <a:cs typeface="Arial"/>
              </a:rPr>
              <a:t>k</a:t>
            </a:r>
            <a:r>
              <a:rPr lang="en-US" sz="2000" b="0" i="1" baseline="-25000" dirty="0">
                <a:solidFill>
                  <a:srgbClr val="000000"/>
                </a:solidFill>
                <a:latin typeface="Arial"/>
                <a:cs typeface="Arial"/>
              </a:rPr>
              <a:t> </a:t>
            </a:r>
            <a:r>
              <a:rPr lang="en-US" sz="2000" b="0" i="1" dirty="0">
                <a:solidFill>
                  <a:srgbClr val="000000"/>
                </a:solidFill>
                <a:latin typeface="Arial"/>
                <a:cs typeface="Arial"/>
              </a:rPr>
              <a:t>mg</a:t>
            </a:r>
            <a:r>
              <a:rPr lang="en-US" sz="2000" b="0" dirty="0">
                <a:solidFill>
                  <a:srgbClr val="000000"/>
                </a:solidFill>
                <a:latin typeface="Arial"/>
                <a:cs typeface="Arial"/>
              </a:rPr>
              <a:t> sin (30</a:t>
            </a:r>
            <a:r>
              <a:rPr lang="en-US" sz="2000" b="0" baseline="30000" dirty="0">
                <a:solidFill>
                  <a:srgbClr val="000000"/>
                </a:solidFill>
                <a:latin typeface="Arial"/>
                <a:cs typeface="Arial"/>
              </a:rPr>
              <a:t>o</a:t>
            </a:r>
            <a:r>
              <a:rPr lang="en-US" sz="2000" b="0" dirty="0">
                <a:solidFill>
                  <a:srgbClr val="000000"/>
                </a:solidFill>
                <a:latin typeface="Arial"/>
                <a:cs typeface="Arial"/>
              </a:rPr>
              <a:t>) </a:t>
            </a:r>
          </a:p>
          <a:p>
            <a:pPr marL="342900" indent="-342900">
              <a:buFontTx/>
              <a:buAutoNum type="alphaUcParenR"/>
              <a:defRPr/>
            </a:pPr>
            <a:r>
              <a:rPr lang="en-US" sz="2000" b="0" dirty="0">
                <a:solidFill>
                  <a:srgbClr val="000000"/>
                </a:solidFill>
                <a:latin typeface="Arial"/>
                <a:cs typeface="Arial"/>
              </a:rPr>
              <a:t> </a:t>
            </a:r>
            <a:r>
              <a:rPr lang="en-US" sz="2000" b="0" i="1" dirty="0" err="1">
                <a:solidFill>
                  <a:srgbClr val="000000"/>
                </a:solidFill>
                <a:latin typeface="Arial"/>
                <a:cs typeface="Arial"/>
              </a:rPr>
              <a:t>μ</a:t>
            </a:r>
            <a:r>
              <a:rPr lang="en-US" sz="2000" b="0" i="1" baseline="-25000" dirty="0" err="1">
                <a:solidFill>
                  <a:srgbClr val="000000"/>
                </a:solidFill>
                <a:latin typeface="Arial"/>
                <a:cs typeface="Arial"/>
              </a:rPr>
              <a:t>k</a:t>
            </a:r>
            <a:r>
              <a:rPr lang="en-US" sz="2000" b="0" i="1" dirty="0">
                <a:solidFill>
                  <a:srgbClr val="000000"/>
                </a:solidFill>
                <a:latin typeface="Arial"/>
                <a:cs typeface="Arial"/>
              </a:rPr>
              <a:t> mg </a:t>
            </a:r>
            <a:r>
              <a:rPr lang="en-US" sz="2000" b="0" dirty="0" err="1">
                <a:solidFill>
                  <a:srgbClr val="000000"/>
                </a:solidFill>
                <a:latin typeface="Arial"/>
                <a:cs typeface="Arial"/>
              </a:rPr>
              <a:t>cos</a:t>
            </a:r>
            <a:r>
              <a:rPr lang="en-US" sz="2000" b="0" dirty="0">
                <a:solidFill>
                  <a:srgbClr val="000000"/>
                </a:solidFill>
                <a:latin typeface="Arial"/>
                <a:cs typeface="Arial"/>
              </a:rPr>
              <a:t> (60</a:t>
            </a:r>
            <a:r>
              <a:rPr lang="en-US" sz="2000" b="0" baseline="30000" dirty="0">
                <a:solidFill>
                  <a:srgbClr val="000000"/>
                </a:solidFill>
                <a:latin typeface="Arial"/>
                <a:cs typeface="Arial"/>
              </a:rPr>
              <a:t>o</a:t>
            </a:r>
            <a:r>
              <a:rPr lang="en-US" sz="2000" b="0" dirty="0">
                <a:solidFill>
                  <a:srgbClr val="000000"/>
                </a:solidFill>
                <a:latin typeface="Arial"/>
                <a:cs typeface="Arial"/>
              </a:rPr>
              <a:t>)</a:t>
            </a:r>
          </a:p>
          <a:p>
            <a:pPr marL="342900" indent="-342900">
              <a:buFontTx/>
              <a:buAutoNum type="alphaUcParenR"/>
              <a:defRPr/>
            </a:pPr>
            <a:r>
              <a:rPr lang="en-US" sz="2000" b="0" dirty="0">
                <a:solidFill>
                  <a:srgbClr val="000000"/>
                </a:solidFill>
                <a:latin typeface="Arial"/>
                <a:cs typeface="Arial"/>
              </a:rPr>
              <a:t> </a:t>
            </a:r>
            <a:r>
              <a:rPr lang="el-GR" sz="2000" b="0" i="1" dirty="0">
                <a:solidFill>
                  <a:srgbClr val="000000"/>
                </a:solidFill>
                <a:latin typeface="Arial"/>
                <a:cs typeface="Arial"/>
              </a:rPr>
              <a:t>μ</a:t>
            </a:r>
            <a:r>
              <a:rPr lang="el-GR" sz="2000" b="0" i="1" baseline="-25000" dirty="0">
                <a:solidFill>
                  <a:srgbClr val="000000"/>
                </a:solidFill>
                <a:latin typeface="Arial"/>
                <a:cs typeface="Arial"/>
              </a:rPr>
              <a:t>k</a:t>
            </a:r>
            <a:r>
              <a:rPr lang="en-US" sz="2000" b="0" i="1" baseline="-25000" dirty="0">
                <a:solidFill>
                  <a:srgbClr val="000000"/>
                </a:solidFill>
                <a:latin typeface="Arial"/>
                <a:cs typeface="Arial"/>
              </a:rPr>
              <a:t> </a:t>
            </a:r>
            <a:r>
              <a:rPr lang="en-US" sz="2000" b="0" i="1" dirty="0">
                <a:solidFill>
                  <a:srgbClr val="000000"/>
                </a:solidFill>
                <a:latin typeface="Arial"/>
                <a:cs typeface="Arial"/>
              </a:rPr>
              <a:t>mg</a:t>
            </a:r>
            <a:r>
              <a:rPr lang="en-US" sz="2000" b="0" dirty="0">
                <a:solidFill>
                  <a:srgbClr val="000000"/>
                </a:solidFill>
                <a:latin typeface="Arial"/>
                <a:cs typeface="Arial"/>
              </a:rPr>
              <a:t> </a:t>
            </a:r>
          </a:p>
          <a:p>
            <a:pPr marL="342900" indent="-342900">
              <a:buFontTx/>
              <a:buAutoNum type="alphaUcParenR"/>
              <a:defRPr/>
            </a:pPr>
            <a:r>
              <a:rPr lang="en-US" sz="2000" b="0" dirty="0">
                <a:solidFill>
                  <a:srgbClr val="000000"/>
                </a:solidFill>
                <a:latin typeface="Arial"/>
                <a:cs typeface="Arial"/>
              </a:rPr>
              <a:t> More than one of the above.</a:t>
            </a:r>
          </a:p>
        </p:txBody>
      </p:sp>
      <p:sp>
        <p:nvSpPr>
          <p:cNvPr id="36869" name="TextBox 50"/>
          <p:cNvSpPr txBox="1">
            <a:spLocks noChangeArrowheads="1"/>
          </p:cNvSpPr>
          <p:nvPr/>
        </p:nvSpPr>
        <p:spPr bwMode="auto">
          <a:xfrm>
            <a:off x="230188" y="3898900"/>
            <a:ext cx="389413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0" dirty="0">
                <a:latin typeface="Arial" charset="0"/>
                <a:cs typeface="Arial" charset="0"/>
              </a:rPr>
              <a:t>Work</a:t>
            </a:r>
            <a:r>
              <a:rPr lang="en-US" sz="1800" b="0" i="1" dirty="0">
                <a:latin typeface="Arial" charset="0"/>
                <a:cs typeface="Arial" charset="0"/>
              </a:rPr>
              <a:t> </a:t>
            </a:r>
            <a:r>
              <a:rPr lang="en-US" sz="1800" b="0" dirty="0">
                <a:latin typeface="Arial" charset="0"/>
                <a:cs typeface="Arial" charset="0"/>
              </a:rPr>
              <a:t>done on box by friction force:</a:t>
            </a:r>
          </a:p>
        </p:txBody>
      </p:sp>
      <p:graphicFrame>
        <p:nvGraphicFramePr>
          <p:cNvPr id="36870" name="Object 51"/>
          <p:cNvGraphicFramePr>
            <a:graphicFrameLocks noChangeAspect="1"/>
          </p:cNvGraphicFramePr>
          <p:nvPr/>
        </p:nvGraphicFramePr>
        <p:xfrm>
          <a:off x="3976688" y="3884613"/>
          <a:ext cx="3608387" cy="422275"/>
        </p:xfrm>
        <a:graphic>
          <a:graphicData uri="http://schemas.openxmlformats.org/presentationml/2006/ole">
            <p:oleObj spid="_x0000_s211980" name="Equation" r:id="rId3" imgW="2157480" imgH="237600" progId="Equation.3">
              <p:embed/>
            </p:oleObj>
          </a:graphicData>
        </a:graphic>
      </p:graphicFrame>
      <p:grpSp>
        <p:nvGrpSpPr>
          <p:cNvPr id="36871" name="Group 52"/>
          <p:cNvGrpSpPr>
            <a:grpSpLocks/>
          </p:cNvGrpSpPr>
          <p:nvPr/>
        </p:nvGrpSpPr>
        <p:grpSpPr bwMode="auto">
          <a:xfrm>
            <a:off x="6383338" y="915988"/>
            <a:ext cx="2109787" cy="2782887"/>
            <a:chOff x="6382937" y="916143"/>
            <a:chExt cx="2110846" cy="2782525"/>
          </a:xfrm>
        </p:grpSpPr>
        <p:grpSp>
          <p:nvGrpSpPr>
            <p:cNvPr id="36872" name="Group 53"/>
            <p:cNvGrpSpPr>
              <a:grpSpLocks/>
            </p:cNvGrpSpPr>
            <p:nvPr/>
          </p:nvGrpSpPr>
          <p:grpSpPr bwMode="auto">
            <a:xfrm>
              <a:off x="6382937" y="916143"/>
              <a:ext cx="2110846" cy="2782525"/>
              <a:chOff x="6382937" y="916143"/>
              <a:chExt cx="2110846" cy="2782525"/>
            </a:xfrm>
          </p:grpSpPr>
          <p:grpSp>
            <p:nvGrpSpPr>
              <p:cNvPr id="36874" name="Group 55"/>
              <p:cNvGrpSpPr>
                <a:grpSpLocks/>
              </p:cNvGrpSpPr>
              <p:nvPr/>
            </p:nvGrpSpPr>
            <p:grpSpPr bwMode="auto">
              <a:xfrm>
                <a:off x="6382937" y="916143"/>
                <a:ext cx="2110846" cy="2782525"/>
                <a:chOff x="6382937" y="782471"/>
                <a:chExt cx="2110846" cy="2782525"/>
              </a:xfrm>
            </p:grpSpPr>
            <p:grpSp>
              <p:nvGrpSpPr>
                <p:cNvPr id="36876" name="Group 57"/>
                <p:cNvGrpSpPr>
                  <a:grpSpLocks/>
                </p:cNvGrpSpPr>
                <p:nvPr/>
              </p:nvGrpSpPr>
              <p:grpSpPr bwMode="auto">
                <a:xfrm>
                  <a:off x="6493044" y="1145845"/>
                  <a:ext cx="1852433" cy="2419151"/>
                  <a:chOff x="2329867" y="1486066"/>
                  <a:chExt cx="1852433" cy="2419151"/>
                </a:xfrm>
              </p:grpSpPr>
              <p:grpSp>
                <p:nvGrpSpPr>
                  <p:cNvPr id="36878" name="Group 59"/>
                  <p:cNvGrpSpPr>
                    <a:grpSpLocks/>
                  </p:cNvGrpSpPr>
                  <p:nvPr/>
                </p:nvGrpSpPr>
                <p:grpSpPr bwMode="auto">
                  <a:xfrm>
                    <a:off x="2520836" y="1486066"/>
                    <a:ext cx="1575523" cy="2351940"/>
                    <a:chOff x="2520836" y="1486066"/>
                    <a:chExt cx="1575523" cy="2351940"/>
                  </a:xfrm>
                </p:grpSpPr>
                <p:grpSp>
                  <p:nvGrpSpPr>
                    <p:cNvPr id="36880" name="Group 61"/>
                    <p:cNvGrpSpPr>
                      <a:grpSpLocks/>
                    </p:cNvGrpSpPr>
                    <p:nvPr/>
                  </p:nvGrpSpPr>
                  <p:grpSpPr bwMode="auto">
                    <a:xfrm>
                      <a:off x="2845869" y="1795063"/>
                      <a:ext cx="849448" cy="1718677"/>
                      <a:chOff x="2845869" y="1795063"/>
                      <a:chExt cx="849448" cy="1718677"/>
                    </a:xfrm>
                  </p:grpSpPr>
                  <p:grpSp>
                    <p:nvGrpSpPr>
                      <p:cNvPr id="36884" name="Group 65"/>
                      <p:cNvGrpSpPr>
                        <a:grpSpLocks/>
                      </p:cNvGrpSpPr>
                      <p:nvPr/>
                    </p:nvGrpSpPr>
                    <p:grpSpPr bwMode="auto">
                      <a:xfrm>
                        <a:off x="3141497" y="1795063"/>
                        <a:ext cx="553820" cy="763857"/>
                        <a:chOff x="3141497" y="1795063"/>
                        <a:chExt cx="553820" cy="763857"/>
                      </a:xfrm>
                    </p:grpSpPr>
                    <p:sp>
                      <p:nvSpPr>
                        <p:cNvPr id="69" name="Oval 68"/>
                        <p:cNvSpPr/>
                        <p:nvPr/>
                      </p:nvSpPr>
                      <p:spPr>
                        <a:xfrm>
                          <a:off x="3140972" y="2416336"/>
                          <a:ext cx="142947" cy="142856"/>
                        </a:xfrm>
                        <a:prstGeom prst="ellips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70" name="Straight Arrow Connector 69"/>
                        <p:cNvCxnSpPr/>
                        <p:nvPr/>
                      </p:nvCxnSpPr>
                      <p:spPr>
                        <a:xfrm flipV="1">
                          <a:off x="3255329" y="1795705"/>
                          <a:ext cx="439958" cy="630155"/>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cxnSp>
                    <p:nvCxnSpPr>
                      <p:cNvPr id="67" name="Straight Arrow Connector 66"/>
                      <p:cNvCxnSpPr/>
                      <p:nvPr/>
                    </p:nvCxnSpPr>
                    <p:spPr>
                      <a:xfrm>
                        <a:off x="3217210" y="2571891"/>
                        <a:ext cx="0" cy="95555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flipH="1" flipV="1">
                        <a:off x="2845549" y="2216337"/>
                        <a:ext cx="314483" cy="22857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36881" name="TextBox 62"/>
                    <p:cNvSpPr txBox="1">
                      <a:spLocks noChangeArrowheads="1"/>
                    </p:cNvSpPr>
                    <p:nvPr/>
                  </p:nvSpPr>
                  <p:spPr bwMode="auto">
                    <a:xfrm>
                      <a:off x="2520836" y="1855398"/>
                      <a:ext cx="42968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cs typeface="Arial" charset="0"/>
                        </a:rPr>
                        <a:t>f</a:t>
                      </a:r>
                      <a:r>
                        <a:rPr lang="en-US" sz="1800" i="1" baseline="-25000">
                          <a:latin typeface="Arial" charset="0"/>
                          <a:cs typeface="Arial" charset="0"/>
                        </a:rPr>
                        <a:t>IB</a:t>
                      </a:r>
                      <a:endParaRPr lang="en-US" sz="1800" i="1">
                        <a:latin typeface="Arial" charset="0"/>
                        <a:cs typeface="Arial" charset="0"/>
                      </a:endParaRPr>
                    </a:p>
                  </p:txBody>
                </p:sp>
                <p:sp>
                  <p:nvSpPr>
                    <p:cNvPr id="36882" name="TextBox 63"/>
                    <p:cNvSpPr txBox="1">
                      <a:spLocks noChangeArrowheads="1"/>
                    </p:cNvSpPr>
                    <p:nvPr/>
                  </p:nvSpPr>
                  <p:spPr bwMode="auto">
                    <a:xfrm>
                      <a:off x="3609000" y="1486066"/>
                      <a:ext cx="4873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cs typeface="Arial" charset="0"/>
                        </a:rPr>
                        <a:t>N</a:t>
                      </a:r>
                      <a:r>
                        <a:rPr lang="en-US" sz="1800" i="1" baseline="-25000">
                          <a:latin typeface="Arial" charset="0"/>
                          <a:cs typeface="Arial" charset="0"/>
                        </a:rPr>
                        <a:t>IB</a:t>
                      </a:r>
                      <a:endParaRPr lang="en-US" sz="1800" i="1">
                        <a:latin typeface="Arial" charset="0"/>
                        <a:cs typeface="Arial" charset="0"/>
                      </a:endParaRPr>
                    </a:p>
                  </p:txBody>
                </p:sp>
                <p:sp>
                  <p:nvSpPr>
                    <p:cNvPr id="36883" name="TextBox 64"/>
                    <p:cNvSpPr txBox="1">
                      <a:spLocks noChangeArrowheads="1"/>
                    </p:cNvSpPr>
                    <p:nvPr/>
                  </p:nvSpPr>
                  <p:spPr bwMode="auto">
                    <a:xfrm>
                      <a:off x="2960073" y="3468674"/>
                      <a:ext cx="61149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cs typeface="Arial" charset="0"/>
                        </a:rPr>
                        <a:t>W</a:t>
                      </a:r>
                      <a:r>
                        <a:rPr lang="en-US" sz="1800" i="1" baseline="-25000">
                          <a:latin typeface="Arial" charset="0"/>
                          <a:cs typeface="Arial" charset="0"/>
                        </a:rPr>
                        <a:t>EB</a:t>
                      </a:r>
                      <a:endParaRPr lang="en-US" sz="1800" i="1">
                        <a:latin typeface="Arial" charset="0"/>
                        <a:cs typeface="Arial" charset="0"/>
                      </a:endParaRPr>
                    </a:p>
                  </p:txBody>
                </p:sp>
              </p:grpSp>
              <p:sp>
                <p:nvSpPr>
                  <p:cNvPr id="61" name="Rectangle 60"/>
                  <p:cNvSpPr/>
                  <p:nvPr/>
                </p:nvSpPr>
                <p:spPr>
                  <a:xfrm>
                    <a:off x="2329352" y="1486182"/>
                    <a:ext cx="1853543" cy="241903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6877" name="TextBox 58"/>
                <p:cNvSpPr txBox="1">
                  <a:spLocks noChangeArrowheads="1"/>
                </p:cNvSpPr>
                <p:nvPr/>
              </p:nvSpPr>
              <p:spPr bwMode="auto">
                <a:xfrm>
                  <a:off x="6382937" y="782471"/>
                  <a:ext cx="211084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free-body diagram</a:t>
                  </a:r>
                </a:p>
              </p:txBody>
            </p:sp>
          </p:grpSp>
          <p:cxnSp>
            <p:nvCxnSpPr>
              <p:cNvPr id="57" name="Straight Connector 56"/>
              <p:cNvCxnSpPr/>
              <p:nvPr/>
            </p:nvCxnSpPr>
            <p:spPr>
              <a:xfrm flipH="1">
                <a:off x="6818130" y="2341533"/>
                <a:ext cx="508255" cy="644441"/>
              </a:xfrm>
              <a:prstGeom prst="line">
                <a:avLst/>
              </a:prstGeom>
              <a:ln>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36873" name="TextBox 54"/>
            <p:cNvSpPr txBox="1">
              <a:spLocks noChangeArrowheads="1"/>
            </p:cNvSpPr>
            <p:nvPr/>
          </p:nvSpPr>
          <p:spPr bwMode="auto">
            <a:xfrm>
              <a:off x="6960948" y="2616659"/>
              <a:ext cx="55382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a:latin typeface="Arial" charset="0"/>
                  <a:cs typeface="Arial" charset="0"/>
                </a:rPr>
                <a:t>30</a:t>
              </a:r>
              <a:r>
                <a:rPr lang="en-US" sz="1600" baseline="30000">
                  <a:latin typeface="Arial" charset="0"/>
                  <a:cs typeface="Arial" charset="0"/>
                </a:rPr>
                <a:t>o</a:t>
              </a:r>
              <a:endParaRPr lang="en-US" sz="1600">
                <a:latin typeface="Arial" charset="0"/>
                <a:cs typeface="Arial" charset="0"/>
              </a:endParaRPr>
            </a:p>
          </p:txBody>
        </p:sp>
      </p:grpSp>
    </p:spTree>
    <p:extLst>
      <p:ext uri="{BB962C8B-B14F-4D97-AF65-F5344CB8AC3E}">
        <p14:creationId xmlns:p14="http://schemas.microsoft.com/office/powerpoint/2010/main" xmlns="" val="396597594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grpSp>
        <p:nvGrpSpPr>
          <p:cNvPr id="37889" name="Group 37"/>
          <p:cNvGrpSpPr>
            <a:grpSpLocks/>
          </p:cNvGrpSpPr>
          <p:nvPr/>
        </p:nvGrpSpPr>
        <p:grpSpPr bwMode="auto">
          <a:xfrm>
            <a:off x="338138" y="1257300"/>
            <a:ext cx="4162425" cy="2346325"/>
            <a:chOff x="2348961" y="2996178"/>
            <a:chExt cx="4163199" cy="2346044"/>
          </a:xfrm>
        </p:grpSpPr>
        <p:grpSp>
          <p:nvGrpSpPr>
            <p:cNvPr id="37921" name="Group 38"/>
            <p:cNvGrpSpPr>
              <a:grpSpLocks/>
            </p:cNvGrpSpPr>
            <p:nvPr/>
          </p:nvGrpSpPr>
          <p:grpSpPr bwMode="auto">
            <a:xfrm>
              <a:off x="2348961" y="2996178"/>
              <a:ext cx="4163199" cy="2346044"/>
              <a:chOff x="849827" y="2251418"/>
              <a:chExt cx="4163199" cy="2346044"/>
            </a:xfrm>
          </p:grpSpPr>
          <p:grpSp>
            <p:nvGrpSpPr>
              <p:cNvPr id="37923" name="Group 40"/>
              <p:cNvGrpSpPr>
                <a:grpSpLocks/>
              </p:cNvGrpSpPr>
              <p:nvPr/>
            </p:nvGrpSpPr>
            <p:grpSpPr bwMode="auto">
              <a:xfrm>
                <a:off x="849827" y="2251418"/>
                <a:ext cx="4163199" cy="2346044"/>
                <a:chOff x="849827" y="2251418"/>
                <a:chExt cx="4163199" cy="2346044"/>
              </a:xfrm>
            </p:grpSpPr>
            <p:sp>
              <p:nvSpPr>
                <p:cNvPr id="43" name="Right Triangle 42"/>
                <p:cNvSpPr/>
                <p:nvPr/>
              </p:nvSpPr>
              <p:spPr>
                <a:xfrm>
                  <a:off x="849827" y="2659357"/>
                  <a:ext cx="4163199" cy="1938105"/>
                </a:xfrm>
                <a:prstGeom prst="rtTriangl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 name="Rectangle 43"/>
                <p:cNvSpPr/>
                <p:nvPr/>
              </p:nvSpPr>
              <p:spPr>
                <a:xfrm rot="1479764">
                  <a:off x="1315050" y="2251418"/>
                  <a:ext cx="1003487" cy="811116"/>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7924" name="TextBox 41"/>
              <p:cNvSpPr txBox="1">
                <a:spLocks noChangeArrowheads="1"/>
              </p:cNvSpPr>
              <p:nvPr/>
            </p:nvSpPr>
            <p:spPr bwMode="auto">
              <a:xfrm>
                <a:off x="3848103" y="4209034"/>
                <a:ext cx="55382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30</a:t>
                </a:r>
                <a:r>
                  <a:rPr lang="en-US" sz="1800" baseline="30000">
                    <a:latin typeface="Arial" charset="0"/>
                    <a:cs typeface="Arial" charset="0"/>
                  </a:rPr>
                  <a:t>o</a:t>
                </a:r>
                <a:endParaRPr lang="en-US" sz="1800">
                  <a:latin typeface="Arial" charset="0"/>
                  <a:cs typeface="Arial" charset="0"/>
                </a:endParaRPr>
              </a:p>
            </p:txBody>
          </p:sp>
        </p:grpSp>
        <p:sp>
          <p:nvSpPr>
            <p:cNvPr id="37922" name="TextBox 39"/>
            <p:cNvSpPr txBox="1">
              <a:spLocks noChangeArrowheads="1"/>
            </p:cNvSpPr>
            <p:nvPr/>
          </p:nvSpPr>
          <p:spPr bwMode="auto">
            <a:xfrm rot="1540377">
              <a:off x="2998269" y="3228818"/>
              <a:ext cx="6015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box</a:t>
              </a:r>
            </a:p>
          </p:txBody>
        </p:sp>
      </p:grpSp>
      <p:grpSp>
        <p:nvGrpSpPr>
          <p:cNvPr id="37890" name="Group 45"/>
          <p:cNvGrpSpPr>
            <a:grpSpLocks/>
          </p:cNvGrpSpPr>
          <p:nvPr/>
        </p:nvGrpSpPr>
        <p:grpSpPr bwMode="auto">
          <a:xfrm>
            <a:off x="4124325" y="909638"/>
            <a:ext cx="1928813" cy="1965325"/>
            <a:chOff x="4125008" y="776513"/>
            <a:chExt cx="1928823" cy="1964805"/>
          </a:xfrm>
        </p:grpSpPr>
        <p:grpSp>
          <p:nvGrpSpPr>
            <p:cNvPr id="37911" name="Group 36"/>
            <p:cNvGrpSpPr>
              <a:grpSpLocks/>
            </p:cNvGrpSpPr>
            <p:nvPr/>
          </p:nvGrpSpPr>
          <p:grpSpPr bwMode="auto">
            <a:xfrm>
              <a:off x="4203636" y="1113610"/>
              <a:ext cx="1721242" cy="1627708"/>
              <a:chOff x="3032370" y="1150895"/>
              <a:chExt cx="1721242" cy="1627708"/>
            </a:xfrm>
          </p:grpSpPr>
          <p:grpSp>
            <p:nvGrpSpPr>
              <p:cNvPr id="37913" name="Group 52"/>
              <p:cNvGrpSpPr>
                <a:grpSpLocks/>
              </p:cNvGrpSpPr>
              <p:nvPr/>
            </p:nvGrpSpPr>
            <p:grpSpPr bwMode="auto">
              <a:xfrm rot="3013799">
                <a:off x="3101863" y="1126854"/>
                <a:ext cx="1627708" cy="1675790"/>
                <a:chOff x="4195388" y="891379"/>
                <a:chExt cx="1627711" cy="1675806"/>
              </a:xfrm>
            </p:grpSpPr>
            <p:sp>
              <p:nvSpPr>
                <p:cNvPr id="37915" name="TextBox 49"/>
                <p:cNvSpPr txBox="1">
                  <a:spLocks noChangeArrowheads="1"/>
                </p:cNvSpPr>
                <p:nvPr/>
              </p:nvSpPr>
              <p:spPr bwMode="auto">
                <a:xfrm rot="-3167318">
                  <a:off x="4646481" y="924017"/>
                  <a:ext cx="436883" cy="371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a:t>
                  </a:r>
                  <a:r>
                    <a:rPr lang="en-US" sz="1800" i="1">
                      <a:latin typeface="Arial" charset="0"/>
                    </a:rPr>
                    <a:t>y</a:t>
                  </a:r>
                </a:p>
              </p:txBody>
            </p:sp>
            <p:grpSp>
              <p:nvGrpSpPr>
                <p:cNvPr id="37916" name="Group 51"/>
                <p:cNvGrpSpPr>
                  <a:grpSpLocks/>
                </p:cNvGrpSpPr>
                <p:nvPr/>
              </p:nvGrpSpPr>
              <p:grpSpPr bwMode="auto">
                <a:xfrm>
                  <a:off x="4195388" y="1047309"/>
                  <a:ext cx="1627711" cy="1519876"/>
                  <a:chOff x="4195388" y="1047309"/>
                  <a:chExt cx="1627711" cy="1519876"/>
                </a:xfrm>
              </p:grpSpPr>
              <p:grpSp>
                <p:nvGrpSpPr>
                  <p:cNvPr id="37917" name="Group 48"/>
                  <p:cNvGrpSpPr>
                    <a:grpSpLocks/>
                  </p:cNvGrpSpPr>
                  <p:nvPr/>
                </p:nvGrpSpPr>
                <p:grpSpPr bwMode="auto">
                  <a:xfrm>
                    <a:off x="4195388" y="1047309"/>
                    <a:ext cx="1519876" cy="1519876"/>
                    <a:chOff x="4195388" y="1047309"/>
                    <a:chExt cx="1519876" cy="1519876"/>
                  </a:xfrm>
                </p:grpSpPr>
                <p:cxnSp>
                  <p:nvCxnSpPr>
                    <p:cNvPr id="35" name="Straight Arrow Connector 34"/>
                    <p:cNvCxnSpPr/>
                    <p:nvPr/>
                  </p:nvCxnSpPr>
                  <p:spPr>
                    <a:xfrm>
                      <a:off x="4609553" y="1028871"/>
                      <a:ext cx="642768" cy="1516085"/>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rot="5400000">
                      <a:off x="4609225" y="1028996"/>
                      <a:ext cx="639773" cy="1525187"/>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sp>
                <p:nvSpPr>
                  <p:cNvPr id="37918" name="TextBox 50"/>
                  <p:cNvSpPr txBox="1">
                    <a:spLocks noChangeArrowheads="1"/>
                  </p:cNvSpPr>
                  <p:nvPr/>
                </p:nvSpPr>
                <p:spPr bwMode="auto">
                  <a:xfrm rot="-3013799">
                    <a:off x="5418853" y="1513699"/>
                    <a:ext cx="436883" cy="3716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a:t>
                    </a:r>
                    <a:r>
                      <a:rPr lang="en-US" sz="1800" i="1">
                        <a:latin typeface="Arial" charset="0"/>
                      </a:rPr>
                      <a:t>x</a:t>
                    </a:r>
                  </a:p>
                </p:txBody>
              </p:sp>
            </p:grpSp>
          </p:grpSp>
          <p:sp>
            <p:nvSpPr>
              <p:cNvPr id="8" name="Rectangle 7"/>
              <p:cNvSpPr/>
              <p:nvPr/>
            </p:nvSpPr>
            <p:spPr>
              <a:xfrm>
                <a:off x="3033117" y="1183587"/>
                <a:ext cx="1665297" cy="1577557"/>
              </a:xfrm>
              <a:prstGeom prst="rect">
                <a:avLst/>
              </a:prstGeom>
              <a:no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7912" name="TextBox 44"/>
            <p:cNvSpPr txBox="1">
              <a:spLocks noChangeArrowheads="1"/>
            </p:cNvSpPr>
            <p:nvPr/>
          </p:nvSpPr>
          <p:spPr bwMode="auto">
            <a:xfrm>
              <a:off x="4125008" y="776513"/>
              <a:ext cx="192882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coordinate axes</a:t>
              </a:r>
            </a:p>
          </p:txBody>
        </p:sp>
      </p:grpSp>
      <p:sp>
        <p:nvSpPr>
          <p:cNvPr id="37891" name="TextBox 48"/>
          <p:cNvSpPr txBox="1">
            <a:spLocks noChangeArrowheads="1"/>
          </p:cNvSpPr>
          <p:nvPr/>
        </p:nvSpPr>
        <p:spPr bwMode="auto">
          <a:xfrm>
            <a:off x="203200" y="130175"/>
            <a:ext cx="859472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A 3.0 kg box starts from rest and slides for 2.0 m down a 30</a:t>
            </a:r>
            <a:r>
              <a:rPr lang="en-US" sz="1800" baseline="30000">
                <a:latin typeface="Arial" charset="0"/>
                <a:cs typeface="Arial" charset="0"/>
              </a:rPr>
              <a:t>o</a:t>
            </a:r>
            <a:r>
              <a:rPr lang="en-US" sz="1800">
                <a:latin typeface="Arial" charset="0"/>
                <a:cs typeface="Arial" charset="0"/>
              </a:rPr>
              <a:t> incline.  The coefficient of static friction between the box and the incline is </a:t>
            </a:r>
            <a:r>
              <a:rPr lang="en-US" sz="1800" i="1">
                <a:latin typeface="Arial" charset="0"/>
                <a:cs typeface="Arial" charset="0"/>
              </a:rPr>
              <a:t>μ</a:t>
            </a:r>
            <a:r>
              <a:rPr lang="en-US" sz="1800" i="1" baseline="-25000">
                <a:latin typeface="Arial" charset="0"/>
                <a:cs typeface="Arial" charset="0"/>
              </a:rPr>
              <a:t>k</a:t>
            </a:r>
            <a:r>
              <a:rPr lang="en-US" sz="1800" i="1">
                <a:latin typeface="Arial" charset="0"/>
                <a:cs typeface="Arial" charset="0"/>
              </a:rPr>
              <a:t> </a:t>
            </a:r>
            <a:r>
              <a:rPr lang="en-US" sz="1800">
                <a:latin typeface="Arial" charset="0"/>
                <a:cs typeface="Arial" charset="0"/>
              </a:rPr>
              <a:t>= 0.1.  Find </a:t>
            </a:r>
            <a:r>
              <a:rPr lang="en-US" sz="1800" i="1">
                <a:latin typeface="Arial" charset="0"/>
                <a:cs typeface="Arial" charset="0"/>
              </a:rPr>
              <a:t>W</a:t>
            </a:r>
            <a:r>
              <a:rPr lang="en-US" sz="1800" i="1" baseline="-25000">
                <a:latin typeface="Arial" charset="0"/>
                <a:cs typeface="Arial" charset="0"/>
              </a:rPr>
              <a:t>net</a:t>
            </a:r>
            <a:r>
              <a:rPr lang="en-US" sz="1800">
                <a:latin typeface="Arial" charset="0"/>
                <a:cs typeface="Arial" charset="0"/>
              </a:rPr>
              <a:t>.</a:t>
            </a:r>
          </a:p>
        </p:txBody>
      </p:sp>
      <p:sp>
        <p:nvSpPr>
          <p:cNvPr id="50" name="TextBox 49"/>
          <p:cNvSpPr txBox="1"/>
          <p:nvPr/>
        </p:nvSpPr>
        <p:spPr>
          <a:xfrm>
            <a:off x="203200" y="4225925"/>
            <a:ext cx="8594725" cy="923330"/>
          </a:xfrm>
          <a:prstGeom prst="rect">
            <a:avLst/>
          </a:prstGeom>
          <a:noFill/>
        </p:spPr>
        <p:txBody>
          <a:bodyPr>
            <a:spAutoFit/>
          </a:bodyPr>
          <a:lstStyle/>
          <a:p>
            <a:pPr>
              <a:defRPr/>
            </a:pPr>
            <a:r>
              <a:rPr lang="en-US" sz="1800" b="0" dirty="0">
                <a:solidFill>
                  <a:srgbClr val="000000"/>
                </a:solidFill>
                <a:latin typeface="Arial"/>
                <a:cs typeface="Arial"/>
              </a:rPr>
              <a:t>The work done by the weight force (</a:t>
            </a:r>
            <a:r>
              <a:rPr lang="en-US" sz="1800" b="0" i="1" dirty="0">
                <a:solidFill>
                  <a:srgbClr val="000000"/>
                </a:solidFill>
                <a:latin typeface="Arial"/>
                <a:cs typeface="Arial"/>
              </a:rPr>
              <a:t>W</a:t>
            </a:r>
            <a:r>
              <a:rPr lang="en-US" sz="1800" b="0" i="1" baseline="-25000" dirty="0">
                <a:solidFill>
                  <a:srgbClr val="000000"/>
                </a:solidFill>
                <a:latin typeface="Arial"/>
                <a:cs typeface="Arial"/>
              </a:rPr>
              <a:t>W</a:t>
            </a:r>
            <a:r>
              <a:rPr lang="en-US" sz="1800" b="0" dirty="0">
                <a:solidFill>
                  <a:srgbClr val="000000"/>
                </a:solidFill>
                <a:latin typeface="Arial"/>
                <a:cs typeface="Arial"/>
              </a:rPr>
              <a:t>) is given by which of the following?</a:t>
            </a:r>
          </a:p>
          <a:p>
            <a:pPr>
              <a:defRPr/>
            </a:pPr>
            <a:endParaRPr lang="en-US" sz="1800" b="0" dirty="0">
              <a:solidFill>
                <a:srgbClr val="000000"/>
              </a:solidFill>
              <a:latin typeface="Arial"/>
              <a:cs typeface="Arial"/>
            </a:endParaRPr>
          </a:p>
          <a:p>
            <a:pPr>
              <a:defRPr/>
            </a:pPr>
            <a:endParaRPr lang="en-US" sz="1800" b="0" dirty="0">
              <a:solidFill>
                <a:srgbClr val="000000"/>
              </a:solidFill>
              <a:latin typeface="Arial"/>
              <a:cs typeface="Arial"/>
            </a:endParaRPr>
          </a:p>
        </p:txBody>
      </p:sp>
      <p:grpSp>
        <p:nvGrpSpPr>
          <p:cNvPr id="37893" name="Group 6"/>
          <p:cNvGrpSpPr>
            <a:grpSpLocks/>
          </p:cNvGrpSpPr>
          <p:nvPr/>
        </p:nvGrpSpPr>
        <p:grpSpPr bwMode="auto">
          <a:xfrm>
            <a:off x="6383338" y="915988"/>
            <a:ext cx="2109787" cy="2782887"/>
            <a:chOff x="6382937" y="916143"/>
            <a:chExt cx="2110846" cy="2782525"/>
          </a:xfrm>
        </p:grpSpPr>
        <p:grpSp>
          <p:nvGrpSpPr>
            <p:cNvPr id="37894" name="Group 3"/>
            <p:cNvGrpSpPr>
              <a:grpSpLocks/>
            </p:cNvGrpSpPr>
            <p:nvPr/>
          </p:nvGrpSpPr>
          <p:grpSpPr bwMode="auto">
            <a:xfrm>
              <a:off x="6382937" y="916143"/>
              <a:ext cx="2110846" cy="2782525"/>
              <a:chOff x="6382937" y="916143"/>
              <a:chExt cx="2110846" cy="2782525"/>
            </a:xfrm>
          </p:grpSpPr>
          <p:grpSp>
            <p:nvGrpSpPr>
              <p:cNvPr id="37896" name="Group 47"/>
              <p:cNvGrpSpPr>
                <a:grpSpLocks/>
              </p:cNvGrpSpPr>
              <p:nvPr/>
            </p:nvGrpSpPr>
            <p:grpSpPr bwMode="auto">
              <a:xfrm>
                <a:off x="6382937" y="916143"/>
                <a:ext cx="2110846" cy="2782525"/>
                <a:chOff x="6382937" y="782471"/>
                <a:chExt cx="2110846" cy="2782525"/>
              </a:xfrm>
            </p:grpSpPr>
            <p:grpSp>
              <p:nvGrpSpPr>
                <p:cNvPr id="37898" name="Group 16"/>
                <p:cNvGrpSpPr>
                  <a:grpSpLocks/>
                </p:cNvGrpSpPr>
                <p:nvPr/>
              </p:nvGrpSpPr>
              <p:grpSpPr bwMode="auto">
                <a:xfrm>
                  <a:off x="6493044" y="1145845"/>
                  <a:ext cx="1852433" cy="2419151"/>
                  <a:chOff x="2329867" y="1486066"/>
                  <a:chExt cx="1852433" cy="2419151"/>
                </a:xfrm>
              </p:grpSpPr>
              <p:grpSp>
                <p:nvGrpSpPr>
                  <p:cNvPr id="37900" name="Group 18"/>
                  <p:cNvGrpSpPr>
                    <a:grpSpLocks/>
                  </p:cNvGrpSpPr>
                  <p:nvPr/>
                </p:nvGrpSpPr>
                <p:grpSpPr bwMode="auto">
                  <a:xfrm>
                    <a:off x="2520836" y="1486066"/>
                    <a:ext cx="1575523" cy="2351940"/>
                    <a:chOff x="2520836" y="1486066"/>
                    <a:chExt cx="1575523" cy="2351940"/>
                  </a:xfrm>
                </p:grpSpPr>
                <p:grpSp>
                  <p:nvGrpSpPr>
                    <p:cNvPr id="37902" name="Group 20"/>
                    <p:cNvGrpSpPr>
                      <a:grpSpLocks/>
                    </p:cNvGrpSpPr>
                    <p:nvPr/>
                  </p:nvGrpSpPr>
                  <p:grpSpPr bwMode="auto">
                    <a:xfrm>
                      <a:off x="2845869" y="1795063"/>
                      <a:ext cx="849448" cy="1718677"/>
                      <a:chOff x="2845869" y="1795063"/>
                      <a:chExt cx="849448" cy="1718677"/>
                    </a:xfrm>
                  </p:grpSpPr>
                  <p:grpSp>
                    <p:nvGrpSpPr>
                      <p:cNvPr id="37906" name="Group 24"/>
                      <p:cNvGrpSpPr>
                        <a:grpSpLocks/>
                      </p:cNvGrpSpPr>
                      <p:nvPr/>
                    </p:nvGrpSpPr>
                    <p:grpSpPr bwMode="auto">
                      <a:xfrm>
                        <a:off x="3141497" y="1795063"/>
                        <a:ext cx="553820" cy="763857"/>
                        <a:chOff x="3141497" y="1795063"/>
                        <a:chExt cx="553820" cy="763857"/>
                      </a:xfrm>
                    </p:grpSpPr>
                    <p:sp>
                      <p:nvSpPr>
                        <p:cNvPr id="28" name="Oval 27"/>
                        <p:cNvSpPr/>
                        <p:nvPr/>
                      </p:nvSpPr>
                      <p:spPr>
                        <a:xfrm>
                          <a:off x="3140972" y="2416336"/>
                          <a:ext cx="142947" cy="142856"/>
                        </a:xfrm>
                        <a:prstGeom prst="ellips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9" name="Straight Arrow Connector 28"/>
                        <p:cNvCxnSpPr/>
                        <p:nvPr/>
                      </p:nvCxnSpPr>
                      <p:spPr>
                        <a:xfrm flipV="1">
                          <a:off x="3255329" y="1795705"/>
                          <a:ext cx="439958" cy="630155"/>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cxnSp>
                    <p:nvCxnSpPr>
                      <p:cNvPr id="26" name="Straight Arrow Connector 25"/>
                      <p:cNvCxnSpPr/>
                      <p:nvPr/>
                    </p:nvCxnSpPr>
                    <p:spPr>
                      <a:xfrm>
                        <a:off x="3217210" y="2571891"/>
                        <a:ext cx="0" cy="95555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flipV="1">
                        <a:off x="2845549" y="2216337"/>
                        <a:ext cx="314483" cy="22857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37903" name="TextBox 21"/>
                    <p:cNvSpPr txBox="1">
                      <a:spLocks noChangeArrowheads="1"/>
                    </p:cNvSpPr>
                    <p:nvPr/>
                  </p:nvSpPr>
                  <p:spPr bwMode="auto">
                    <a:xfrm>
                      <a:off x="2520836" y="1855398"/>
                      <a:ext cx="42968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cs typeface="Arial" charset="0"/>
                        </a:rPr>
                        <a:t>f</a:t>
                      </a:r>
                      <a:r>
                        <a:rPr lang="en-US" sz="1800" i="1" baseline="-25000">
                          <a:latin typeface="Arial" charset="0"/>
                          <a:cs typeface="Arial" charset="0"/>
                        </a:rPr>
                        <a:t>IB</a:t>
                      </a:r>
                      <a:endParaRPr lang="en-US" sz="1800" i="1">
                        <a:latin typeface="Arial" charset="0"/>
                        <a:cs typeface="Arial" charset="0"/>
                      </a:endParaRPr>
                    </a:p>
                  </p:txBody>
                </p:sp>
                <p:sp>
                  <p:nvSpPr>
                    <p:cNvPr id="37904" name="TextBox 22"/>
                    <p:cNvSpPr txBox="1">
                      <a:spLocks noChangeArrowheads="1"/>
                    </p:cNvSpPr>
                    <p:nvPr/>
                  </p:nvSpPr>
                  <p:spPr bwMode="auto">
                    <a:xfrm>
                      <a:off x="3609000" y="1486066"/>
                      <a:ext cx="4873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cs typeface="Arial" charset="0"/>
                        </a:rPr>
                        <a:t>N</a:t>
                      </a:r>
                      <a:r>
                        <a:rPr lang="en-US" sz="1800" i="1" baseline="-25000">
                          <a:latin typeface="Arial" charset="0"/>
                          <a:cs typeface="Arial" charset="0"/>
                        </a:rPr>
                        <a:t>IB</a:t>
                      </a:r>
                      <a:endParaRPr lang="en-US" sz="1800" i="1">
                        <a:latin typeface="Arial" charset="0"/>
                        <a:cs typeface="Arial" charset="0"/>
                      </a:endParaRPr>
                    </a:p>
                  </p:txBody>
                </p:sp>
                <p:sp>
                  <p:nvSpPr>
                    <p:cNvPr id="37905" name="TextBox 23"/>
                    <p:cNvSpPr txBox="1">
                      <a:spLocks noChangeArrowheads="1"/>
                    </p:cNvSpPr>
                    <p:nvPr/>
                  </p:nvSpPr>
                  <p:spPr bwMode="auto">
                    <a:xfrm>
                      <a:off x="2960073" y="3468674"/>
                      <a:ext cx="61149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cs typeface="Arial" charset="0"/>
                        </a:rPr>
                        <a:t>W</a:t>
                      </a:r>
                      <a:r>
                        <a:rPr lang="en-US" sz="1800" i="1" baseline="-25000">
                          <a:latin typeface="Arial" charset="0"/>
                          <a:cs typeface="Arial" charset="0"/>
                        </a:rPr>
                        <a:t>EB</a:t>
                      </a:r>
                      <a:endParaRPr lang="en-US" sz="1800" i="1">
                        <a:latin typeface="Arial" charset="0"/>
                        <a:cs typeface="Arial" charset="0"/>
                      </a:endParaRPr>
                    </a:p>
                  </p:txBody>
                </p:sp>
              </p:grpSp>
              <p:sp>
                <p:nvSpPr>
                  <p:cNvPr id="20" name="Rectangle 19"/>
                  <p:cNvSpPr/>
                  <p:nvPr/>
                </p:nvSpPr>
                <p:spPr>
                  <a:xfrm>
                    <a:off x="2329352" y="1486182"/>
                    <a:ext cx="1853543" cy="241903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7899" name="TextBox 46"/>
                <p:cNvSpPr txBox="1">
                  <a:spLocks noChangeArrowheads="1"/>
                </p:cNvSpPr>
                <p:nvPr/>
              </p:nvSpPr>
              <p:spPr bwMode="auto">
                <a:xfrm>
                  <a:off x="6382937" y="782471"/>
                  <a:ext cx="211084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free-body diagram</a:t>
                  </a:r>
                </a:p>
              </p:txBody>
            </p:sp>
          </p:grpSp>
          <p:cxnSp>
            <p:nvCxnSpPr>
              <p:cNvPr id="3" name="Straight Connector 2"/>
              <p:cNvCxnSpPr/>
              <p:nvPr/>
            </p:nvCxnSpPr>
            <p:spPr>
              <a:xfrm flipH="1">
                <a:off x="6818130" y="2341533"/>
                <a:ext cx="508255" cy="644441"/>
              </a:xfrm>
              <a:prstGeom prst="line">
                <a:avLst/>
              </a:prstGeom>
              <a:ln>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37895" name="TextBox 4"/>
            <p:cNvSpPr txBox="1">
              <a:spLocks noChangeArrowheads="1"/>
            </p:cNvSpPr>
            <p:nvPr/>
          </p:nvSpPr>
          <p:spPr bwMode="auto">
            <a:xfrm>
              <a:off x="6960948" y="2616659"/>
              <a:ext cx="55382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a:latin typeface="Arial" charset="0"/>
                  <a:cs typeface="Arial" charset="0"/>
                </a:rPr>
                <a:t>30</a:t>
              </a:r>
              <a:r>
                <a:rPr lang="en-US" sz="1600" baseline="30000">
                  <a:latin typeface="Arial" charset="0"/>
                  <a:cs typeface="Arial" charset="0"/>
                </a:rPr>
                <a:t>o</a:t>
              </a:r>
              <a:endParaRPr lang="en-US" sz="1600">
                <a:latin typeface="Arial" charset="0"/>
                <a:cs typeface="Arial" charset="0"/>
              </a:endParaRPr>
            </a:p>
          </p:txBody>
        </p:sp>
      </p:grpSp>
    </p:spTree>
    <p:extLst>
      <p:ext uri="{BB962C8B-B14F-4D97-AF65-F5344CB8AC3E}">
        <p14:creationId xmlns:p14="http://schemas.microsoft.com/office/powerpoint/2010/main" xmlns="" val="7330770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grpSp>
        <p:nvGrpSpPr>
          <p:cNvPr id="37889" name="Group 37"/>
          <p:cNvGrpSpPr>
            <a:grpSpLocks/>
          </p:cNvGrpSpPr>
          <p:nvPr/>
        </p:nvGrpSpPr>
        <p:grpSpPr bwMode="auto">
          <a:xfrm>
            <a:off x="338138" y="1257300"/>
            <a:ext cx="4162425" cy="2346325"/>
            <a:chOff x="2348961" y="2996178"/>
            <a:chExt cx="4163199" cy="2346044"/>
          </a:xfrm>
        </p:grpSpPr>
        <p:grpSp>
          <p:nvGrpSpPr>
            <p:cNvPr id="37921" name="Group 38"/>
            <p:cNvGrpSpPr>
              <a:grpSpLocks/>
            </p:cNvGrpSpPr>
            <p:nvPr/>
          </p:nvGrpSpPr>
          <p:grpSpPr bwMode="auto">
            <a:xfrm>
              <a:off x="2348961" y="2996178"/>
              <a:ext cx="4163199" cy="2346044"/>
              <a:chOff x="849827" y="2251418"/>
              <a:chExt cx="4163199" cy="2346044"/>
            </a:xfrm>
          </p:grpSpPr>
          <p:grpSp>
            <p:nvGrpSpPr>
              <p:cNvPr id="37923" name="Group 40"/>
              <p:cNvGrpSpPr>
                <a:grpSpLocks/>
              </p:cNvGrpSpPr>
              <p:nvPr/>
            </p:nvGrpSpPr>
            <p:grpSpPr bwMode="auto">
              <a:xfrm>
                <a:off x="849827" y="2251418"/>
                <a:ext cx="4163199" cy="2346044"/>
                <a:chOff x="849827" y="2251418"/>
                <a:chExt cx="4163199" cy="2346044"/>
              </a:xfrm>
            </p:grpSpPr>
            <p:sp>
              <p:nvSpPr>
                <p:cNvPr id="43" name="Right Triangle 42"/>
                <p:cNvSpPr/>
                <p:nvPr/>
              </p:nvSpPr>
              <p:spPr>
                <a:xfrm>
                  <a:off x="849827" y="2659357"/>
                  <a:ext cx="4163199" cy="1938105"/>
                </a:xfrm>
                <a:prstGeom prst="rtTriangl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 name="Rectangle 43"/>
                <p:cNvSpPr/>
                <p:nvPr/>
              </p:nvSpPr>
              <p:spPr>
                <a:xfrm rot="1479764">
                  <a:off x="1315050" y="2251418"/>
                  <a:ext cx="1003487" cy="811116"/>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7924" name="TextBox 41"/>
              <p:cNvSpPr txBox="1">
                <a:spLocks noChangeArrowheads="1"/>
              </p:cNvSpPr>
              <p:nvPr/>
            </p:nvSpPr>
            <p:spPr bwMode="auto">
              <a:xfrm>
                <a:off x="3848103" y="4209034"/>
                <a:ext cx="55382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30</a:t>
                </a:r>
                <a:r>
                  <a:rPr lang="en-US" sz="1800" baseline="30000">
                    <a:latin typeface="Arial" charset="0"/>
                    <a:cs typeface="Arial" charset="0"/>
                  </a:rPr>
                  <a:t>o</a:t>
                </a:r>
                <a:endParaRPr lang="en-US" sz="1800">
                  <a:latin typeface="Arial" charset="0"/>
                  <a:cs typeface="Arial" charset="0"/>
                </a:endParaRPr>
              </a:p>
            </p:txBody>
          </p:sp>
        </p:grpSp>
        <p:sp>
          <p:nvSpPr>
            <p:cNvPr id="37922" name="TextBox 39"/>
            <p:cNvSpPr txBox="1">
              <a:spLocks noChangeArrowheads="1"/>
            </p:cNvSpPr>
            <p:nvPr/>
          </p:nvSpPr>
          <p:spPr bwMode="auto">
            <a:xfrm rot="1540377">
              <a:off x="2998269" y="3228818"/>
              <a:ext cx="6015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box</a:t>
              </a:r>
            </a:p>
          </p:txBody>
        </p:sp>
      </p:grpSp>
      <p:grpSp>
        <p:nvGrpSpPr>
          <p:cNvPr id="37890" name="Group 45"/>
          <p:cNvGrpSpPr>
            <a:grpSpLocks/>
          </p:cNvGrpSpPr>
          <p:nvPr/>
        </p:nvGrpSpPr>
        <p:grpSpPr bwMode="auto">
          <a:xfrm>
            <a:off x="4124325" y="909638"/>
            <a:ext cx="1928813" cy="1965325"/>
            <a:chOff x="4125008" y="776513"/>
            <a:chExt cx="1928823" cy="1964805"/>
          </a:xfrm>
        </p:grpSpPr>
        <p:grpSp>
          <p:nvGrpSpPr>
            <p:cNvPr id="37911" name="Group 36"/>
            <p:cNvGrpSpPr>
              <a:grpSpLocks/>
            </p:cNvGrpSpPr>
            <p:nvPr/>
          </p:nvGrpSpPr>
          <p:grpSpPr bwMode="auto">
            <a:xfrm>
              <a:off x="4203636" y="1113610"/>
              <a:ext cx="1721242" cy="1627708"/>
              <a:chOff x="3032370" y="1150895"/>
              <a:chExt cx="1721242" cy="1627708"/>
            </a:xfrm>
          </p:grpSpPr>
          <p:grpSp>
            <p:nvGrpSpPr>
              <p:cNvPr id="37913" name="Group 52"/>
              <p:cNvGrpSpPr>
                <a:grpSpLocks/>
              </p:cNvGrpSpPr>
              <p:nvPr/>
            </p:nvGrpSpPr>
            <p:grpSpPr bwMode="auto">
              <a:xfrm rot="3013799">
                <a:off x="3101863" y="1126854"/>
                <a:ext cx="1627708" cy="1675790"/>
                <a:chOff x="4195388" y="891379"/>
                <a:chExt cx="1627711" cy="1675806"/>
              </a:xfrm>
            </p:grpSpPr>
            <p:sp>
              <p:nvSpPr>
                <p:cNvPr id="37915" name="TextBox 49"/>
                <p:cNvSpPr txBox="1">
                  <a:spLocks noChangeArrowheads="1"/>
                </p:cNvSpPr>
                <p:nvPr/>
              </p:nvSpPr>
              <p:spPr bwMode="auto">
                <a:xfrm rot="-3167318">
                  <a:off x="4646481" y="924017"/>
                  <a:ext cx="436883" cy="371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a:t>
                  </a:r>
                  <a:r>
                    <a:rPr lang="en-US" sz="1800" i="1">
                      <a:latin typeface="Arial" charset="0"/>
                    </a:rPr>
                    <a:t>y</a:t>
                  </a:r>
                </a:p>
              </p:txBody>
            </p:sp>
            <p:grpSp>
              <p:nvGrpSpPr>
                <p:cNvPr id="37916" name="Group 51"/>
                <p:cNvGrpSpPr>
                  <a:grpSpLocks/>
                </p:cNvGrpSpPr>
                <p:nvPr/>
              </p:nvGrpSpPr>
              <p:grpSpPr bwMode="auto">
                <a:xfrm>
                  <a:off x="4195388" y="1047309"/>
                  <a:ext cx="1627711" cy="1519876"/>
                  <a:chOff x="4195388" y="1047309"/>
                  <a:chExt cx="1627711" cy="1519876"/>
                </a:xfrm>
              </p:grpSpPr>
              <p:grpSp>
                <p:nvGrpSpPr>
                  <p:cNvPr id="37917" name="Group 48"/>
                  <p:cNvGrpSpPr>
                    <a:grpSpLocks/>
                  </p:cNvGrpSpPr>
                  <p:nvPr/>
                </p:nvGrpSpPr>
                <p:grpSpPr bwMode="auto">
                  <a:xfrm>
                    <a:off x="4195388" y="1047309"/>
                    <a:ext cx="1519876" cy="1519876"/>
                    <a:chOff x="4195388" y="1047309"/>
                    <a:chExt cx="1519876" cy="1519876"/>
                  </a:xfrm>
                </p:grpSpPr>
                <p:cxnSp>
                  <p:nvCxnSpPr>
                    <p:cNvPr id="35" name="Straight Arrow Connector 34"/>
                    <p:cNvCxnSpPr/>
                    <p:nvPr/>
                  </p:nvCxnSpPr>
                  <p:spPr>
                    <a:xfrm>
                      <a:off x="4609553" y="1028871"/>
                      <a:ext cx="642768" cy="1516085"/>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rot="5400000">
                      <a:off x="4609225" y="1028996"/>
                      <a:ext cx="639773" cy="1525187"/>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sp>
                <p:nvSpPr>
                  <p:cNvPr id="37918" name="TextBox 50"/>
                  <p:cNvSpPr txBox="1">
                    <a:spLocks noChangeArrowheads="1"/>
                  </p:cNvSpPr>
                  <p:nvPr/>
                </p:nvSpPr>
                <p:spPr bwMode="auto">
                  <a:xfrm rot="-3013799">
                    <a:off x="5418853" y="1513699"/>
                    <a:ext cx="436883" cy="3716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a:t>
                    </a:r>
                    <a:r>
                      <a:rPr lang="en-US" sz="1800" i="1">
                        <a:latin typeface="Arial" charset="0"/>
                      </a:rPr>
                      <a:t>x</a:t>
                    </a:r>
                  </a:p>
                </p:txBody>
              </p:sp>
            </p:grpSp>
          </p:grpSp>
          <p:sp>
            <p:nvSpPr>
              <p:cNvPr id="8" name="Rectangle 7"/>
              <p:cNvSpPr/>
              <p:nvPr/>
            </p:nvSpPr>
            <p:spPr>
              <a:xfrm>
                <a:off x="3033117" y="1183587"/>
                <a:ext cx="1665297" cy="1577557"/>
              </a:xfrm>
              <a:prstGeom prst="rect">
                <a:avLst/>
              </a:prstGeom>
              <a:no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7912" name="TextBox 44"/>
            <p:cNvSpPr txBox="1">
              <a:spLocks noChangeArrowheads="1"/>
            </p:cNvSpPr>
            <p:nvPr/>
          </p:nvSpPr>
          <p:spPr bwMode="auto">
            <a:xfrm>
              <a:off x="4125008" y="776513"/>
              <a:ext cx="192882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coordinate axes</a:t>
              </a:r>
            </a:p>
          </p:txBody>
        </p:sp>
      </p:grpSp>
      <p:sp>
        <p:nvSpPr>
          <p:cNvPr id="37891" name="TextBox 48"/>
          <p:cNvSpPr txBox="1">
            <a:spLocks noChangeArrowheads="1"/>
          </p:cNvSpPr>
          <p:nvPr/>
        </p:nvSpPr>
        <p:spPr bwMode="auto">
          <a:xfrm>
            <a:off x="203200" y="130175"/>
            <a:ext cx="859472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A 3.0 kg box starts from rest and slides for 2.0 m down a 30</a:t>
            </a:r>
            <a:r>
              <a:rPr lang="en-US" sz="1800" baseline="30000">
                <a:latin typeface="Arial" charset="0"/>
                <a:cs typeface="Arial" charset="0"/>
              </a:rPr>
              <a:t>o</a:t>
            </a:r>
            <a:r>
              <a:rPr lang="en-US" sz="1800">
                <a:latin typeface="Arial" charset="0"/>
                <a:cs typeface="Arial" charset="0"/>
              </a:rPr>
              <a:t> incline.  The coefficient of static friction between the box and the incline is </a:t>
            </a:r>
            <a:r>
              <a:rPr lang="en-US" sz="1800" i="1">
                <a:latin typeface="Arial" charset="0"/>
                <a:cs typeface="Arial" charset="0"/>
              </a:rPr>
              <a:t>μ</a:t>
            </a:r>
            <a:r>
              <a:rPr lang="en-US" sz="1800" i="1" baseline="-25000">
                <a:latin typeface="Arial" charset="0"/>
                <a:cs typeface="Arial" charset="0"/>
              </a:rPr>
              <a:t>k</a:t>
            </a:r>
            <a:r>
              <a:rPr lang="en-US" sz="1800" i="1">
                <a:latin typeface="Arial" charset="0"/>
                <a:cs typeface="Arial" charset="0"/>
              </a:rPr>
              <a:t> </a:t>
            </a:r>
            <a:r>
              <a:rPr lang="en-US" sz="1800">
                <a:latin typeface="Arial" charset="0"/>
                <a:cs typeface="Arial" charset="0"/>
              </a:rPr>
              <a:t>= 0.1.  Find </a:t>
            </a:r>
            <a:r>
              <a:rPr lang="en-US" sz="1800" i="1">
                <a:latin typeface="Arial" charset="0"/>
                <a:cs typeface="Arial" charset="0"/>
              </a:rPr>
              <a:t>W</a:t>
            </a:r>
            <a:r>
              <a:rPr lang="en-US" sz="1800" i="1" baseline="-25000">
                <a:latin typeface="Arial" charset="0"/>
                <a:cs typeface="Arial" charset="0"/>
              </a:rPr>
              <a:t>net</a:t>
            </a:r>
            <a:r>
              <a:rPr lang="en-US" sz="1800">
                <a:latin typeface="Arial" charset="0"/>
                <a:cs typeface="Arial" charset="0"/>
              </a:rPr>
              <a:t>.</a:t>
            </a:r>
          </a:p>
        </p:txBody>
      </p:sp>
      <p:sp>
        <p:nvSpPr>
          <p:cNvPr id="50" name="TextBox 49"/>
          <p:cNvSpPr txBox="1"/>
          <p:nvPr/>
        </p:nvSpPr>
        <p:spPr>
          <a:xfrm>
            <a:off x="203200" y="4225925"/>
            <a:ext cx="8594725" cy="2031325"/>
          </a:xfrm>
          <a:prstGeom prst="rect">
            <a:avLst/>
          </a:prstGeom>
          <a:noFill/>
        </p:spPr>
        <p:txBody>
          <a:bodyPr>
            <a:spAutoFit/>
          </a:bodyPr>
          <a:lstStyle/>
          <a:p>
            <a:pPr>
              <a:defRPr/>
            </a:pPr>
            <a:r>
              <a:rPr lang="en-US" sz="1800" b="0" dirty="0">
                <a:solidFill>
                  <a:srgbClr val="000000"/>
                </a:solidFill>
                <a:latin typeface="Arial"/>
                <a:cs typeface="Arial"/>
              </a:rPr>
              <a:t>The work done by the weight force (</a:t>
            </a:r>
            <a:r>
              <a:rPr lang="en-US" sz="1800" b="0" i="1" dirty="0">
                <a:solidFill>
                  <a:srgbClr val="000000"/>
                </a:solidFill>
                <a:latin typeface="Arial"/>
                <a:cs typeface="Arial"/>
              </a:rPr>
              <a:t>W</a:t>
            </a:r>
            <a:r>
              <a:rPr lang="en-US" sz="1800" b="0" i="1" baseline="-25000" dirty="0">
                <a:solidFill>
                  <a:srgbClr val="000000"/>
                </a:solidFill>
                <a:latin typeface="Arial"/>
                <a:cs typeface="Arial"/>
              </a:rPr>
              <a:t>W</a:t>
            </a:r>
            <a:r>
              <a:rPr lang="en-US" sz="1800" b="0" dirty="0">
                <a:solidFill>
                  <a:srgbClr val="000000"/>
                </a:solidFill>
                <a:latin typeface="Arial"/>
                <a:cs typeface="Arial"/>
              </a:rPr>
              <a:t>) is given by which of the following?</a:t>
            </a:r>
          </a:p>
          <a:p>
            <a:pPr>
              <a:defRPr/>
            </a:pPr>
            <a:endParaRPr lang="en-US" sz="1800" b="0" dirty="0">
              <a:solidFill>
                <a:srgbClr val="000000"/>
              </a:solidFill>
              <a:latin typeface="Arial"/>
              <a:cs typeface="Arial"/>
            </a:endParaRPr>
          </a:p>
          <a:p>
            <a:pPr marL="342900" indent="-342900">
              <a:buFontTx/>
              <a:buAutoNum type="alphaUcParenR"/>
              <a:defRPr/>
            </a:pPr>
            <a:r>
              <a:rPr lang="en-US" sz="1800" b="0" dirty="0">
                <a:solidFill>
                  <a:srgbClr val="000000"/>
                </a:solidFill>
                <a:latin typeface="Arial"/>
                <a:cs typeface="Arial"/>
              </a:rPr>
              <a:t> </a:t>
            </a:r>
            <a:r>
              <a:rPr lang="en-US" sz="1800" b="0" i="1" dirty="0">
                <a:solidFill>
                  <a:srgbClr val="000000"/>
                </a:solidFill>
                <a:latin typeface="Arial"/>
                <a:cs typeface="Arial"/>
              </a:rPr>
              <a:t>mg d</a:t>
            </a:r>
            <a:r>
              <a:rPr lang="en-US" sz="1800" b="0" dirty="0">
                <a:solidFill>
                  <a:srgbClr val="000000"/>
                </a:solidFill>
                <a:latin typeface="Arial"/>
                <a:cs typeface="Arial"/>
              </a:rPr>
              <a:t> </a:t>
            </a:r>
          </a:p>
          <a:p>
            <a:pPr marL="342900" indent="-342900">
              <a:buFontTx/>
              <a:buAutoNum type="alphaUcParenR"/>
              <a:defRPr/>
            </a:pPr>
            <a:r>
              <a:rPr lang="en-US" sz="1800" b="0" dirty="0">
                <a:solidFill>
                  <a:srgbClr val="000000"/>
                </a:solidFill>
                <a:latin typeface="Arial"/>
                <a:cs typeface="Arial"/>
              </a:rPr>
              <a:t> </a:t>
            </a:r>
            <a:r>
              <a:rPr lang="en-US" sz="1800" b="0" i="1" dirty="0">
                <a:solidFill>
                  <a:srgbClr val="000000"/>
                </a:solidFill>
                <a:latin typeface="Arial"/>
                <a:cs typeface="Arial"/>
              </a:rPr>
              <a:t>mg d</a:t>
            </a:r>
            <a:r>
              <a:rPr lang="en-US" sz="1800" b="0" dirty="0">
                <a:solidFill>
                  <a:srgbClr val="000000"/>
                </a:solidFill>
                <a:latin typeface="Arial"/>
                <a:cs typeface="Arial"/>
              </a:rPr>
              <a:t> sin (60</a:t>
            </a:r>
            <a:r>
              <a:rPr lang="en-US" sz="1800" b="0" baseline="30000" dirty="0">
                <a:solidFill>
                  <a:srgbClr val="000000"/>
                </a:solidFill>
                <a:latin typeface="Arial"/>
                <a:cs typeface="Arial"/>
              </a:rPr>
              <a:t>o</a:t>
            </a:r>
            <a:r>
              <a:rPr lang="en-US" sz="1800" b="0" dirty="0">
                <a:solidFill>
                  <a:srgbClr val="000000"/>
                </a:solidFill>
                <a:latin typeface="Arial"/>
                <a:cs typeface="Arial"/>
              </a:rPr>
              <a:t>) </a:t>
            </a:r>
          </a:p>
          <a:p>
            <a:pPr marL="342900" indent="-342900">
              <a:buFontTx/>
              <a:buAutoNum type="alphaUcParenR"/>
              <a:defRPr/>
            </a:pPr>
            <a:r>
              <a:rPr lang="en-US" sz="1800" b="0" dirty="0">
                <a:solidFill>
                  <a:srgbClr val="000000"/>
                </a:solidFill>
                <a:latin typeface="Arial"/>
                <a:cs typeface="Arial"/>
              </a:rPr>
              <a:t> </a:t>
            </a:r>
            <a:r>
              <a:rPr lang="en-US" sz="1800" b="0" i="1" dirty="0">
                <a:solidFill>
                  <a:srgbClr val="000000"/>
                </a:solidFill>
                <a:latin typeface="Arial"/>
                <a:cs typeface="Arial"/>
              </a:rPr>
              <a:t>mg d </a:t>
            </a:r>
            <a:r>
              <a:rPr lang="en-US" sz="1800" b="0" dirty="0" err="1">
                <a:solidFill>
                  <a:srgbClr val="000000"/>
                </a:solidFill>
                <a:latin typeface="Arial"/>
                <a:cs typeface="Arial"/>
              </a:rPr>
              <a:t>cos</a:t>
            </a:r>
            <a:r>
              <a:rPr lang="en-US" sz="1800" b="0" dirty="0">
                <a:solidFill>
                  <a:srgbClr val="000000"/>
                </a:solidFill>
                <a:latin typeface="Arial"/>
                <a:cs typeface="Arial"/>
              </a:rPr>
              <a:t> (30</a:t>
            </a:r>
            <a:r>
              <a:rPr lang="en-US" sz="1800" b="0" baseline="30000" dirty="0">
                <a:solidFill>
                  <a:srgbClr val="000000"/>
                </a:solidFill>
                <a:latin typeface="Arial"/>
                <a:cs typeface="Arial"/>
              </a:rPr>
              <a:t>o</a:t>
            </a:r>
            <a:r>
              <a:rPr lang="en-US" sz="1800" b="0" dirty="0">
                <a:solidFill>
                  <a:srgbClr val="000000"/>
                </a:solidFill>
                <a:latin typeface="Arial"/>
                <a:cs typeface="Arial"/>
              </a:rPr>
              <a:t>)</a:t>
            </a:r>
          </a:p>
          <a:p>
            <a:pPr marL="342900" indent="-342900">
              <a:buFontTx/>
              <a:buAutoNum type="alphaUcParenR"/>
              <a:defRPr/>
            </a:pPr>
            <a:r>
              <a:rPr lang="en-US" sz="1800" b="0" dirty="0">
                <a:solidFill>
                  <a:srgbClr val="000000"/>
                </a:solidFill>
                <a:latin typeface="Arial"/>
                <a:cs typeface="Arial"/>
              </a:rPr>
              <a:t> </a:t>
            </a:r>
            <a:r>
              <a:rPr lang="en-US" sz="1800" b="0" i="1" dirty="0">
                <a:solidFill>
                  <a:srgbClr val="000000"/>
                </a:solidFill>
                <a:latin typeface="Arial"/>
                <a:cs typeface="Arial"/>
              </a:rPr>
              <a:t>mg</a:t>
            </a:r>
            <a:r>
              <a:rPr lang="en-US" sz="1800" b="0" dirty="0">
                <a:solidFill>
                  <a:srgbClr val="000000"/>
                </a:solidFill>
                <a:latin typeface="Arial"/>
                <a:cs typeface="Arial"/>
              </a:rPr>
              <a:t> </a:t>
            </a:r>
            <a:r>
              <a:rPr lang="en-US" sz="1800" b="0" i="1" dirty="0">
                <a:solidFill>
                  <a:srgbClr val="000000"/>
                </a:solidFill>
                <a:latin typeface="Arial"/>
                <a:cs typeface="Arial"/>
              </a:rPr>
              <a:t>d</a:t>
            </a:r>
            <a:r>
              <a:rPr lang="en-US" sz="1800" b="0" dirty="0">
                <a:solidFill>
                  <a:srgbClr val="000000"/>
                </a:solidFill>
                <a:latin typeface="Arial"/>
                <a:cs typeface="Arial"/>
              </a:rPr>
              <a:t> </a:t>
            </a:r>
            <a:r>
              <a:rPr lang="en-US" sz="1800" b="0" dirty="0" err="1">
                <a:solidFill>
                  <a:srgbClr val="000000"/>
                </a:solidFill>
                <a:latin typeface="Arial"/>
                <a:cs typeface="Arial"/>
              </a:rPr>
              <a:t>cos</a:t>
            </a:r>
            <a:r>
              <a:rPr lang="en-US" sz="1800" b="0" dirty="0">
                <a:solidFill>
                  <a:srgbClr val="000000"/>
                </a:solidFill>
                <a:latin typeface="Arial"/>
                <a:cs typeface="Arial"/>
              </a:rPr>
              <a:t>(60</a:t>
            </a:r>
            <a:r>
              <a:rPr lang="en-US" sz="1800" b="0" baseline="30000" dirty="0">
                <a:solidFill>
                  <a:srgbClr val="000000"/>
                </a:solidFill>
                <a:latin typeface="Arial"/>
                <a:cs typeface="Arial"/>
              </a:rPr>
              <a:t>o</a:t>
            </a:r>
            <a:r>
              <a:rPr lang="en-US" sz="1800" b="0" dirty="0">
                <a:solidFill>
                  <a:srgbClr val="000000"/>
                </a:solidFill>
                <a:latin typeface="Arial"/>
                <a:cs typeface="Arial"/>
              </a:rPr>
              <a:t>)</a:t>
            </a:r>
          </a:p>
          <a:p>
            <a:pPr marL="342900" indent="-342900">
              <a:buFontTx/>
              <a:buAutoNum type="alphaUcParenR"/>
              <a:defRPr/>
            </a:pPr>
            <a:r>
              <a:rPr lang="en-US" sz="1800" b="0" dirty="0">
                <a:solidFill>
                  <a:srgbClr val="000000"/>
                </a:solidFill>
                <a:latin typeface="Arial"/>
                <a:cs typeface="Arial"/>
              </a:rPr>
              <a:t> More than one of the above.</a:t>
            </a:r>
          </a:p>
        </p:txBody>
      </p:sp>
      <p:grpSp>
        <p:nvGrpSpPr>
          <p:cNvPr id="37893" name="Group 6"/>
          <p:cNvGrpSpPr>
            <a:grpSpLocks/>
          </p:cNvGrpSpPr>
          <p:nvPr/>
        </p:nvGrpSpPr>
        <p:grpSpPr bwMode="auto">
          <a:xfrm>
            <a:off x="6383338" y="915988"/>
            <a:ext cx="2109787" cy="2782887"/>
            <a:chOff x="6382937" y="916143"/>
            <a:chExt cx="2110846" cy="2782525"/>
          </a:xfrm>
        </p:grpSpPr>
        <p:grpSp>
          <p:nvGrpSpPr>
            <p:cNvPr id="37894" name="Group 3"/>
            <p:cNvGrpSpPr>
              <a:grpSpLocks/>
            </p:cNvGrpSpPr>
            <p:nvPr/>
          </p:nvGrpSpPr>
          <p:grpSpPr bwMode="auto">
            <a:xfrm>
              <a:off x="6382937" y="916143"/>
              <a:ext cx="2110846" cy="2782525"/>
              <a:chOff x="6382937" y="916143"/>
              <a:chExt cx="2110846" cy="2782525"/>
            </a:xfrm>
          </p:grpSpPr>
          <p:grpSp>
            <p:nvGrpSpPr>
              <p:cNvPr id="37896" name="Group 47"/>
              <p:cNvGrpSpPr>
                <a:grpSpLocks/>
              </p:cNvGrpSpPr>
              <p:nvPr/>
            </p:nvGrpSpPr>
            <p:grpSpPr bwMode="auto">
              <a:xfrm>
                <a:off x="6382937" y="916143"/>
                <a:ext cx="2110846" cy="2782525"/>
                <a:chOff x="6382937" y="782471"/>
                <a:chExt cx="2110846" cy="2782525"/>
              </a:xfrm>
            </p:grpSpPr>
            <p:grpSp>
              <p:nvGrpSpPr>
                <p:cNvPr id="37898" name="Group 16"/>
                <p:cNvGrpSpPr>
                  <a:grpSpLocks/>
                </p:cNvGrpSpPr>
                <p:nvPr/>
              </p:nvGrpSpPr>
              <p:grpSpPr bwMode="auto">
                <a:xfrm>
                  <a:off x="6493044" y="1145845"/>
                  <a:ext cx="1852433" cy="2419151"/>
                  <a:chOff x="2329867" y="1486066"/>
                  <a:chExt cx="1852433" cy="2419151"/>
                </a:xfrm>
              </p:grpSpPr>
              <p:grpSp>
                <p:nvGrpSpPr>
                  <p:cNvPr id="37900" name="Group 18"/>
                  <p:cNvGrpSpPr>
                    <a:grpSpLocks/>
                  </p:cNvGrpSpPr>
                  <p:nvPr/>
                </p:nvGrpSpPr>
                <p:grpSpPr bwMode="auto">
                  <a:xfrm>
                    <a:off x="2520836" y="1486066"/>
                    <a:ext cx="1575523" cy="2351940"/>
                    <a:chOff x="2520836" y="1486066"/>
                    <a:chExt cx="1575523" cy="2351940"/>
                  </a:xfrm>
                </p:grpSpPr>
                <p:grpSp>
                  <p:nvGrpSpPr>
                    <p:cNvPr id="37902" name="Group 20"/>
                    <p:cNvGrpSpPr>
                      <a:grpSpLocks/>
                    </p:cNvGrpSpPr>
                    <p:nvPr/>
                  </p:nvGrpSpPr>
                  <p:grpSpPr bwMode="auto">
                    <a:xfrm>
                      <a:off x="2845869" y="1795063"/>
                      <a:ext cx="849448" cy="1718677"/>
                      <a:chOff x="2845869" y="1795063"/>
                      <a:chExt cx="849448" cy="1718677"/>
                    </a:xfrm>
                  </p:grpSpPr>
                  <p:grpSp>
                    <p:nvGrpSpPr>
                      <p:cNvPr id="37906" name="Group 24"/>
                      <p:cNvGrpSpPr>
                        <a:grpSpLocks/>
                      </p:cNvGrpSpPr>
                      <p:nvPr/>
                    </p:nvGrpSpPr>
                    <p:grpSpPr bwMode="auto">
                      <a:xfrm>
                        <a:off x="3141497" y="1795063"/>
                        <a:ext cx="553820" cy="763857"/>
                        <a:chOff x="3141497" y="1795063"/>
                        <a:chExt cx="553820" cy="763857"/>
                      </a:xfrm>
                    </p:grpSpPr>
                    <p:sp>
                      <p:nvSpPr>
                        <p:cNvPr id="28" name="Oval 27"/>
                        <p:cNvSpPr/>
                        <p:nvPr/>
                      </p:nvSpPr>
                      <p:spPr>
                        <a:xfrm>
                          <a:off x="3140972" y="2416336"/>
                          <a:ext cx="142947" cy="142856"/>
                        </a:xfrm>
                        <a:prstGeom prst="ellips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9" name="Straight Arrow Connector 28"/>
                        <p:cNvCxnSpPr/>
                        <p:nvPr/>
                      </p:nvCxnSpPr>
                      <p:spPr>
                        <a:xfrm flipV="1">
                          <a:off x="3255329" y="1795705"/>
                          <a:ext cx="439958" cy="630155"/>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cxnSp>
                    <p:nvCxnSpPr>
                      <p:cNvPr id="26" name="Straight Arrow Connector 25"/>
                      <p:cNvCxnSpPr/>
                      <p:nvPr/>
                    </p:nvCxnSpPr>
                    <p:spPr>
                      <a:xfrm>
                        <a:off x="3217210" y="2571891"/>
                        <a:ext cx="0" cy="95555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flipV="1">
                        <a:off x="2845549" y="2216337"/>
                        <a:ext cx="314483" cy="22857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37903" name="TextBox 21"/>
                    <p:cNvSpPr txBox="1">
                      <a:spLocks noChangeArrowheads="1"/>
                    </p:cNvSpPr>
                    <p:nvPr/>
                  </p:nvSpPr>
                  <p:spPr bwMode="auto">
                    <a:xfrm>
                      <a:off x="2520836" y="1855398"/>
                      <a:ext cx="42968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cs typeface="Arial" charset="0"/>
                        </a:rPr>
                        <a:t>f</a:t>
                      </a:r>
                      <a:r>
                        <a:rPr lang="en-US" sz="1800" i="1" baseline="-25000">
                          <a:latin typeface="Arial" charset="0"/>
                          <a:cs typeface="Arial" charset="0"/>
                        </a:rPr>
                        <a:t>IB</a:t>
                      </a:r>
                      <a:endParaRPr lang="en-US" sz="1800" i="1">
                        <a:latin typeface="Arial" charset="0"/>
                        <a:cs typeface="Arial" charset="0"/>
                      </a:endParaRPr>
                    </a:p>
                  </p:txBody>
                </p:sp>
                <p:sp>
                  <p:nvSpPr>
                    <p:cNvPr id="37904" name="TextBox 22"/>
                    <p:cNvSpPr txBox="1">
                      <a:spLocks noChangeArrowheads="1"/>
                    </p:cNvSpPr>
                    <p:nvPr/>
                  </p:nvSpPr>
                  <p:spPr bwMode="auto">
                    <a:xfrm>
                      <a:off x="3609000" y="1486066"/>
                      <a:ext cx="4873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cs typeface="Arial" charset="0"/>
                        </a:rPr>
                        <a:t>N</a:t>
                      </a:r>
                      <a:r>
                        <a:rPr lang="en-US" sz="1800" i="1" baseline="-25000">
                          <a:latin typeface="Arial" charset="0"/>
                          <a:cs typeface="Arial" charset="0"/>
                        </a:rPr>
                        <a:t>IB</a:t>
                      </a:r>
                      <a:endParaRPr lang="en-US" sz="1800" i="1">
                        <a:latin typeface="Arial" charset="0"/>
                        <a:cs typeface="Arial" charset="0"/>
                      </a:endParaRPr>
                    </a:p>
                  </p:txBody>
                </p:sp>
                <p:sp>
                  <p:nvSpPr>
                    <p:cNvPr id="37905" name="TextBox 23"/>
                    <p:cNvSpPr txBox="1">
                      <a:spLocks noChangeArrowheads="1"/>
                    </p:cNvSpPr>
                    <p:nvPr/>
                  </p:nvSpPr>
                  <p:spPr bwMode="auto">
                    <a:xfrm>
                      <a:off x="2960073" y="3468674"/>
                      <a:ext cx="61149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cs typeface="Arial" charset="0"/>
                        </a:rPr>
                        <a:t>W</a:t>
                      </a:r>
                      <a:r>
                        <a:rPr lang="en-US" sz="1800" i="1" baseline="-25000">
                          <a:latin typeface="Arial" charset="0"/>
                          <a:cs typeface="Arial" charset="0"/>
                        </a:rPr>
                        <a:t>EB</a:t>
                      </a:r>
                      <a:endParaRPr lang="en-US" sz="1800" i="1">
                        <a:latin typeface="Arial" charset="0"/>
                        <a:cs typeface="Arial" charset="0"/>
                      </a:endParaRPr>
                    </a:p>
                  </p:txBody>
                </p:sp>
              </p:grpSp>
              <p:sp>
                <p:nvSpPr>
                  <p:cNvPr id="20" name="Rectangle 19"/>
                  <p:cNvSpPr/>
                  <p:nvPr/>
                </p:nvSpPr>
                <p:spPr>
                  <a:xfrm>
                    <a:off x="2329352" y="1486182"/>
                    <a:ext cx="1853543" cy="241903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7899" name="TextBox 46"/>
                <p:cNvSpPr txBox="1">
                  <a:spLocks noChangeArrowheads="1"/>
                </p:cNvSpPr>
                <p:nvPr/>
              </p:nvSpPr>
              <p:spPr bwMode="auto">
                <a:xfrm>
                  <a:off x="6382937" y="782471"/>
                  <a:ext cx="211084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free-body diagram</a:t>
                  </a:r>
                </a:p>
              </p:txBody>
            </p:sp>
          </p:grpSp>
          <p:cxnSp>
            <p:nvCxnSpPr>
              <p:cNvPr id="3" name="Straight Connector 2"/>
              <p:cNvCxnSpPr/>
              <p:nvPr/>
            </p:nvCxnSpPr>
            <p:spPr>
              <a:xfrm flipH="1">
                <a:off x="6818130" y="2341533"/>
                <a:ext cx="508255" cy="644441"/>
              </a:xfrm>
              <a:prstGeom prst="line">
                <a:avLst/>
              </a:prstGeom>
              <a:ln>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37895" name="TextBox 4"/>
            <p:cNvSpPr txBox="1">
              <a:spLocks noChangeArrowheads="1"/>
            </p:cNvSpPr>
            <p:nvPr/>
          </p:nvSpPr>
          <p:spPr bwMode="auto">
            <a:xfrm>
              <a:off x="6960948" y="2616659"/>
              <a:ext cx="55382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a:latin typeface="Arial" charset="0"/>
                  <a:cs typeface="Arial" charset="0"/>
                </a:rPr>
                <a:t>30</a:t>
              </a:r>
              <a:r>
                <a:rPr lang="en-US" sz="1600" baseline="30000">
                  <a:latin typeface="Arial" charset="0"/>
                  <a:cs typeface="Arial" charset="0"/>
                </a:rPr>
                <a:t>o</a:t>
              </a:r>
              <a:endParaRPr lang="en-US" sz="1600">
                <a:latin typeface="Arial" charset="0"/>
                <a:cs typeface="Arial" charset="0"/>
              </a:endParaRPr>
            </a:p>
          </p:txBody>
        </p:sp>
      </p:grpSp>
    </p:spTree>
    <p:extLst>
      <p:ext uri="{BB962C8B-B14F-4D97-AF65-F5344CB8AC3E}">
        <p14:creationId xmlns:p14="http://schemas.microsoft.com/office/powerpoint/2010/main" xmlns="" val="189327117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grpSp>
        <p:nvGrpSpPr>
          <p:cNvPr id="38913" name="Group 37"/>
          <p:cNvGrpSpPr>
            <a:grpSpLocks/>
          </p:cNvGrpSpPr>
          <p:nvPr/>
        </p:nvGrpSpPr>
        <p:grpSpPr bwMode="auto">
          <a:xfrm>
            <a:off x="338138" y="1257300"/>
            <a:ext cx="4162425" cy="2346325"/>
            <a:chOff x="2348961" y="2996178"/>
            <a:chExt cx="4163199" cy="2346044"/>
          </a:xfrm>
        </p:grpSpPr>
        <p:grpSp>
          <p:nvGrpSpPr>
            <p:cNvPr id="38945" name="Group 38"/>
            <p:cNvGrpSpPr>
              <a:grpSpLocks/>
            </p:cNvGrpSpPr>
            <p:nvPr/>
          </p:nvGrpSpPr>
          <p:grpSpPr bwMode="auto">
            <a:xfrm>
              <a:off x="2348961" y="2996178"/>
              <a:ext cx="4163199" cy="2346044"/>
              <a:chOff x="849827" y="2251418"/>
              <a:chExt cx="4163199" cy="2346044"/>
            </a:xfrm>
          </p:grpSpPr>
          <p:grpSp>
            <p:nvGrpSpPr>
              <p:cNvPr id="38947" name="Group 40"/>
              <p:cNvGrpSpPr>
                <a:grpSpLocks/>
              </p:cNvGrpSpPr>
              <p:nvPr/>
            </p:nvGrpSpPr>
            <p:grpSpPr bwMode="auto">
              <a:xfrm>
                <a:off x="849827" y="2251418"/>
                <a:ext cx="4163199" cy="2346044"/>
                <a:chOff x="849827" y="2251418"/>
                <a:chExt cx="4163199" cy="2346044"/>
              </a:xfrm>
            </p:grpSpPr>
            <p:sp>
              <p:nvSpPr>
                <p:cNvPr id="43" name="Right Triangle 42"/>
                <p:cNvSpPr/>
                <p:nvPr/>
              </p:nvSpPr>
              <p:spPr>
                <a:xfrm>
                  <a:off x="849827" y="2659357"/>
                  <a:ext cx="4163199" cy="1938105"/>
                </a:xfrm>
                <a:prstGeom prst="rtTriangl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 name="Rectangle 43"/>
                <p:cNvSpPr/>
                <p:nvPr/>
              </p:nvSpPr>
              <p:spPr>
                <a:xfrm rot="1479764">
                  <a:off x="1315050" y="2251418"/>
                  <a:ext cx="1003487" cy="811116"/>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8948" name="TextBox 41"/>
              <p:cNvSpPr txBox="1">
                <a:spLocks noChangeArrowheads="1"/>
              </p:cNvSpPr>
              <p:nvPr/>
            </p:nvSpPr>
            <p:spPr bwMode="auto">
              <a:xfrm>
                <a:off x="3848103" y="4209034"/>
                <a:ext cx="55382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30</a:t>
                </a:r>
                <a:r>
                  <a:rPr lang="en-US" sz="1800" baseline="30000">
                    <a:latin typeface="Arial" charset="0"/>
                    <a:cs typeface="Arial" charset="0"/>
                  </a:rPr>
                  <a:t>o</a:t>
                </a:r>
                <a:endParaRPr lang="en-US" sz="1800">
                  <a:latin typeface="Arial" charset="0"/>
                  <a:cs typeface="Arial" charset="0"/>
                </a:endParaRPr>
              </a:p>
            </p:txBody>
          </p:sp>
        </p:grpSp>
        <p:sp>
          <p:nvSpPr>
            <p:cNvPr id="38946" name="TextBox 39"/>
            <p:cNvSpPr txBox="1">
              <a:spLocks noChangeArrowheads="1"/>
            </p:cNvSpPr>
            <p:nvPr/>
          </p:nvSpPr>
          <p:spPr bwMode="auto">
            <a:xfrm rot="1540377">
              <a:off x="2998269" y="3228818"/>
              <a:ext cx="6015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box</a:t>
              </a:r>
            </a:p>
          </p:txBody>
        </p:sp>
      </p:grpSp>
      <p:grpSp>
        <p:nvGrpSpPr>
          <p:cNvPr id="38914" name="Group 45"/>
          <p:cNvGrpSpPr>
            <a:grpSpLocks/>
          </p:cNvGrpSpPr>
          <p:nvPr/>
        </p:nvGrpSpPr>
        <p:grpSpPr bwMode="auto">
          <a:xfrm>
            <a:off x="4124325" y="909638"/>
            <a:ext cx="1928813" cy="1965325"/>
            <a:chOff x="4125008" y="776513"/>
            <a:chExt cx="1928823" cy="1964805"/>
          </a:xfrm>
        </p:grpSpPr>
        <p:grpSp>
          <p:nvGrpSpPr>
            <p:cNvPr id="38935" name="Group 36"/>
            <p:cNvGrpSpPr>
              <a:grpSpLocks/>
            </p:cNvGrpSpPr>
            <p:nvPr/>
          </p:nvGrpSpPr>
          <p:grpSpPr bwMode="auto">
            <a:xfrm>
              <a:off x="4203636" y="1113610"/>
              <a:ext cx="1721242" cy="1627708"/>
              <a:chOff x="3032370" y="1150895"/>
              <a:chExt cx="1721242" cy="1627708"/>
            </a:xfrm>
          </p:grpSpPr>
          <p:grpSp>
            <p:nvGrpSpPr>
              <p:cNvPr id="38937" name="Group 52"/>
              <p:cNvGrpSpPr>
                <a:grpSpLocks/>
              </p:cNvGrpSpPr>
              <p:nvPr/>
            </p:nvGrpSpPr>
            <p:grpSpPr bwMode="auto">
              <a:xfrm rot="3013799">
                <a:off x="3101863" y="1126854"/>
                <a:ext cx="1627708" cy="1675790"/>
                <a:chOff x="4195388" y="891379"/>
                <a:chExt cx="1627711" cy="1675806"/>
              </a:xfrm>
            </p:grpSpPr>
            <p:sp>
              <p:nvSpPr>
                <p:cNvPr id="38939" name="TextBox 49"/>
                <p:cNvSpPr txBox="1">
                  <a:spLocks noChangeArrowheads="1"/>
                </p:cNvSpPr>
                <p:nvPr/>
              </p:nvSpPr>
              <p:spPr bwMode="auto">
                <a:xfrm rot="-3167318">
                  <a:off x="4646481" y="924017"/>
                  <a:ext cx="436883" cy="371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a:t>
                  </a:r>
                  <a:r>
                    <a:rPr lang="en-US" sz="1800" i="1">
                      <a:latin typeface="Arial" charset="0"/>
                    </a:rPr>
                    <a:t>y</a:t>
                  </a:r>
                </a:p>
              </p:txBody>
            </p:sp>
            <p:grpSp>
              <p:nvGrpSpPr>
                <p:cNvPr id="38940" name="Group 51"/>
                <p:cNvGrpSpPr>
                  <a:grpSpLocks/>
                </p:cNvGrpSpPr>
                <p:nvPr/>
              </p:nvGrpSpPr>
              <p:grpSpPr bwMode="auto">
                <a:xfrm>
                  <a:off x="4195388" y="1047309"/>
                  <a:ext cx="1627711" cy="1519876"/>
                  <a:chOff x="4195388" y="1047309"/>
                  <a:chExt cx="1627711" cy="1519876"/>
                </a:xfrm>
              </p:grpSpPr>
              <p:grpSp>
                <p:nvGrpSpPr>
                  <p:cNvPr id="38941" name="Group 48"/>
                  <p:cNvGrpSpPr>
                    <a:grpSpLocks/>
                  </p:cNvGrpSpPr>
                  <p:nvPr/>
                </p:nvGrpSpPr>
                <p:grpSpPr bwMode="auto">
                  <a:xfrm>
                    <a:off x="4195388" y="1047309"/>
                    <a:ext cx="1519876" cy="1519876"/>
                    <a:chOff x="4195388" y="1047309"/>
                    <a:chExt cx="1519876" cy="1519876"/>
                  </a:xfrm>
                </p:grpSpPr>
                <p:cxnSp>
                  <p:nvCxnSpPr>
                    <p:cNvPr id="35" name="Straight Arrow Connector 34"/>
                    <p:cNvCxnSpPr/>
                    <p:nvPr/>
                  </p:nvCxnSpPr>
                  <p:spPr>
                    <a:xfrm>
                      <a:off x="4609553" y="1028871"/>
                      <a:ext cx="642768" cy="1516085"/>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rot="5400000">
                      <a:off x="4609225" y="1028996"/>
                      <a:ext cx="639773" cy="1525187"/>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sp>
                <p:nvSpPr>
                  <p:cNvPr id="38942" name="TextBox 50"/>
                  <p:cNvSpPr txBox="1">
                    <a:spLocks noChangeArrowheads="1"/>
                  </p:cNvSpPr>
                  <p:nvPr/>
                </p:nvSpPr>
                <p:spPr bwMode="auto">
                  <a:xfrm rot="-3013799">
                    <a:off x="5418853" y="1513699"/>
                    <a:ext cx="436883" cy="3716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a:t>
                    </a:r>
                    <a:r>
                      <a:rPr lang="en-US" sz="1800" i="1">
                        <a:latin typeface="Arial" charset="0"/>
                      </a:rPr>
                      <a:t>x</a:t>
                    </a:r>
                  </a:p>
                </p:txBody>
              </p:sp>
            </p:grpSp>
          </p:grpSp>
          <p:sp>
            <p:nvSpPr>
              <p:cNvPr id="8" name="Rectangle 7"/>
              <p:cNvSpPr/>
              <p:nvPr/>
            </p:nvSpPr>
            <p:spPr>
              <a:xfrm>
                <a:off x="3033117" y="1183587"/>
                <a:ext cx="1665297" cy="1577557"/>
              </a:xfrm>
              <a:prstGeom prst="rect">
                <a:avLst/>
              </a:prstGeom>
              <a:no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8936" name="TextBox 44"/>
            <p:cNvSpPr txBox="1">
              <a:spLocks noChangeArrowheads="1"/>
            </p:cNvSpPr>
            <p:nvPr/>
          </p:nvSpPr>
          <p:spPr bwMode="auto">
            <a:xfrm>
              <a:off x="4125008" y="776513"/>
              <a:ext cx="192882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coordinate axes</a:t>
              </a:r>
            </a:p>
          </p:txBody>
        </p:sp>
      </p:grpSp>
      <p:sp>
        <p:nvSpPr>
          <p:cNvPr id="38915" name="TextBox 48"/>
          <p:cNvSpPr txBox="1">
            <a:spLocks noChangeArrowheads="1"/>
          </p:cNvSpPr>
          <p:nvPr/>
        </p:nvSpPr>
        <p:spPr bwMode="auto">
          <a:xfrm>
            <a:off x="203200" y="130175"/>
            <a:ext cx="859472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A 3.0 kg box starts from rest and slides for 2.0 m down a 30</a:t>
            </a:r>
            <a:r>
              <a:rPr lang="en-US" sz="1800" baseline="30000">
                <a:latin typeface="Arial" charset="0"/>
                <a:cs typeface="Arial" charset="0"/>
              </a:rPr>
              <a:t>o</a:t>
            </a:r>
            <a:r>
              <a:rPr lang="en-US" sz="1800">
                <a:latin typeface="Arial" charset="0"/>
                <a:cs typeface="Arial" charset="0"/>
              </a:rPr>
              <a:t> incline.  The coefficient of static friction between the box and the incline is </a:t>
            </a:r>
            <a:r>
              <a:rPr lang="en-US" sz="1800" i="1">
                <a:latin typeface="Arial" charset="0"/>
                <a:cs typeface="Arial" charset="0"/>
              </a:rPr>
              <a:t>μ</a:t>
            </a:r>
            <a:r>
              <a:rPr lang="en-US" sz="1800" i="1" baseline="-25000">
                <a:latin typeface="Arial" charset="0"/>
                <a:cs typeface="Arial" charset="0"/>
              </a:rPr>
              <a:t>k</a:t>
            </a:r>
            <a:r>
              <a:rPr lang="en-US" sz="1800" i="1">
                <a:latin typeface="Arial" charset="0"/>
                <a:cs typeface="Arial" charset="0"/>
              </a:rPr>
              <a:t> </a:t>
            </a:r>
            <a:r>
              <a:rPr lang="en-US" sz="1800">
                <a:latin typeface="Arial" charset="0"/>
                <a:cs typeface="Arial" charset="0"/>
              </a:rPr>
              <a:t>= 0.1.  Find </a:t>
            </a:r>
            <a:r>
              <a:rPr lang="en-US" sz="1800" i="1">
                <a:latin typeface="Arial" charset="0"/>
                <a:cs typeface="Arial" charset="0"/>
              </a:rPr>
              <a:t>W</a:t>
            </a:r>
            <a:r>
              <a:rPr lang="en-US" sz="1800" i="1" baseline="-25000">
                <a:latin typeface="Arial" charset="0"/>
                <a:cs typeface="Arial" charset="0"/>
              </a:rPr>
              <a:t>net</a:t>
            </a:r>
            <a:r>
              <a:rPr lang="en-US" sz="1800">
                <a:latin typeface="Arial" charset="0"/>
                <a:cs typeface="Arial" charset="0"/>
              </a:rPr>
              <a:t>.</a:t>
            </a:r>
          </a:p>
        </p:txBody>
      </p:sp>
      <p:sp>
        <p:nvSpPr>
          <p:cNvPr id="50" name="TextBox 49"/>
          <p:cNvSpPr txBox="1"/>
          <p:nvPr/>
        </p:nvSpPr>
        <p:spPr>
          <a:xfrm>
            <a:off x="203200" y="4225925"/>
            <a:ext cx="8594725" cy="1015663"/>
          </a:xfrm>
          <a:prstGeom prst="rect">
            <a:avLst/>
          </a:prstGeom>
          <a:noFill/>
        </p:spPr>
        <p:txBody>
          <a:bodyPr>
            <a:spAutoFit/>
          </a:bodyPr>
          <a:lstStyle/>
          <a:p>
            <a:pPr>
              <a:defRPr/>
            </a:pPr>
            <a:r>
              <a:rPr lang="en-US" sz="2000" b="0" dirty="0">
                <a:solidFill>
                  <a:srgbClr val="000000"/>
                </a:solidFill>
                <a:latin typeface="Arial"/>
                <a:cs typeface="Arial"/>
              </a:rPr>
              <a:t>What is the net work (</a:t>
            </a:r>
            <a:r>
              <a:rPr lang="en-US" sz="2000" b="0" i="1" dirty="0" err="1">
                <a:solidFill>
                  <a:srgbClr val="000000"/>
                </a:solidFill>
                <a:latin typeface="Arial"/>
                <a:cs typeface="Arial"/>
              </a:rPr>
              <a:t>W</a:t>
            </a:r>
            <a:r>
              <a:rPr lang="en-US" sz="2000" b="0" i="1" baseline="-25000" dirty="0" err="1">
                <a:solidFill>
                  <a:srgbClr val="000000"/>
                </a:solidFill>
                <a:latin typeface="Arial"/>
                <a:cs typeface="Arial"/>
              </a:rPr>
              <a:t>net</a:t>
            </a:r>
            <a:r>
              <a:rPr lang="en-US" sz="2000" b="0" dirty="0">
                <a:solidFill>
                  <a:srgbClr val="000000"/>
                </a:solidFill>
                <a:latin typeface="Arial"/>
                <a:cs typeface="Arial"/>
              </a:rPr>
              <a:t>) done on the box?</a:t>
            </a:r>
          </a:p>
          <a:p>
            <a:pPr>
              <a:defRPr/>
            </a:pPr>
            <a:endParaRPr lang="en-US" sz="2000" b="0" dirty="0">
              <a:solidFill>
                <a:srgbClr val="000000"/>
              </a:solidFill>
              <a:latin typeface="Arial"/>
              <a:cs typeface="Arial"/>
            </a:endParaRPr>
          </a:p>
          <a:p>
            <a:pPr>
              <a:defRPr/>
            </a:pPr>
            <a:endParaRPr lang="en-US" sz="2000" b="0" dirty="0">
              <a:solidFill>
                <a:srgbClr val="000000"/>
              </a:solidFill>
              <a:latin typeface="Arial"/>
              <a:cs typeface="Arial"/>
            </a:endParaRPr>
          </a:p>
        </p:txBody>
      </p:sp>
      <p:grpSp>
        <p:nvGrpSpPr>
          <p:cNvPr id="38917" name="Group 66"/>
          <p:cNvGrpSpPr>
            <a:grpSpLocks/>
          </p:cNvGrpSpPr>
          <p:nvPr/>
        </p:nvGrpSpPr>
        <p:grpSpPr bwMode="auto">
          <a:xfrm>
            <a:off x="6383338" y="915988"/>
            <a:ext cx="2109787" cy="2782887"/>
            <a:chOff x="6382937" y="916143"/>
            <a:chExt cx="2110846" cy="2782525"/>
          </a:xfrm>
        </p:grpSpPr>
        <p:grpSp>
          <p:nvGrpSpPr>
            <p:cNvPr id="38918" name="Group 67"/>
            <p:cNvGrpSpPr>
              <a:grpSpLocks/>
            </p:cNvGrpSpPr>
            <p:nvPr/>
          </p:nvGrpSpPr>
          <p:grpSpPr bwMode="auto">
            <a:xfrm>
              <a:off x="6382937" y="916143"/>
              <a:ext cx="2110846" cy="2782525"/>
              <a:chOff x="6382937" y="916143"/>
              <a:chExt cx="2110846" cy="2782525"/>
            </a:xfrm>
          </p:grpSpPr>
          <p:grpSp>
            <p:nvGrpSpPr>
              <p:cNvPr id="38920" name="Group 69"/>
              <p:cNvGrpSpPr>
                <a:grpSpLocks/>
              </p:cNvGrpSpPr>
              <p:nvPr/>
            </p:nvGrpSpPr>
            <p:grpSpPr bwMode="auto">
              <a:xfrm>
                <a:off x="6382937" y="916143"/>
                <a:ext cx="2110846" cy="2782525"/>
                <a:chOff x="6382937" y="782471"/>
                <a:chExt cx="2110846" cy="2782525"/>
              </a:xfrm>
            </p:grpSpPr>
            <p:grpSp>
              <p:nvGrpSpPr>
                <p:cNvPr id="38922" name="Group 71"/>
                <p:cNvGrpSpPr>
                  <a:grpSpLocks/>
                </p:cNvGrpSpPr>
                <p:nvPr/>
              </p:nvGrpSpPr>
              <p:grpSpPr bwMode="auto">
                <a:xfrm>
                  <a:off x="6493044" y="1145845"/>
                  <a:ext cx="1852433" cy="2419151"/>
                  <a:chOff x="2329867" y="1486066"/>
                  <a:chExt cx="1852433" cy="2419151"/>
                </a:xfrm>
              </p:grpSpPr>
              <p:grpSp>
                <p:nvGrpSpPr>
                  <p:cNvPr id="38924" name="Group 73"/>
                  <p:cNvGrpSpPr>
                    <a:grpSpLocks/>
                  </p:cNvGrpSpPr>
                  <p:nvPr/>
                </p:nvGrpSpPr>
                <p:grpSpPr bwMode="auto">
                  <a:xfrm>
                    <a:off x="2520836" y="1486066"/>
                    <a:ext cx="1575523" cy="2351940"/>
                    <a:chOff x="2520836" y="1486066"/>
                    <a:chExt cx="1575523" cy="2351940"/>
                  </a:xfrm>
                </p:grpSpPr>
                <p:grpSp>
                  <p:nvGrpSpPr>
                    <p:cNvPr id="38926" name="Group 75"/>
                    <p:cNvGrpSpPr>
                      <a:grpSpLocks/>
                    </p:cNvGrpSpPr>
                    <p:nvPr/>
                  </p:nvGrpSpPr>
                  <p:grpSpPr bwMode="auto">
                    <a:xfrm>
                      <a:off x="2845869" y="1795063"/>
                      <a:ext cx="849448" cy="1718677"/>
                      <a:chOff x="2845869" y="1795063"/>
                      <a:chExt cx="849448" cy="1718677"/>
                    </a:xfrm>
                  </p:grpSpPr>
                  <p:grpSp>
                    <p:nvGrpSpPr>
                      <p:cNvPr id="38930" name="Group 79"/>
                      <p:cNvGrpSpPr>
                        <a:grpSpLocks/>
                      </p:cNvGrpSpPr>
                      <p:nvPr/>
                    </p:nvGrpSpPr>
                    <p:grpSpPr bwMode="auto">
                      <a:xfrm>
                        <a:off x="3141497" y="1795063"/>
                        <a:ext cx="553820" cy="763857"/>
                        <a:chOff x="3141497" y="1795063"/>
                        <a:chExt cx="553820" cy="763857"/>
                      </a:xfrm>
                    </p:grpSpPr>
                    <p:sp>
                      <p:nvSpPr>
                        <p:cNvPr id="83" name="Oval 82"/>
                        <p:cNvSpPr/>
                        <p:nvPr/>
                      </p:nvSpPr>
                      <p:spPr>
                        <a:xfrm>
                          <a:off x="3140972" y="2416336"/>
                          <a:ext cx="142947" cy="142856"/>
                        </a:xfrm>
                        <a:prstGeom prst="ellips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84" name="Straight Arrow Connector 83"/>
                        <p:cNvCxnSpPr/>
                        <p:nvPr/>
                      </p:nvCxnSpPr>
                      <p:spPr>
                        <a:xfrm flipV="1">
                          <a:off x="3255329" y="1795705"/>
                          <a:ext cx="439958" cy="630155"/>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cxnSp>
                    <p:nvCxnSpPr>
                      <p:cNvPr id="81" name="Straight Arrow Connector 80"/>
                      <p:cNvCxnSpPr/>
                      <p:nvPr/>
                    </p:nvCxnSpPr>
                    <p:spPr>
                      <a:xfrm>
                        <a:off x="3217210" y="2571891"/>
                        <a:ext cx="0" cy="95555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flipH="1" flipV="1">
                        <a:off x="2845549" y="2216337"/>
                        <a:ext cx="314483" cy="22857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38927" name="TextBox 76"/>
                    <p:cNvSpPr txBox="1">
                      <a:spLocks noChangeArrowheads="1"/>
                    </p:cNvSpPr>
                    <p:nvPr/>
                  </p:nvSpPr>
                  <p:spPr bwMode="auto">
                    <a:xfrm>
                      <a:off x="2520836" y="1855398"/>
                      <a:ext cx="42968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cs typeface="Arial" charset="0"/>
                        </a:rPr>
                        <a:t>f</a:t>
                      </a:r>
                      <a:r>
                        <a:rPr lang="en-US" sz="1800" i="1" baseline="-25000">
                          <a:latin typeface="Arial" charset="0"/>
                          <a:cs typeface="Arial" charset="0"/>
                        </a:rPr>
                        <a:t>IB</a:t>
                      </a:r>
                      <a:endParaRPr lang="en-US" sz="1800" i="1">
                        <a:latin typeface="Arial" charset="0"/>
                        <a:cs typeface="Arial" charset="0"/>
                      </a:endParaRPr>
                    </a:p>
                  </p:txBody>
                </p:sp>
                <p:sp>
                  <p:nvSpPr>
                    <p:cNvPr id="38928" name="TextBox 77"/>
                    <p:cNvSpPr txBox="1">
                      <a:spLocks noChangeArrowheads="1"/>
                    </p:cNvSpPr>
                    <p:nvPr/>
                  </p:nvSpPr>
                  <p:spPr bwMode="auto">
                    <a:xfrm>
                      <a:off x="3609000" y="1486066"/>
                      <a:ext cx="4873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cs typeface="Arial" charset="0"/>
                        </a:rPr>
                        <a:t>N</a:t>
                      </a:r>
                      <a:r>
                        <a:rPr lang="en-US" sz="1800" i="1" baseline="-25000">
                          <a:latin typeface="Arial" charset="0"/>
                          <a:cs typeface="Arial" charset="0"/>
                        </a:rPr>
                        <a:t>IB</a:t>
                      </a:r>
                      <a:endParaRPr lang="en-US" sz="1800" i="1">
                        <a:latin typeface="Arial" charset="0"/>
                        <a:cs typeface="Arial" charset="0"/>
                      </a:endParaRPr>
                    </a:p>
                  </p:txBody>
                </p:sp>
                <p:sp>
                  <p:nvSpPr>
                    <p:cNvPr id="38929" name="TextBox 78"/>
                    <p:cNvSpPr txBox="1">
                      <a:spLocks noChangeArrowheads="1"/>
                    </p:cNvSpPr>
                    <p:nvPr/>
                  </p:nvSpPr>
                  <p:spPr bwMode="auto">
                    <a:xfrm>
                      <a:off x="2960073" y="3468674"/>
                      <a:ext cx="61149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cs typeface="Arial" charset="0"/>
                        </a:rPr>
                        <a:t>W</a:t>
                      </a:r>
                      <a:r>
                        <a:rPr lang="en-US" sz="1800" i="1" baseline="-25000">
                          <a:latin typeface="Arial" charset="0"/>
                          <a:cs typeface="Arial" charset="0"/>
                        </a:rPr>
                        <a:t>EB</a:t>
                      </a:r>
                      <a:endParaRPr lang="en-US" sz="1800" i="1">
                        <a:latin typeface="Arial" charset="0"/>
                        <a:cs typeface="Arial" charset="0"/>
                      </a:endParaRPr>
                    </a:p>
                  </p:txBody>
                </p:sp>
              </p:grpSp>
              <p:sp>
                <p:nvSpPr>
                  <p:cNvPr id="75" name="Rectangle 74"/>
                  <p:cNvSpPr/>
                  <p:nvPr/>
                </p:nvSpPr>
                <p:spPr>
                  <a:xfrm>
                    <a:off x="2329352" y="1486182"/>
                    <a:ext cx="1853543" cy="241903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8923" name="TextBox 72"/>
                <p:cNvSpPr txBox="1">
                  <a:spLocks noChangeArrowheads="1"/>
                </p:cNvSpPr>
                <p:nvPr/>
              </p:nvSpPr>
              <p:spPr bwMode="auto">
                <a:xfrm>
                  <a:off x="6382937" y="782471"/>
                  <a:ext cx="211084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free-body diagram</a:t>
                  </a:r>
                </a:p>
              </p:txBody>
            </p:sp>
          </p:grpSp>
          <p:cxnSp>
            <p:nvCxnSpPr>
              <p:cNvPr id="71" name="Straight Connector 70"/>
              <p:cNvCxnSpPr/>
              <p:nvPr/>
            </p:nvCxnSpPr>
            <p:spPr>
              <a:xfrm flipH="1">
                <a:off x="6818130" y="2341533"/>
                <a:ext cx="508255" cy="644441"/>
              </a:xfrm>
              <a:prstGeom prst="line">
                <a:avLst/>
              </a:prstGeom>
              <a:ln>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38919" name="TextBox 68"/>
            <p:cNvSpPr txBox="1">
              <a:spLocks noChangeArrowheads="1"/>
            </p:cNvSpPr>
            <p:nvPr/>
          </p:nvSpPr>
          <p:spPr bwMode="auto">
            <a:xfrm>
              <a:off x="6960948" y="2616659"/>
              <a:ext cx="55382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a:latin typeface="Arial" charset="0"/>
                  <a:cs typeface="Arial" charset="0"/>
                </a:rPr>
                <a:t>30</a:t>
              </a:r>
              <a:r>
                <a:rPr lang="en-US" sz="1600" baseline="30000">
                  <a:latin typeface="Arial" charset="0"/>
                  <a:cs typeface="Arial" charset="0"/>
                </a:rPr>
                <a:t>o</a:t>
              </a:r>
              <a:endParaRPr lang="en-US" sz="1600">
                <a:latin typeface="Arial" charset="0"/>
                <a:cs typeface="Arial" charset="0"/>
              </a:endParaRPr>
            </a:p>
          </p:txBody>
        </p:sp>
      </p:grpSp>
    </p:spTree>
    <p:extLst>
      <p:ext uri="{BB962C8B-B14F-4D97-AF65-F5344CB8AC3E}">
        <p14:creationId xmlns:p14="http://schemas.microsoft.com/office/powerpoint/2010/main" xmlns="" val="388053090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grpSp>
        <p:nvGrpSpPr>
          <p:cNvPr id="38913" name="Group 37"/>
          <p:cNvGrpSpPr>
            <a:grpSpLocks/>
          </p:cNvGrpSpPr>
          <p:nvPr/>
        </p:nvGrpSpPr>
        <p:grpSpPr bwMode="auto">
          <a:xfrm>
            <a:off x="338138" y="1257300"/>
            <a:ext cx="4162425" cy="2346325"/>
            <a:chOff x="2348961" y="2996178"/>
            <a:chExt cx="4163199" cy="2346044"/>
          </a:xfrm>
        </p:grpSpPr>
        <p:grpSp>
          <p:nvGrpSpPr>
            <p:cNvPr id="38945" name="Group 38"/>
            <p:cNvGrpSpPr>
              <a:grpSpLocks/>
            </p:cNvGrpSpPr>
            <p:nvPr/>
          </p:nvGrpSpPr>
          <p:grpSpPr bwMode="auto">
            <a:xfrm>
              <a:off x="2348961" y="2996178"/>
              <a:ext cx="4163199" cy="2346044"/>
              <a:chOff x="849827" y="2251418"/>
              <a:chExt cx="4163199" cy="2346044"/>
            </a:xfrm>
          </p:grpSpPr>
          <p:grpSp>
            <p:nvGrpSpPr>
              <p:cNvPr id="38947" name="Group 40"/>
              <p:cNvGrpSpPr>
                <a:grpSpLocks/>
              </p:cNvGrpSpPr>
              <p:nvPr/>
            </p:nvGrpSpPr>
            <p:grpSpPr bwMode="auto">
              <a:xfrm>
                <a:off x="849827" y="2251418"/>
                <a:ext cx="4163199" cy="2346044"/>
                <a:chOff x="849827" y="2251418"/>
                <a:chExt cx="4163199" cy="2346044"/>
              </a:xfrm>
            </p:grpSpPr>
            <p:sp>
              <p:nvSpPr>
                <p:cNvPr id="43" name="Right Triangle 42"/>
                <p:cNvSpPr/>
                <p:nvPr/>
              </p:nvSpPr>
              <p:spPr>
                <a:xfrm>
                  <a:off x="849827" y="2659357"/>
                  <a:ext cx="4163199" cy="1938105"/>
                </a:xfrm>
                <a:prstGeom prst="rtTriangl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 name="Rectangle 43"/>
                <p:cNvSpPr/>
                <p:nvPr/>
              </p:nvSpPr>
              <p:spPr>
                <a:xfrm rot="1479764">
                  <a:off x="1315050" y="2251418"/>
                  <a:ext cx="1003487" cy="811116"/>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8948" name="TextBox 41"/>
              <p:cNvSpPr txBox="1">
                <a:spLocks noChangeArrowheads="1"/>
              </p:cNvSpPr>
              <p:nvPr/>
            </p:nvSpPr>
            <p:spPr bwMode="auto">
              <a:xfrm>
                <a:off x="3848103" y="4209034"/>
                <a:ext cx="55382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30</a:t>
                </a:r>
                <a:r>
                  <a:rPr lang="en-US" sz="1800" baseline="30000">
                    <a:latin typeface="Arial" charset="0"/>
                    <a:cs typeface="Arial" charset="0"/>
                  </a:rPr>
                  <a:t>o</a:t>
                </a:r>
                <a:endParaRPr lang="en-US" sz="1800">
                  <a:latin typeface="Arial" charset="0"/>
                  <a:cs typeface="Arial" charset="0"/>
                </a:endParaRPr>
              </a:p>
            </p:txBody>
          </p:sp>
        </p:grpSp>
        <p:sp>
          <p:nvSpPr>
            <p:cNvPr id="38946" name="TextBox 39"/>
            <p:cNvSpPr txBox="1">
              <a:spLocks noChangeArrowheads="1"/>
            </p:cNvSpPr>
            <p:nvPr/>
          </p:nvSpPr>
          <p:spPr bwMode="auto">
            <a:xfrm rot="1540377">
              <a:off x="2998269" y="3228818"/>
              <a:ext cx="6015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box</a:t>
              </a:r>
            </a:p>
          </p:txBody>
        </p:sp>
      </p:grpSp>
      <p:grpSp>
        <p:nvGrpSpPr>
          <p:cNvPr id="38914" name="Group 45"/>
          <p:cNvGrpSpPr>
            <a:grpSpLocks/>
          </p:cNvGrpSpPr>
          <p:nvPr/>
        </p:nvGrpSpPr>
        <p:grpSpPr bwMode="auto">
          <a:xfrm>
            <a:off x="4124325" y="909638"/>
            <a:ext cx="1928813" cy="1965325"/>
            <a:chOff x="4125008" y="776513"/>
            <a:chExt cx="1928823" cy="1964805"/>
          </a:xfrm>
        </p:grpSpPr>
        <p:grpSp>
          <p:nvGrpSpPr>
            <p:cNvPr id="38935" name="Group 36"/>
            <p:cNvGrpSpPr>
              <a:grpSpLocks/>
            </p:cNvGrpSpPr>
            <p:nvPr/>
          </p:nvGrpSpPr>
          <p:grpSpPr bwMode="auto">
            <a:xfrm>
              <a:off x="4203636" y="1113610"/>
              <a:ext cx="1721242" cy="1627708"/>
              <a:chOff x="3032370" y="1150895"/>
              <a:chExt cx="1721242" cy="1627708"/>
            </a:xfrm>
          </p:grpSpPr>
          <p:grpSp>
            <p:nvGrpSpPr>
              <p:cNvPr id="38937" name="Group 52"/>
              <p:cNvGrpSpPr>
                <a:grpSpLocks/>
              </p:cNvGrpSpPr>
              <p:nvPr/>
            </p:nvGrpSpPr>
            <p:grpSpPr bwMode="auto">
              <a:xfrm rot="3013799">
                <a:off x="3101863" y="1126854"/>
                <a:ext cx="1627708" cy="1675790"/>
                <a:chOff x="4195388" y="891379"/>
                <a:chExt cx="1627711" cy="1675806"/>
              </a:xfrm>
            </p:grpSpPr>
            <p:sp>
              <p:nvSpPr>
                <p:cNvPr id="38939" name="TextBox 49"/>
                <p:cNvSpPr txBox="1">
                  <a:spLocks noChangeArrowheads="1"/>
                </p:cNvSpPr>
                <p:nvPr/>
              </p:nvSpPr>
              <p:spPr bwMode="auto">
                <a:xfrm rot="-3167318">
                  <a:off x="4646481" y="924017"/>
                  <a:ext cx="436883" cy="371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a:t>
                  </a:r>
                  <a:r>
                    <a:rPr lang="en-US" sz="1800" i="1">
                      <a:latin typeface="Arial" charset="0"/>
                    </a:rPr>
                    <a:t>y</a:t>
                  </a:r>
                </a:p>
              </p:txBody>
            </p:sp>
            <p:grpSp>
              <p:nvGrpSpPr>
                <p:cNvPr id="38940" name="Group 51"/>
                <p:cNvGrpSpPr>
                  <a:grpSpLocks/>
                </p:cNvGrpSpPr>
                <p:nvPr/>
              </p:nvGrpSpPr>
              <p:grpSpPr bwMode="auto">
                <a:xfrm>
                  <a:off x="4195388" y="1047309"/>
                  <a:ext cx="1627711" cy="1519876"/>
                  <a:chOff x="4195388" y="1047309"/>
                  <a:chExt cx="1627711" cy="1519876"/>
                </a:xfrm>
              </p:grpSpPr>
              <p:grpSp>
                <p:nvGrpSpPr>
                  <p:cNvPr id="38941" name="Group 48"/>
                  <p:cNvGrpSpPr>
                    <a:grpSpLocks/>
                  </p:cNvGrpSpPr>
                  <p:nvPr/>
                </p:nvGrpSpPr>
                <p:grpSpPr bwMode="auto">
                  <a:xfrm>
                    <a:off x="4195388" y="1047309"/>
                    <a:ext cx="1519876" cy="1519876"/>
                    <a:chOff x="4195388" y="1047309"/>
                    <a:chExt cx="1519876" cy="1519876"/>
                  </a:xfrm>
                </p:grpSpPr>
                <p:cxnSp>
                  <p:nvCxnSpPr>
                    <p:cNvPr id="35" name="Straight Arrow Connector 34"/>
                    <p:cNvCxnSpPr/>
                    <p:nvPr/>
                  </p:nvCxnSpPr>
                  <p:spPr>
                    <a:xfrm>
                      <a:off x="4609553" y="1028871"/>
                      <a:ext cx="642768" cy="1516085"/>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rot="5400000">
                      <a:off x="4609225" y="1028996"/>
                      <a:ext cx="639773" cy="1525187"/>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sp>
                <p:nvSpPr>
                  <p:cNvPr id="38942" name="TextBox 50"/>
                  <p:cNvSpPr txBox="1">
                    <a:spLocks noChangeArrowheads="1"/>
                  </p:cNvSpPr>
                  <p:nvPr/>
                </p:nvSpPr>
                <p:spPr bwMode="auto">
                  <a:xfrm rot="-3013799">
                    <a:off x="5418853" y="1513699"/>
                    <a:ext cx="436883" cy="3716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a:t>
                    </a:r>
                    <a:r>
                      <a:rPr lang="en-US" sz="1800" i="1">
                        <a:latin typeface="Arial" charset="0"/>
                      </a:rPr>
                      <a:t>x</a:t>
                    </a:r>
                  </a:p>
                </p:txBody>
              </p:sp>
            </p:grpSp>
          </p:grpSp>
          <p:sp>
            <p:nvSpPr>
              <p:cNvPr id="8" name="Rectangle 7"/>
              <p:cNvSpPr/>
              <p:nvPr/>
            </p:nvSpPr>
            <p:spPr>
              <a:xfrm>
                <a:off x="3033117" y="1183587"/>
                <a:ext cx="1665297" cy="1577557"/>
              </a:xfrm>
              <a:prstGeom prst="rect">
                <a:avLst/>
              </a:prstGeom>
              <a:no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8936" name="TextBox 44"/>
            <p:cNvSpPr txBox="1">
              <a:spLocks noChangeArrowheads="1"/>
            </p:cNvSpPr>
            <p:nvPr/>
          </p:nvSpPr>
          <p:spPr bwMode="auto">
            <a:xfrm>
              <a:off x="4125008" y="776513"/>
              <a:ext cx="192882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coordinate axes</a:t>
              </a:r>
            </a:p>
          </p:txBody>
        </p:sp>
      </p:grpSp>
      <p:sp>
        <p:nvSpPr>
          <p:cNvPr id="38915" name="TextBox 48"/>
          <p:cNvSpPr txBox="1">
            <a:spLocks noChangeArrowheads="1"/>
          </p:cNvSpPr>
          <p:nvPr/>
        </p:nvSpPr>
        <p:spPr bwMode="auto">
          <a:xfrm>
            <a:off x="203200" y="130175"/>
            <a:ext cx="859472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A 3.0 kg box starts from rest and slides for 2.0 m down a 30</a:t>
            </a:r>
            <a:r>
              <a:rPr lang="en-US" sz="1800" baseline="30000">
                <a:latin typeface="Arial" charset="0"/>
                <a:cs typeface="Arial" charset="0"/>
              </a:rPr>
              <a:t>o</a:t>
            </a:r>
            <a:r>
              <a:rPr lang="en-US" sz="1800">
                <a:latin typeface="Arial" charset="0"/>
                <a:cs typeface="Arial" charset="0"/>
              </a:rPr>
              <a:t> incline.  The coefficient of static friction between the box and the incline is </a:t>
            </a:r>
            <a:r>
              <a:rPr lang="en-US" sz="1800" i="1">
                <a:latin typeface="Arial" charset="0"/>
                <a:cs typeface="Arial" charset="0"/>
              </a:rPr>
              <a:t>μ</a:t>
            </a:r>
            <a:r>
              <a:rPr lang="en-US" sz="1800" i="1" baseline="-25000">
                <a:latin typeface="Arial" charset="0"/>
                <a:cs typeface="Arial" charset="0"/>
              </a:rPr>
              <a:t>k</a:t>
            </a:r>
            <a:r>
              <a:rPr lang="en-US" sz="1800" i="1">
                <a:latin typeface="Arial" charset="0"/>
                <a:cs typeface="Arial" charset="0"/>
              </a:rPr>
              <a:t> </a:t>
            </a:r>
            <a:r>
              <a:rPr lang="en-US" sz="1800">
                <a:latin typeface="Arial" charset="0"/>
                <a:cs typeface="Arial" charset="0"/>
              </a:rPr>
              <a:t>= 0.1.  Find </a:t>
            </a:r>
            <a:r>
              <a:rPr lang="en-US" sz="1800" i="1">
                <a:latin typeface="Arial" charset="0"/>
                <a:cs typeface="Arial" charset="0"/>
              </a:rPr>
              <a:t>W</a:t>
            </a:r>
            <a:r>
              <a:rPr lang="en-US" sz="1800" i="1" baseline="-25000">
                <a:latin typeface="Arial" charset="0"/>
                <a:cs typeface="Arial" charset="0"/>
              </a:rPr>
              <a:t>net</a:t>
            </a:r>
            <a:r>
              <a:rPr lang="en-US" sz="1800">
                <a:latin typeface="Arial" charset="0"/>
                <a:cs typeface="Arial" charset="0"/>
              </a:rPr>
              <a:t>.</a:t>
            </a:r>
          </a:p>
        </p:txBody>
      </p:sp>
      <p:sp>
        <p:nvSpPr>
          <p:cNvPr id="50" name="TextBox 49"/>
          <p:cNvSpPr txBox="1"/>
          <p:nvPr/>
        </p:nvSpPr>
        <p:spPr>
          <a:xfrm>
            <a:off x="203200" y="4225925"/>
            <a:ext cx="8594725" cy="2246769"/>
          </a:xfrm>
          <a:prstGeom prst="rect">
            <a:avLst/>
          </a:prstGeom>
          <a:noFill/>
        </p:spPr>
        <p:txBody>
          <a:bodyPr>
            <a:spAutoFit/>
          </a:bodyPr>
          <a:lstStyle/>
          <a:p>
            <a:pPr>
              <a:defRPr/>
            </a:pPr>
            <a:r>
              <a:rPr lang="en-US" sz="2000" b="0" dirty="0">
                <a:solidFill>
                  <a:srgbClr val="000000"/>
                </a:solidFill>
                <a:latin typeface="Arial"/>
                <a:cs typeface="Arial"/>
              </a:rPr>
              <a:t>What is the net work (</a:t>
            </a:r>
            <a:r>
              <a:rPr lang="en-US" sz="2000" b="0" i="1" dirty="0" err="1">
                <a:solidFill>
                  <a:srgbClr val="000000"/>
                </a:solidFill>
                <a:latin typeface="Arial"/>
                <a:cs typeface="Arial"/>
              </a:rPr>
              <a:t>W</a:t>
            </a:r>
            <a:r>
              <a:rPr lang="en-US" sz="2000" b="0" i="1" baseline="-25000" dirty="0" err="1">
                <a:solidFill>
                  <a:srgbClr val="000000"/>
                </a:solidFill>
                <a:latin typeface="Arial"/>
                <a:cs typeface="Arial"/>
              </a:rPr>
              <a:t>net</a:t>
            </a:r>
            <a:r>
              <a:rPr lang="en-US" sz="2000" b="0" dirty="0">
                <a:solidFill>
                  <a:srgbClr val="000000"/>
                </a:solidFill>
                <a:latin typeface="Arial"/>
                <a:cs typeface="Arial"/>
              </a:rPr>
              <a:t>) done on the box?</a:t>
            </a:r>
          </a:p>
          <a:p>
            <a:pPr>
              <a:defRPr/>
            </a:pPr>
            <a:endParaRPr lang="en-US" sz="2000" b="0" dirty="0">
              <a:solidFill>
                <a:srgbClr val="000000"/>
              </a:solidFill>
              <a:latin typeface="Arial"/>
              <a:cs typeface="Arial"/>
            </a:endParaRPr>
          </a:p>
          <a:p>
            <a:pPr marL="342900" indent="-342900">
              <a:buFontTx/>
              <a:buAutoNum type="alphaUcParenR"/>
              <a:defRPr/>
            </a:pPr>
            <a:r>
              <a:rPr lang="en-US" sz="2000" b="0" dirty="0">
                <a:solidFill>
                  <a:srgbClr val="000000"/>
                </a:solidFill>
                <a:latin typeface="Arial"/>
                <a:cs typeface="Arial"/>
              </a:rPr>
              <a:t> 34.5 J </a:t>
            </a:r>
          </a:p>
          <a:p>
            <a:pPr marL="342900" indent="-342900">
              <a:buFontTx/>
              <a:buAutoNum type="alphaUcParenR"/>
              <a:defRPr/>
            </a:pPr>
            <a:r>
              <a:rPr lang="en-US" sz="2000" b="0" dirty="0">
                <a:solidFill>
                  <a:srgbClr val="000000"/>
                </a:solidFill>
                <a:latin typeface="Arial"/>
                <a:cs typeface="Arial"/>
              </a:rPr>
              <a:t> 29.4 J</a:t>
            </a:r>
          </a:p>
          <a:p>
            <a:pPr marL="342900" indent="-342900">
              <a:buFontTx/>
              <a:buAutoNum type="alphaUcParenR"/>
              <a:defRPr/>
            </a:pPr>
            <a:r>
              <a:rPr lang="en-US" sz="2000" b="0" dirty="0">
                <a:solidFill>
                  <a:srgbClr val="000000"/>
                </a:solidFill>
                <a:latin typeface="Arial"/>
                <a:cs typeface="Arial"/>
              </a:rPr>
              <a:t> 24.3 J</a:t>
            </a:r>
          </a:p>
          <a:p>
            <a:pPr marL="342900" indent="-342900">
              <a:buFontTx/>
              <a:buAutoNum type="alphaUcParenR"/>
              <a:defRPr/>
            </a:pPr>
            <a:r>
              <a:rPr lang="en-US" sz="2000" b="0" dirty="0">
                <a:solidFill>
                  <a:srgbClr val="000000"/>
                </a:solidFill>
                <a:latin typeface="Arial"/>
                <a:cs typeface="Arial"/>
              </a:rPr>
              <a:t> 5.1 J</a:t>
            </a:r>
          </a:p>
          <a:p>
            <a:pPr marL="342900" indent="-342900">
              <a:buFontTx/>
              <a:buAutoNum type="alphaUcParenR"/>
              <a:defRPr/>
            </a:pPr>
            <a:r>
              <a:rPr lang="en-US" sz="2000" b="0" dirty="0">
                <a:solidFill>
                  <a:srgbClr val="000000"/>
                </a:solidFill>
                <a:latin typeface="Arial"/>
                <a:cs typeface="Arial"/>
              </a:rPr>
              <a:t> None of the above.</a:t>
            </a:r>
          </a:p>
        </p:txBody>
      </p:sp>
      <p:grpSp>
        <p:nvGrpSpPr>
          <p:cNvPr id="38917" name="Group 66"/>
          <p:cNvGrpSpPr>
            <a:grpSpLocks/>
          </p:cNvGrpSpPr>
          <p:nvPr/>
        </p:nvGrpSpPr>
        <p:grpSpPr bwMode="auto">
          <a:xfrm>
            <a:off x="6383338" y="915988"/>
            <a:ext cx="2109787" cy="2782887"/>
            <a:chOff x="6382937" y="916143"/>
            <a:chExt cx="2110846" cy="2782525"/>
          </a:xfrm>
        </p:grpSpPr>
        <p:grpSp>
          <p:nvGrpSpPr>
            <p:cNvPr id="38918" name="Group 67"/>
            <p:cNvGrpSpPr>
              <a:grpSpLocks/>
            </p:cNvGrpSpPr>
            <p:nvPr/>
          </p:nvGrpSpPr>
          <p:grpSpPr bwMode="auto">
            <a:xfrm>
              <a:off x="6382937" y="916143"/>
              <a:ext cx="2110846" cy="2782525"/>
              <a:chOff x="6382937" y="916143"/>
              <a:chExt cx="2110846" cy="2782525"/>
            </a:xfrm>
          </p:grpSpPr>
          <p:grpSp>
            <p:nvGrpSpPr>
              <p:cNvPr id="38920" name="Group 69"/>
              <p:cNvGrpSpPr>
                <a:grpSpLocks/>
              </p:cNvGrpSpPr>
              <p:nvPr/>
            </p:nvGrpSpPr>
            <p:grpSpPr bwMode="auto">
              <a:xfrm>
                <a:off x="6382937" y="916143"/>
                <a:ext cx="2110846" cy="2782525"/>
                <a:chOff x="6382937" y="782471"/>
                <a:chExt cx="2110846" cy="2782525"/>
              </a:xfrm>
            </p:grpSpPr>
            <p:grpSp>
              <p:nvGrpSpPr>
                <p:cNvPr id="38922" name="Group 71"/>
                <p:cNvGrpSpPr>
                  <a:grpSpLocks/>
                </p:cNvGrpSpPr>
                <p:nvPr/>
              </p:nvGrpSpPr>
              <p:grpSpPr bwMode="auto">
                <a:xfrm>
                  <a:off x="6493044" y="1145845"/>
                  <a:ext cx="1852433" cy="2419151"/>
                  <a:chOff x="2329867" y="1486066"/>
                  <a:chExt cx="1852433" cy="2419151"/>
                </a:xfrm>
              </p:grpSpPr>
              <p:grpSp>
                <p:nvGrpSpPr>
                  <p:cNvPr id="38924" name="Group 73"/>
                  <p:cNvGrpSpPr>
                    <a:grpSpLocks/>
                  </p:cNvGrpSpPr>
                  <p:nvPr/>
                </p:nvGrpSpPr>
                <p:grpSpPr bwMode="auto">
                  <a:xfrm>
                    <a:off x="2520836" y="1486066"/>
                    <a:ext cx="1575523" cy="2351940"/>
                    <a:chOff x="2520836" y="1486066"/>
                    <a:chExt cx="1575523" cy="2351940"/>
                  </a:xfrm>
                </p:grpSpPr>
                <p:grpSp>
                  <p:nvGrpSpPr>
                    <p:cNvPr id="38926" name="Group 75"/>
                    <p:cNvGrpSpPr>
                      <a:grpSpLocks/>
                    </p:cNvGrpSpPr>
                    <p:nvPr/>
                  </p:nvGrpSpPr>
                  <p:grpSpPr bwMode="auto">
                    <a:xfrm>
                      <a:off x="2845869" y="1795063"/>
                      <a:ext cx="849448" cy="1718677"/>
                      <a:chOff x="2845869" y="1795063"/>
                      <a:chExt cx="849448" cy="1718677"/>
                    </a:xfrm>
                  </p:grpSpPr>
                  <p:grpSp>
                    <p:nvGrpSpPr>
                      <p:cNvPr id="38930" name="Group 79"/>
                      <p:cNvGrpSpPr>
                        <a:grpSpLocks/>
                      </p:cNvGrpSpPr>
                      <p:nvPr/>
                    </p:nvGrpSpPr>
                    <p:grpSpPr bwMode="auto">
                      <a:xfrm>
                        <a:off x="3141497" y="1795063"/>
                        <a:ext cx="553820" cy="763857"/>
                        <a:chOff x="3141497" y="1795063"/>
                        <a:chExt cx="553820" cy="763857"/>
                      </a:xfrm>
                    </p:grpSpPr>
                    <p:sp>
                      <p:nvSpPr>
                        <p:cNvPr id="83" name="Oval 82"/>
                        <p:cNvSpPr/>
                        <p:nvPr/>
                      </p:nvSpPr>
                      <p:spPr>
                        <a:xfrm>
                          <a:off x="3140972" y="2416336"/>
                          <a:ext cx="142947" cy="142856"/>
                        </a:xfrm>
                        <a:prstGeom prst="ellips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84" name="Straight Arrow Connector 83"/>
                        <p:cNvCxnSpPr/>
                        <p:nvPr/>
                      </p:nvCxnSpPr>
                      <p:spPr>
                        <a:xfrm flipV="1">
                          <a:off x="3255329" y="1795705"/>
                          <a:ext cx="439958" cy="630155"/>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cxnSp>
                    <p:nvCxnSpPr>
                      <p:cNvPr id="81" name="Straight Arrow Connector 80"/>
                      <p:cNvCxnSpPr/>
                      <p:nvPr/>
                    </p:nvCxnSpPr>
                    <p:spPr>
                      <a:xfrm>
                        <a:off x="3217210" y="2571891"/>
                        <a:ext cx="0" cy="95555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flipH="1" flipV="1">
                        <a:off x="2845549" y="2216337"/>
                        <a:ext cx="314483" cy="22857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38927" name="TextBox 76"/>
                    <p:cNvSpPr txBox="1">
                      <a:spLocks noChangeArrowheads="1"/>
                    </p:cNvSpPr>
                    <p:nvPr/>
                  </p:nvSpPr>
                  <p:spPr bwMode="auto">
                    <a:xfrm>
                      <a:off x="2520836" y="1855398"/>
                      <a:ext cx="42968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cs typeface="Arial" charset="0"/>
                        </a:rPr>
                        <a:t>f</a:t>
                      </a:r>
                      <a:r>
                        <a:rPr lang="en-US" sz="1800" i="1" baseline="-25000">
                          <a:latin typeface="Arial" charset="0"/>
                          <a:cs typeface="Arial" charset="0"/>
                        </a:rPr>
                        <a:t>IB</a:t>
                      </a:r>
                      <a:endParaRPr lang="en-US" sz="1800" i="1">
                        <a:latin typeface="Arial" charset="0"/>
                        <a:cs typeface="Arial" charset="0"/>
                      </a:endParaRPr>
                    </a:p>
                  </p:txBody>
                </p:sp>
                <p:sp>
                  <p:nvSpPr>
                    <p:cNvPr id="38928" name="TextBox 77"/>
                    <p:cNvSpPr txBox="1">
                      <a:spLocks noChangeArrowheads="1"/>
                    </p:cNvSpPr>
                    <p:nvPr/>
                  </p:nvSpPr>
                  <p:spPr bwMode="auto">
                    <a:xfrm>
                      <a:off x="3609000" y="1486066"/>
                      <a:ext cx="4873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cs typeface="Arial" charset="0"/>
                        </a:rPr>
                        <a:t>N</a:t>
                      </a:r>
                      <a:r>
                        <a:rPr lang="en-US" sz="1800" i="1" baseline="-25000">
                          <a:latin typeface="Arial" charset="0"/>
                          <a:cs typeface="Arial" charset="0"/>
                        </a:rPr>
                        <a:t>IB</a:t>
                      </a:r>
                      <a:endParaRPr lang="en-US" sz="1800" i="1">
                        <a:latin typeface="Arial" charset="0"/>
                        <a:cs typeface="Arial" charset="0"/>
                      </a:endParaRPr>
                    </a:p>
                  </p:txBody>
                </p:sp>
                <p:sp>
                  <p:nvSpPr>
                    <p:cNvPr id="38929" name="TextBox 78"/>
                    <p:cNvSpPr txBox="1">
                      <a:spLocks noChangeArrowheads="1"/>
                    </p:cNvSpPr>
                    <p:nvPr/>
                  </p:nvSpPr>
                  <p:spPr bwMode="auto">
                    <a:xfrm>
                      <a:off x="2960073" y="3468674"/>
                      <a:ext cx="61149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cs typeface="Arial" charset="0"/>
                        </a:rPr>
                        <a:t>W</a:t>
                      </a:r>
                      <a:r>
                        <a:rPr lang="en-US" sz="1800" i="1" baseline="-25000">
                          <a:latin typeface="Arial" charset="0"/>
                          <a:cs typeface="Arial" charset="0"/>
                        </a:rPr>
                        <a:t>EB</a:t>
                      </a:r>
                      <a:endParaRPr lang="en-US" sz="1800" i="1">
                        <a:latin typeface="Arial" charset="0"/>
                        <a:cs typeface="Arial" charset="0"/>
                      </a:endParaRPr>
                    </a:p>
                  </p:txBody>
                </p:sp>
              </p:grpSp>
              <p:sp>
                <p:nvSpPr>
                  <p:cNvPr id="75" name="Rectangle 74"/>
                  <p:cNvSpPr/>
                  <p:nvPr/>
                </p:nvSpPr>
                <p:spPr>
                  <a:xfrm>
                    <a:off x="2329352" y="1486182"/>
                    <a:ext cx="1853543" cy="241903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8923" name="TextBox 72"/>
                <p:cNvSpPr txBox="1">
                  <a:spLocks noChangeArrowheads="1"/>
                </p:cNvSpPr>
                <p:nvPr/>
              </p:nvSpPr>
              <p:spPr bwMode="auto">
                <a:xfrm>
                  <a:off x="6382937" y="782471"/>
                  <a:ext cx="211084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free-body diagram</a:t>
                  </a:r>
                </a:p>
              </p:txBody>
            </p:sp>
          </p:grpSp>
          <p:cxnSp>
            <p:nvCxnSpPr>
              <p:cNvPr id="71" name="Straight Connector 70"/>
              <p:cNvCxnSpPr/>
              <p:nvPr/>
            </p:nvCxnSpPr>
            <p:spPr>
              <a:xfrm flipH="1">
                <a:off x="6818130" y="2341533"/>
                <a:ext cx="508255" cy="644441"/>
              </a:xfrm>
              <a:prstGeom prst="line">
                <a:avLst/>
              </a:prstGeom>
              <a:ln>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38919" name="TextBox 68"/>
            <p:cNvSpPr txBox="1">
              <a:spLocks noChangeArrowheads="1"/>
            </p:cNvSpPr>
            <p:nvPr/>
          </p:nvSpPr>
          <p:spPr bwMode="auto">
            <a:xfrm>
              <a:off x="6960948" y="2616659"/>
              <a:ext cx="55382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a:latin typeface="Arial" charset="0"/>
                  <a:cs typeface="Arial" charset="0"/>
                </a:rPr>
                <a:t>30</a:t>
              </a:r>
              <a:r>
                <a:rPr lang="en-US" sz="1600" baseline="30000">
                  <a:latin typeface="Arial" charset="0"/>
                  <a:cs typeface="Arial" charset="0"/>
                </a:rPr>
                <a:t>o</a:t>
              </a:r>
              <a:endParaRPr lang="en-US" sz="1600">
                <a:latin typeface="Arial" charset="0"/>
                <a:cs typeface="Arial" charset="0"/>
              </a:endParaRPr>
            </a:p>
          </p:txBody>
        </p:sp>
      </p:grpSp>
    </p:spTree>
    <p:extLst>
      <p:ext uri="{BB962C8B-B14F-4D97-AF65-F5344CB8AC3E}">
        <p14:creationId xmlns:p14="http://schemas.microsoft.com/office/powerpoint/2010/main" xmlns="" val="337662027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grpSp>
        <p:nvGrpSpPr>
          <p:cNvPr id="39937" name="Group 37"/>
          <p:cNvGrpSpPr>
            <a:grpSpLocks/>
          </p:cNvGrpSpPr>
          <p:nvPr/>
        </p:nvGrpSpPr>
        <p:grpSpPr bwMode="auto">
          <a:xfrm>
            <a:off x="338138" y="1257300"/>
            <a:ext cx="4162425" cy="2346325"/>
            <a:chOff x="2348961" y="2996178"/>
            <a:chExt cx="4163199" cy="2346044"/>
          </a:xfrm>
        </p:grpSpPr>
        <p:grpSp>
          <p:nvGrpSpPr>
            <p:cNvPr id="39972" name="Group 38"/>
            <p:cNvGrpSpPr>
              <a:grpSpLocks/>
            </p:cNvGrpSpPr>
            <p:nvPr/>
          </p:nvGrpSpPr>
          <p:grpSpPr bwMode="auto">
            <a:xfrm>
              <a:off x="2348961" y="2996178"/>
              <a:ext cx="4163199" cy="2346044"/>
              <a:chOff x="849827" y="2251418"/>
              <a:chExt cx="4163199" cy="2346044"/>
            </a:xfrm>
          </p:grpSpPr>
          <p:grpSp>
            <p:nvGrpSpPr>
              <p:cNvPr id="39974" name="Group 40"/>
              <p:cNvGrpSpPr>
                <a:grpSpLocks/>
              </p:cNvGrpSpPr>
              <p:nvPr/>
            </p:nvGrpSpPr>
            <p:grpSpPr bwMode="auto">
              <a:xfrm>
                <a:off x="849827" y="2251418"/>
                <a:ext cx="4163199" cy="2346044"/>
                <a:chOff x="849827" y="2251418"/>
                <a:chExt cx="4163199" cy="2346044"/>
              </a:xfrm>
            </p:grpSpPr>
            <p:sp>
              <p:nvSpPr>
                <p:cNvPr id="43" name="Right Triangle 42"/>
                <p:cNvSpPr/>
                <p:nvPr/>
              </p:nvSpPr>
              <p:spPr>
                <a:xfrm>
                  <a:off x="849827" y="2659357"/>
                  <a:ext cx="4163199" cy="1938105"/>
                </a:xfrm>
                <a:prstGeom prst="rtTriangl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 name="Rectangle 43"/>
                <p:cNvSpPr/>
                <p:nvPr/>
              </p:nvSpPr>
              <p:spPr>
                <a:xfrm rot="1479764">
                  <a:off x="1315050" y="2251418"/>
                  <a:ext cx="1003487" cy="811116"/>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9975" name="TextBox 41"/>
              <p:cNvSpPr txBox="1">
                <a:spLocks noChangeArrowheads="1"/>
              </p:cNvSpPr>
              <p:nvPr/>
            </p:nvSpPr>
            <p:spPr bwMode="auto">
              <a:xfrm>
                <a:off x="3848103" y="4209034"/>
                <a:ext cx="55382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30</a:t>
                </a:r>
                <a:r>
                  <a:rPr lang="en-US" sz="1800" baseline="30000">
                    <a:latin typeface="Arial" charset="0"/>
                    <a:cs typeface="Arial" charset="0"/>
                  </a:rPr>
                  <a:t>o</a:t>
                </a:r>
                <a:endParaRPr lang="en-US" sz="1800">
                  <a:latin typeface="Arial" charset="0"/>
                  <a:cs typeface="Arial" charset="0"/>
                </a:endParaRPr>
              </a:p>
            </p:txBody>
          </p:sp>
        </p:grpSp>
        <p:sp>
          <p:nvSpPr>
            <p:cNvPr id="39973" name="TextBox 39"/>
            <p:cNvSpPr txBox="1">
              <a:spLocks noChangeArrowheads="1"/>
            </p:cNvSpPr>
            <p:nvPr/>
          </p:nvSpPr>
          <p:spPr bwMode="auto">
            <a:xfrm rot="1540377">
              <a:off x="2998269" y="3228818"/>
              <a:ext cx="6015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box</a:t>
              </a:r>
            </a:p>
          </p:txBody>
        </p:sp>
      </p:grpSp>
      <p:grpSp>
        <p:nvGrpSpPr>
          <p:cNvPr id="39938" name="Group 45"/>
          <p:cNvGrpSpPr>
            <a:grpSpLocks/>
          </p:cNvGrpSpPr>
          <p:nvPr/>
        </p:nvGrpSpPr>
        <p:grpSpPr bwMode="auto">
          <a:xfrm>
            <a:off x="4124325" y="909638"/>
            <a:ext cx="1928813" cy="1965325"/>
            <a:chOff x="4125008" y="776513"/>
            <a:chExt cx="1928823" cy="1964805"/>
          </a:xfrm>
        </p:grpSpPr>
        <p:grpSp>
          <p:nvGrpSpPr>
            <p:cNvPr id="39962" name="Group 36"/>
            <p:cNvGrpSpPr>
              <a:grpSpLocks/>
            </p:cNvGrpSpPr>
            <p:nvPr/>
          </p:nvGrpSpPr>
          <p:grpSpPr bwMode="auto">
            <a:xfrm>
              <a:off x="4203636" y="1113610"/>
              <a:ext cx="1721242" cy="1627708"/>
              <a:chOff x="3032370" y="1150895"/>
              <a:chExt cx="1721242" cy="1627708"/>
            </a:xfrm>
          </p:grpSpPr>
          <p:grpSp>
            <p:nvGrpSpPr>
              <p:cNvPr id="39964" name="Group 52"/>
              <p:cNvGrpSpPr>
                <a:grpSpLocks/>
              </p:cNvGrpSpPr>
              <p:nvPr/>
            </p:nvGrpSpPr>
            <p:grpSpPr bwMode="auto">
              <a:xfrm rot="3013799">
                <a:off x="3101863" y="1126854"/>
                <a:ext cx="1627708" cy="1675790"/>
                <a:chOff x="4195388" y="891379"/>
                <a:chExt cx="1627711" cy="1675806"/>
              </a:xfrm>
            </p:grpSpPr>
            <p:sp>
              <p:nvSpPr>
                <p:cNvPr id="39966" name="TextBox 49"/>
                <p:cNvSpPr txBox="1">
                  <a:spLocks noChangeArrowheads="1"/>
                </p:cNvSpPr>
                <p:nvPr/>
              </p:nvSpPr>
              <p:spPr bwMode="auto">
                <a:xfrm rot="-3167318">
                  <a:off x="4646481" y="924017"/>
                  <a:ext cx="436883" cy="371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a:t>
                  </a:r>
                  <a:r>
                    <a:rPr lang="en-US" sz="1800" i="1">
                      <a:latin typeface="Arial" charset="0"/>
                    </a:rPr>
                    <a:t>y</a:t>
                  </a:r>
                </a:p>
              </p:txBody>
            </p:sp>
            <p:grpSp>
              <p:nvGrpSpPr>
                <p:cNvPr id="39967" name="Group 51"/>
                <p:cNvGrpSpPr>
                  <a:grpSpLocks/>
                </p:cNvGrpSpPr>
                <p:nvPr/>
              </p:nvGrpSpPr>
              <p:grpSpPr bwMode="auto">
                <a:xfrm>
                  <a:off x="4195388" y="1047309"/>
                  <a:ext cx="1627711" cy="1519876"/>
                  <a:chOff x="4195388" y="1047309"/>
                  <a:chExt cx="1627711" cy="1519876"/>
                </a:xfrm>
              </p:grpSpPr>
              <p:grpSp>
                <p:nvGrpSpPr>
                  <p:cNvPr id="39968" name="Group 48"/>
                  <p:cNvGrpSpPr>
                    <a:grpSpLocks/>
                  </p:cNvGrpSpPr>
                  <p:nvPr/>
                </p:nvGrpSpPr>
                <p:grpSpPr bwMode="auto">
                  <a:xfrm>
                    <a:off x="4195388" y="1047309"/>
                    <a:ext cx="1519876" cy="1519876"/>
                    <a:chOff x="4195388" y="1047309"/>
                    <a:chExt cx="1519876" cy="1519876"/>
                  </a:xfrm>
                </p:grpSpPr>
                <p:cxnSp>
                  <p:nvCxnSpPr>
                    <p:cNvPr id="35" name="Straight Arrow Connector 34"/>
                    <p:cNvCxnSpPr/>
                    <p:nvPr/>
                  </p:nvCxnSpPr>
                  <p:spPr>
                    <a:xfrm>
                      <a:off x="4609553" y="1028871"/>
                      <a:ext cx="642768" cy="1516085"/>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rot="5400000">
                      <a:off x="4609225" y="1028996"/>
                      <a:ext cx="639773" cy="1525187"/>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sp>
                <p:nvSpPr>
                  <p:cNvPr id="39969" name="TextBox 50"/>
                  <p:cNvSpPr txBox="1">
                    <a:spLocks noChangeArrowheads="1"/>
                  </p:cNvSpPr>
                  <p:nvPr/>
                </p:nvSpPr>
                <p:spPr bwMode="auto">
                  <a:xfrm rot="-3013799">
                    <a:off x="5418853" y="1513699"/>
                    <a:ext cx="436883" cy="3716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rPr>
                      <a:t>+</a:t>
                    </a:r>
                    <a:r>
                      <a:rPr lang="en-US" sz="1800" i="1">
                        <a:latin typeface="Arial" charset="0"/>
                      </a:rPr>
                      <a:t>x</a:t>
                    </a:r>
                  </a:p>
                </p:txBody>
              </p:sp>
            </p:grpSp>
          </p:grpSp>
          <p:sp>
            <p:nvSpPr>
              <p:cNvPr id="8" name="Rectangle 7"/>
              <p:cNvSpPr/>
              <p:nvPr/>
            </p:nvSpPr>
            <p:spPr>
              <a:xfrm>
                <a:off x="3033117" y="1183587"/>
                <a:ext cx="1665297" cy="1577557"/>
              </a:xfrm>
              <a:prstGeom prst="rect">
                <a:avLst/>
              </a:prstGeom>
              <a:no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9963" name="TextBox 44"/>
            <p:cNvSpPr txBox="1">
              <a:spLocks noChangeArrowheads="1"/>
            </p:cNvSpPr>
            <p:nvPr/>
          </p:nvSpPr>
          <p:spPr bwMode="auto">
            <a:xfrm>
              <a:off x="4125008" y="776513"/>
              <a:ext cx="192882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coordinate axes</a:t>
              </a:r>
            </a:p>
          </p:txBody>
        </p:sp>
      </p:grpSp>
      <p:sp>
        <p:nvSpPr>
          <p:cNvPr id="39939" name="TextBox 48"/>
          <p:cNvSpPr txBox="1">
            <a:spLocks noChangeArrowheads="1"/>
          </p:cNvSpPr>
          <p:nvPr/>
        </p:nvSpPr>
        <p:spPr bwMode="auto">
          <a:xfrm>
            <a:off x="203200" y="130175"/>
            <a:ext cx="859472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A 3.0 kg box starts from rest and slides for 2.0 m down a 30</a:t>
            </a:r>
            <a:r>
              <a:rPr lang="en-US" sz="1800" baseline="30000">
                <a:latin typeface="Arial" charset="0"/>
                <a:cs typeface="Arial" charset="0"/>
              </a:rPr>
              <a:t>o</a:t>
            </a:r>
            <a:r>
              <a:rPr lang="en-US" sz="1800">
                <a:latin typeface="Arial" charset="0"/>
                <a:cs typeface="Arial" charset="0"/>
              </a:rPr>
              <a:t> incline.  The coefficient of static friction between the box and the incline is </a:t>
            </a:r>
            <a:r>
              <a:rPr lang="en-US" sz="1800" i="1">
                <a:latin typeface="Arial" charset="0"/>
                <a:cs typeface="Arial" charset="0"/>
              </a:rPr>
              <a:t>μ</a:t>
            </a:r>
            <a:r>
              <a:rPr lang="en-US" sz="1800" i="1" baseline="-25000">
                <a:latin typeface="Arial" charset="0"/>
                <a:cs typeface="Arial" charset="0"/>
              </a:rPr>
              <a:t>k</a:t>
            </a:r>
            <a:r>
              <a:rPr lang="en-US" sz="1800" i="1">
                <a:latin typeface="Arial" charset="0"/>
                <a:cs typeface="Arial" charset="0"/>
              </a:rPr>
              <a:t> </a:t>
            </a:r>
            <a:r>
              <a:rPr lang="en-US" sz="1800">
                <a:latin typeface="Arial" charset="0"/>
                <a:cs typeface="Arial" charset="0"/>
              </a:rPr>
              <a:t>= 0.1.  Find </a:t>
            </a:r>
            <a:r>
              <a:rPr lang="en-US" sz="1800" i="1">
                <a:latin typeface="Arial" charset="0"/>
                <a:cs typeface="Arial" charset="0"/>
              </a:rPr>
              <a:t>W</a:t>
            </a:r>
            <a:r>
              <a:rPr lang="en-US" sz="1800" i="1" baseline="-25000">
                <a:latin typeface="Arial" charset="0"/>
                <a:cs typeface="Arial" charset="0"/>
              </a:rPr>
              <a:t>net</a:t>
            </a:r>
            <a:r>
              <a:rPr lang="en-US" sz="1800">
                <a:latin typeface="Arial" charset="0"/>
                <a:cs typeface="Arial" charset="0"/>
              </a:rPr>
              <a:t>.</a:t>
            </a:r>
          </a:p>
        </p:txBody>
      </p:sp>
      <p:graphicFrame>
        <p:nvGraphicFramePr>
          <p:cNvPr id="39940" name="Object 50"/>
          <p:cNvGraphicFramePr>
            <a:graphicFrameLocks noChangeAspect="1"/>
          </p:cNvGraphicFramePr>
          <p:nvPr/>
        </p:nvGraphicFramePr>
        <p:xfrm>
          <a:off x="338138" y="3965575"/>
          <a:ext cx="2952750" cy="422275"/>
        </p:xfrm>
        <a:graphic>
          <a:graphicData uri="http://schemas.openxmlformats.org/presentationml/2006/ole">
            <p:oleObj spid="_x0000_s211154" name="Equation" r:id="rId3" imgW="1764360" imgH="237600" progId="Equation.3">
              <p:embed/>
            </p:oleObj>
          </a:graphicData>
        </a:graphic>
      </p:graphicFrame>
      <p:graphicFrame>
        <p:nvGraphicFramePr>
          <p:cNvPr id="39941" name="Object 51"/>
          <p:cNvGraphicFramePr>
            <a:graphicFrameLocks noChangeAspect="1"/>
          </p:cNvGraphicFramePr>
          <p:nvPr/>
        </p:nvGraphicFramePr>
        <p:xfrm>
          <a:off x="254000" y="4538663"/>
          <a:ext cx="5800725" cy="527050"/>
        </p:xfrm>
        <a:graphic>
          <a:graphicData uri="http://schemas.openxmlformats.org/presentationml/2006/ole">
            <p:oleObj spid="_x0000_s211155" name="Equation" r:id="rId4" imgW="3483360" imgH="301680" progId="Equation.3">
              <p:embed/>
            </p:oleObj>
          </a:graphicData>
        </a:graphic>
      </p:graphicFrame>
      <p:graphicFrame>
        <p:nvGraphicFramePr>
          <p:cNvPr id="39942" name="Object 52"/>
          <p:cNvGraphicFramePr>
            <a:graphicFrameLocks noChangeAspect="1"/>
          </p:cNvGraphicFramePr>
          <p:nvPr/>
        </p:nvGraphicFramePr>
        <p:xfrm>
          <a:off x="338138" y="5224463"/>
          <a:ext cx="5256212" cy="422275"/>
        </p:xfrm>
        <a:graphic>
          <a:graphicData uri="http://schemas.openxmlformats.org/presentationml/2006/ole">
            <p:oleObj spid="_x0000_s211156" name="Equation" r:id="rId5" imgW="3153960" imgH="237600" progId="Equation.3">
              <p:embed/>
            </p:oleObj>
          </a:graphicData>
        </a:graphic>
      </p:graphicFrame>
      <p:graphicFrame>
        <p:nvGraphicFramePr>
          <p:cNvPr id="39943" name="Object 53"/>
          <p:cNvGraphicFramePr>
            <a:graphicFrameLocks noChangeAspect="1"/>
          </p:cNvGraphicFramePr>
          <p:nvPr/>
        </p:nvGraphicFramePr>
        <p:xfrm>
          <a:off x="338138" y="5883275"/>
          <a:ext cx="5000625" cy="381000"/>
        </p:xfrm>
        <a:graphic>
          <a:graphicData uri="http://schemas.openxmlformats.org/presentationml/2006/ole">
            <p:oleObj spid="_x0000_s211157" name="Equation" r:id="rId6" imgW="2998800" imgH="219240" progId="Equation.3">
              <p:embed/>
            </p:oleObj>
          </a:graphicData>
        </a:graphic>
      </p:graphicFrame>
      <p:grpSp>
        <p:nvGrpSpPr>
          <p:cNvPr id="39944" name="Group 70"/>
          <p:cNvGrpSpPr>
            <a:grpSpLocks/>
          </p:cNvGrpSpPr>
          <p:nvPr/>
        </p:nvGrpSpPr>
        <p:grpSpPr bwMode="auto">
          <a:xfrm>
            <a:off x="6383338" y="915988"/>
            <a:ext cx="2109787" cy="2782887"/>
            <a:chOff x="6382937" y="916143"/>
            <a:chExt cx="2110846" cy="2782525"/>
          </a:xfrm>
        </p:grpSpPr>
        <p:grpSp>
          <p:nvGrpSpPr>
            <p:cNvPr id="39945" name="Group 71"/>
            <p:cNvGrpSpPr>
              <a:grpSpLocks/>
            </p:cNvGrpSpPr>
            <p:nvPr/>
          </p:nvGrpSpPr>
          <p:grpSpPr bwMode="auto">
            <a:xfrm>
              <a:off x="6382937" y="916143"/>
              <a:ext cx="2110846" cy="2782525"/>
              <a:chOff x="6382937" y="916143"/>
              <a:chExt cx="2110846" cy="2782525"/>
            </a:xfrm>
          </p:grpSpPr>
          <p:grpSp>
            <p:nvGrpSpPr>
              <p:cNvPr id="39947" name="Group 73"/>
              <p:cNvGrpSpPr>
                <a:grpSpLocks/>
              </p:cNvGrpSpPr>
              <p:nvPr/>
            </p:nvGrpSpPr>
            <p:grpSpPr bwMode="auto">
              <a:xfrm>
                <a:off x="6382937" y="916143"/>
                <a:ext cx="2110846" cy="2782525"/>
                <a:chOff x="6382937" y="782471"/>
                <a:chExt cx="2110846" cy="2782525"/>
              </a:xfrm>
            </p:grpSpPr>
            <p:grpSp>
              <p:nvGrpSpPr>
                <p:cNvPr id="39949" name="Group 75"/>
                <p:cNvGrpSpPr>
                  <a:grpSpLocks/>
                </p:cNvGrpSpPr>
                <p:nvPr/>
              </p:nvGrpSpPr>
              <p:grpSpPr bwMode="auto">
                <a:xfrm>
                  <a:off x="6493044" y="1145845"/>
                  <a:ext cx="1852433" cy="2419151"/>
                  <a:chOff x="2329867" y="1486066"/>
                  <a:chExt cx="1852433" cy="2419151"/>
                </a:xfrm>
              </p:grpSpPr>
              <p:grpSp>
                <p:nvGrpSpPr>
                  <p:cNvPr id="39951" name="Group 77"/>
                  <p:cNvGrpSpPr>
                    <a:grpSpLocks/>
                  </p:cNvGrpSpPr>
                  <p:nvPr/>
                </p:nvGrpSpPr>
                <p:grpSpPr bwMode="auto">
                  <a:xfrm>
                    <a:off x="2520836" y="1486066"/>
                    <a:ext cx="1575523" cy="2351940"/>
                    <a:chOff x="2520836" y="1486066"/>
                    <a:chExt cx="1575523" cy="2351940"/>
                  </a:xfrm>
                </p:grpSpPr>
                <p:grpSp>
                  <p:nvGrpSpPr>
                    <p:cNvPr id="39953" name="Group 79"/>
                    <p:cNvGrpSpPr>
                      <a:grpSpLocks/>
                    </p:cNvGrpSpPr>
                    <p:nvPr/>
                  </p:nvGrpSpPr>
                  <p:grpSpPr bwMode="auto">
                    <a:xfrm>
                      <a:off x="2845869" y="1795063"/>
                      <a:ext cx="849448" cy="1718677"/>
                      <a:chOff x="2845869" y="1795063"/>
                      <a:chExt cx="849448" cy="1718677"/>
                    </a:xfrm>
                  </p:grpSpPr>
                  <p:grpSp>
                    <p:nvGrpSpPr>
                      <p:cNvPr id="39957" name="Group 83"/>
                      <p:cNvGrpSpPr>
                        <a:grpSpLocks/>
                      </p:cNvGrpSpPr>
                      <p:nvPr/>
                    </p:nvGrpSpPr>
                    <p:grpSpPr bwMode="auto">
                      <a:xfrm>
                        <a:off x="3141497" y="1795063"/>
                        <a:ext cx="553820" cy="763857"/>
                        <a:chOff x="3141497" y="1795063"/>
                        <a:chExt cx="553820" cy="763857"/>
                      </a:xfrm>
                    </p:grpSpPr>
                    <p:sp>
                      <p:nvSpPr>
                        <p:cNvPr id="87" name="Oval 86"/>
                        <p:cNvSpPr/>
                        <p:nvPr/>
                      </p:nvSpPr>
                      <p:spPr>
                        <a:xfrm>
                          <a:off x="3140972" y="2416336"/>
                          <a:ext cx="142947" cy="142856"/>
                        </a:xfrm>
                        <a:prstGeom prst="ellips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88" name="Straight Arrow Connector 87"/>
                        <p:cNvCxnSpPr/>
                        <p:nvPr/>
                      </p:nvCxnSpPr>
                      <p:spPr>
                        <a:xfrm flipV="1">
                          <a:off x="3255329" y="1795705"/>
                          <a:ext cx="439958" cy="630155"/>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cxnSp>
                    <p:nvCxnSpPr>
                      <p:cNvPr id="85" name="Straight Arrow Connector 84"/>
                      <p:cNvCxnSpPr/>
                      <p:nvPr/>
                    </p:nvCxnSpPr>
                    <p:spPr>
                      <a:xfrm>
                        <a:off x="3217210" y="2571891"/>
                        <a:ext cx="0" cy="95555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flipH="1" flipV="1">
                        <a:off x="2845549" y="2216337"/>
                        <a:ext cx="314483" cy="22857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39954" name="TextBox 80"/>
                    <p:cNvSpPr txBox="1">
                      <a:spLocks noChangeArrowheads="1"/>
                    </p:cNvSpPr>
                    <p:nvPr/>
                  </p:nvSpPr>
                  <p:spPr bwMode="auto">
                    <a:xfrm>
                      <a:off x="2520836" y="1855398"/>
                      <a:ext cx="42968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cs typeface="Arial" charset="0"/>
                        </a:rPr>
                        <a:t>f</a:t>
                      </a:r>
                      <a:r>
                        <a:rPr lang="en-US" sz="1800" i="1" baseline="-25000">
                          <a:latin typeface="Arial" charset="0"/>
                          <a:cs typeface="Arial" charset="0"/>
                        </a:rPr>
                        <a:t>IB</a:t>
                      </a:r>
                      <a:endParaRPr lang="en-US" sz="1800" i="1">
                        <a:latin typeface="Arial" charset="0"/>
                        <a:cs typeface="Arial" charset="0"/>
                      </a:endParaRPr>
                    </a:p>
                  </p:txBody>
                </p:sp>
                <p:sp>
                  <p:nvSpPr>
                    <p:cNvPr id="39955" name="TextBox 81"/>
                    <p:cNvSpPr txBox="1">
                      <a:spLocks noChangeArrowheads="1"/>
                    </p:cNvSpPr>
                    <p:nvPr/>
                  </p:nvSpPr>
                  <p:spPr bwMode="auto">
                    <a:xfrm>
                      <a:off x="3609000" y="1486066"/>
                      <a:ext cx="4873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cs typeface="Arial" charset="0"/>
                        </a:rPr>
                        <a:t>N</a:t>
                      </a:r>
                      <a:r>
                        <a:rPr lang="en-US" sz="1800" i="1" baseline="-25000">
                          <a:latin typeface="Arial" charset="0"/>
                          <a:cs typeface="Arial" charset="0"/>
                        </a:rPr>
                        <a:t>IB</a:t>
                      </a:r>
                      <a:endParaRPr lang="en-US" sz="1800" i="1">
                        <a:latin typeface="Arial" charset="0"/>
                        <a:cs typeface="Arial" charset="0"/>
                      </a:endParaRPr>
                    </a:p>
                  </p:txBody>
                </p:sp>
                <p:sp>
                  <p:nvSpPr>
                    <p:cNvPr id="39956" name="TextBox 82"/>
                    <p:cNvSpPr txBox="1">
                      <a:spLocks noChangeArrowheads="1"/>
                    </p:cNvSpPr>
                    <p:nvPr/>
                  </p:nvSpPr>
                  <p:spPr bwMode="auto">
                    <a:xfrm>
                      <a:off x="2960073" y="3468674"/>
                      <a:ext cx="61149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cs typeface="Arial" charset="0"/>
                        </a:rPr>
                        <a:t>W</a:t>
                      </a:r>
                      <a:r>
                        <a:rPr lang="en-US" sz="1800" i="1" baseline="-25000">
                          <a:latin typeface="Arial" charset="0"/>
                          <a:cs typeface="Arial" charset="0"/>
                        </a:rPr>
                        <a:t>EB</a:t>
                      </a:r>
                      <a:endParaRPr lang="en-US" sz="1800" i="1">
                        <a:latin typeface="Arial" charset="0"/>
                        <a:cs typeface="Arial" charset="0"/>
                      </a:endParaRPr>
                    </a:p>
                  </p:txBody>
                </p:sp>
              </p:grpSp>
              <p:sp>
                <p:nvSpPr>
                  <p:cNvPr id="79" name="Rectangle 78"/>
                  <p:cNvSpPr/>
                  <p:nvPr/>
                </p:nvSpPr>
                <p:spPr>
                  <a:xfrm>
                    <a:off x="2329352" y="1486182"/>
                    <a:ext cx="1853543" cy="241903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9950" name="TextBox 76"/>
                <p:cNvSpPr txBox="1">
                  <a:spLocks noChangeArrowheads="1"/>
                </p:cNvSpPr>
                <p:nvPr/>
              </p:nvSpPr>
              <p:spPr bwMode="auto">
                <a:xfrm>
                  <a:off x="6382937" y="782471"/>
                  <a:ext cx="211084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free-body diagram</a:t>
                  </a:r>
                </a:p>
              </p:txBody>
            </p:sp>
          </p:grpSp>
          <p:cxnSp>
            <p:nvCxnSpPr>
              <p:cNvPr id="75" name="Straight Connector 74"/>
              <p:cNvCxnSpPr/>
              <p:nvPr/>
            </p:nvCxnSpPr>
            <p:spPr>
              <a:xfrm flipH="1">
                <a:off x="6818130" y="2341533"/>
                <a:ext cx="508255" cy="644441"/>
              </a:xfrm>
              <a:prstGeom prst="line">
                <a:avLst/>
              </a:prstGeom>
              <a:ln>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39946" name="TextBox 72"/>
            <p:cNvSpPr txBox="1">
              <a:spLocks noChangeArrowheads="1"/>
            </p:cNvSpPr>
            <p:nvPr/>
          </p:nvSpPr>
          <p:spPr bwMode="auto">
            <a:xfrm>
              <a:off x="6960948" y="2616659"/>
              <a:ext cx="55382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a:latin typeface="Arial" charset="0"/>
                  <a:cs typeface="Arial" charset="0"/>
                </a:rPr>
                <a:t>30</a:t>
              </a:r>
              <a:r>
                <a:rPr lang="en-US" sz="1600" baseline="30000">
                  <a:latin typeface="Arial" charset="0"/>
                  <a:cs typeface="Arial" charset="0"/>
                </a:rPr>
                <a:t>o</a:t>
              </a:r>
              <a:endParaRPr lang="en-US" sz="1600">
                <a:latin typeface="Arial" charset="0"/>
                <a:cs typeface="Arial" charset="0"/>
              </a:endParaRPr>
            </a:p>
          </p:txBody>
        </p:sp>
      </p:grpSp>
    </p:spTree>
    <p:extLst>
      <p:ext uri="{BB962C8B-B14F-4D97-AF65-F5344CB8AC3E}">
        <p14:creationId xmlns:p14="http://schemas.microsoft.com/office/powerpoint/2010/main" xmlns="" val="356927923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1-15 at 3.30.05 P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10167792" cy="6858000"/>
          </a:xfrm>
          <a:prstGeom prst="rect">
            <a:avLst/>
          </a:prstGeom>
        </p:spPr>
      </p:pic>
    </p:spTree>
    <p:extLst>
      <p:ext uri="{BB962C8B-B14F-4D97-AF65-F5344CB8AC3E}">
        <p14:creationId xmlns:p14="http://schemas.microsoft.com/office/powerpoint/2010/main" xmlns="" val="386304441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6" name="TextBox 5"/>
          <p:cNvSpPr txBox="1"/>
          <p:nvPr/>
        </p:nvSpPr>
        <p:spPr>
          <a:xfrm>
            <a:off x="89646" y="98538"/>
            <a:ext cx="8977049" cy="523220"/>
          </a:xfrm>
          <a:prstGeom prst="rect">
            <a:avLst/>
          </a:prstGeom>
          <a:solidFill>
            <a:schemeClr val="bg1"/>
          </a:solidFill>
        </p:spPr>
        <p:txBody>
          <a:bodyPr wrap="square" rtlCol="0">
            <a:spAutoFit/>
          </a:bodyPr>
          <a:lstStyle/>
          <a:p>
            <a:pPr algn="ctr"/>
            <a:r>
              <a:rPr lang="en-US" sz="2800" dirty="0" smtClean="0">
                <a:solidFill>
                  <a:srgbClr val="FE9900"/>
                </a:solidFill>
              </a:rPr>
              <a:t>COPUS data from UA </a:t>
            </a:r>
            <a:r>
              <a:rPr lang="en-US" sz="2800" dirty="0" err="1" smtClean="0">
                <a:solidFill>
                  <a:srgbClr val="FE9900"/>
                </a:solidFill>
              </a:rPr>
              <a:t>Calc</a:t>
            </a:r>
            <a:r>
              <a:rPr lang="en-US" sz="2800" dirty="0">
                <a:solidFill>
                  <a:srgbClr val="FE9900"/>
                </a:solidFill>
              </a:rPr>
              <a:t>-</a:t>
            </a:r>
            <a:r>
              <a:rPr lang="en-US" sz="2800" dirty="0" smtClean="0">
                <a:solidFill>
                  <a:srgbClr val="FE9900"/>
                </a:solidFill>
              </a:rPr>
              <a:t>Physics Reformed Course </a:t>
            </a:r>
            <a:endParaRPr lang="en-US" sz="2800" dirty="0">
              <a:solidFill>
                <a:srgbClr val="FE9900"/>
              </a:solidFill>
            </a:endParaRPr>
          </a:p>
        </p:txBody>
      </p:sp>
      <p:pic>
        <p:nvPicPr>
          <p:cNvPr id="8" name="Picture 7" descr="Screen shot 2014-07-23 at 2.52.25 P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5222" y="1507325"/>
            <a:ext cx="4473222" cy="3226951"/>
          </a:xfrm>
          <a:prstGeom prst="rect">
            <a:avLst/>
          </a:prstGeom>
        </p:spPr>
      </p:pic>
      <p:pic>
        <p:nvPicPr>
          <p:cNvPr id="9" name="Picture 8" descr="Screen shot 2014-07-23 at 2.53.32 PM.png"/>
          <p:cNvPicPr>
            <a:picLocks noChangeAspect="1"/>
          </p:cNvPicPr>
          <p:nvPr/>
        </p:nvPicPr>
        <p:blipFill rotWithShape="1">
          <a:blip r:embed="rId3">
            <a:extLst>
              <a:ext uri="{28A0092B-C50C-407E-A947-70E740481C1C}">
                <a14:useLocalDpi xmlns:a14="http://schemas.microsoft.com/office/drawing/2010/main" xmlns="" val="0"/>
              </a:ext>
            </a:extLst>
          </a:blip>
          <a:srcRect b="2136"/>
          <a:stretch/>
        </p:blipFill>
        <p:spPr>
          <a:xfrm>
            <a:off x="4656667" y="1509890"/>
            <a:ext cx="4317999" cy="3231444"/>
          </a:xfrm>
          <a:prstGeom prst="rect">
            <a:avLst/>
          </a:prstGeom>
        </p:spPr>
      </p:pic>
    </p:spTree>
    <p:extLst>
      <p:ext uri="{BB962C8B-B14F-4D97-AF65-F5344CB8AC3E}">
        <p14:creationId xmlns:p14="http://schemas.microsoft.com/office/powerpoint/2010/main" xmlns="" val="82493996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xmlns="" val="2961795680"/>
              </p:ext>
            </p:extLst>
          </p:nvPr>
        </p:nvGraphicFramePr>
        <p:xfrm>
          <a:off x="914400" y="1143000"/>
          <a:ext cx="73152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61330692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xmlns="" val="2390436694"/>
              </p:ext>
            </p:extLst>
          </p:nvPr>
        </p:nvGraphicFramePr>
        <p:xfrm>
          <a:off x="914400" y="1143000"/>
          <a:ext cx="73152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48792464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xmlns="" val="2333284499"/>
              </p:ext>
            </p:extLst>
          </p:nvPr>
        </p:nvGraphicFramePr>
        <p:xfrm>
          <a:off x="914400" y="1143000"/>
          <a:ext cx="73152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5778520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xmlns="" val="3321015897"/>
              </p:ext>
            </p:extLst>
          </p:nvPr>
        </p:nvGraphicFramePr>
        <p:xfrm>
          <a:off x="914400" y="1143000"/>
          <a:ext cx="73152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9305322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xmlns="" val="554464955"/>
              </p:ext>
            </p:extLst>
          </p:nvPr>
        </p:nvGraphicFramePr>
        <p:xfrm>
          <a:off x="914400" y="1143000"/>
          <a:ext cx="73152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1571205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xmlns="" val="3078202297"/>
              </p:ext>
            </p:extLst>
          </p:nvPr>
        </p:nvGraphicFramePr>
        <p:xfrm>
          <a:off x="914400" y="1143000"/>
          <a:ext cx="73152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0060171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xmlns="" val="3657697998"/>
              </p:ext>
            </p:extLst>
          </p:nvPr>
        </p:nvGraphicFramePr>
        <p:xfrm>
          <a:off x="914400" y="1143000"/>
          <a:ext cx="73152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5125901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xmlns="" val="1652846734"/>
              </p:ext>
            </p:extLst>
          </p:nvPr>
        </p:nvGraphicFramePr>
        <p:xfrm>
          <a:off x="914400" y="1143000"/>
          <a:ext cx="73152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2892611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xmlns="" val="4034537004"/>
              </p:ext>
            </p:extLst>
          </p:nvPr>
        </p:nvGraphicFramePr>
        <p:xfrm>
          <a:off x="914400" y="1143000"/>
          <a:ext cx="73152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86437689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0" y="1125038"/>
            <a:ext cx="4503616" cy="4983928"/>
          </a:xfrm>
          <a:prstGeom prst="rect">
            <a:avLst/>
          </a:prstGeom>
          <a:noFill/>
        </p:spPr>
        <p:txBody>
          <a:bodyPr wrap="square" rtlCol="0">
            <a:spAutoFit/>
          </a:bodyPr>
          <a:lstStyle/>
          <a:p>
            <a:pPr algn="ctr"/>
            <a:r>
              <a:rPr lang="en-US" sz="1600" b="0" u="sng" dirty="0" smtClean="0">
                <a:solidFill>
                  <a:srgbClr val="FFFFFF"/>
                </a:solidFill>
                <a:latin typeface="Arial"/>
                <a:cs typeface="Arial"/>
              </a:rPr>
              <a:t>Reformed Class</a:t>
            </a:r>
          </a:p>
          <a:p>
            <a:pPr marL="285750" indent="-285750">
              <a:buFont typeface="Arial"/>
              <a:buChar char="•"/>
            </a:pPr>
            <a:r>
              <a:rPr lang="en-US" sz="1600" b="0" dirty="0" smtClean="0">
                <a:solidFill>
                  <a:srgbClr val="FFFFFF"/>
                </a:solidFill>
                <a:latin typeface="Arial"/>
                <a:cs typeface="Arial"/>
              </a:rPr>
              <a:t>Two 50 minute lectures per week</a:t>
            </a:r>
          </a:p>
          <a:p>
            <a:pPr marL="742950" lvl="1" indent="-285750">
              <a:buFont typeface="Arial"/>
              <a:buChar char="•"/>
            </a:pPr>
            <a:r>
              <a:rPr lang="en-US" sz="1600" b="0" dirty="0" smtClean="0">
                <a:solidFill>
                  <a:srgbClr val="FFFFFF"/>
                </a:solidFill>
                <a:latin typeface="Arial"/>
                <a:cs typeface="Arial"/>
              </a:rPr>
              <a:t>Focused on introducing concepts using active engagement instructional strategies and on collaborative group problem solving</a:t>
            </a:r>
          </a:p>
          <a:p>
            <a:pPr marL="742950" lvl="1" indent="-285750">
              <a:buFont typeface="Arial"/>
              <a:buChar char="•"/>
            </a:pPr>
            <a:r>
              <a:rPr lang="en-US" sz="1600" b="0" dirty="0" smtClean="0">
                <a:solidFill>
                  <a:srgbClr val="FFFFFF"/>
                </a:solidFill>
                <a:latin typeface="Arial"/>
                <a:cs typeface="Arial"/>
              </a:rPr>
              <a:t>Minimal derivations of equations</a:t>
            </a:r>
            <a:endParaRPr lang="en-US" sz="1600" b="0" dirty="0">
              <a:solidFill>
                <a:srgbClr val="FFFFFF"/>
              </a:solidFill>
              <a:latin typeface="Arial"/>
              <a:cs typeface="Arial"/>
            </a:endParaRPr>
          </a:p>
          <a:p>
            <a:pPr marL="285750" indent="-285750">
              <a:buFont typeface="Arial"/>
              <a:buChar char="•"/>
            </a:pPr>
            <a:r>
              <a:rPr lang="en-US" sz="1600" b="0" dirty="0" smtClean="0">
                <a:solidFill>
                  <a:srgbClr val="FFFFFF"/>
                </a:solidFill>
                <a:latin typeface="Arial"/>
                <a:cs typeface="Arial"/>
              </a:rPr>
              <a:t>Each student also attends a 50 minute recitation sections per week </a:t>
            </a:r>
          </a:p>
          <a:p>
            <a:pPr marL="742950" lvl="1" indent="-285750">
              <a:buFont typeface="Arial"/>
              <a:buChar char="•"/>
            </a:pPr>
            <a:r>
              <a:rPr lang="en-US" sz="1600" b="0" dirty="0" smtClean="0">
                <a:solidFill>
                  <a:srgbClr val="FFFFFF"/>
                </a:solidFill>
                <a:latin typeface="Arial"/>
                <a:cs typeface="Arial"/>
              </a:rPr>
              <a:t>Led by graduate TA with assistance from undergraduate peer instructors</a:t>
            </a:r>
          </a:p>
          <a:p>
            <a:pPr marL="742950" lvl="1" indent="-285750">
              <a:buFont typeface="Arial"/>
              <a:buChar char="•"/>
            </a:pPr>
            <a:r>
              <a:rPr lang="en-US" sz="1600" b="0" dirty="0" smtClean="0">
                <a:solidFill>
                  <a:srgbClr val="FFFFFF"/>
                </a:solidFill>
                <a:latin typeface="Arial"/>
                <a:cs typeface="Arial"/>
              </a:rPr>
              <a:t>Students work on collaborative tutorials, which promote reasoning abilities and problem solving skills</a:t>
            </a:r>
          </a:p>
          <a:p>
            <a:pPr marL="285750" indent="-285750">
              <a:buFont typeface="Arial"/>
              <a:buChar char="•"/>
            </a:pPr>
            <a:r>
              <a:rPr lang="en-US" sz="1600" b="0" dirty="0" smtClean="0">
                <a:solidFill>
                  <a:srgbClr val="FFFFFF"/>
                </a:solidFill>
                <a:latin typeface="Arial"/>
                <a:cs typeface="Arial"/>
              </a:rPr>
              <a:t>Instructor experienced in astronomy and physics education research, but teaching PHYS 141 for the first time</a:t>
            </a:r>
          </a:p>
        </p:txBody>
      </p:sp>
      <p:sp>
        <p:nvSpPr>
          <p:cNvPr id="5" name="TextBox 4"/>
          <p:cNvSpPr txBox="1"/>
          <p:nvPr/>
        </p:nvSpPr>
        <p:spPr>
          <a:xfrm>
            <a:off x="4675554" y="1036902"/>
            <a:ext cx="4171462" cy="2731004"/>
          </a:xfrm>
          <a:prstGeom prst="rect">
            <a:avLst/>
          </a:prstGeom>
          <a:noFill/>
        </p:spPr>
        <p:txBody>
          <a:bodyPr wrap="square" rtlCol="0">
            <a:spAutoFit/>
          </a:bodyPr>
          <a:lstStyle/>
          <a:p>
            <a:pPr algn="ctr"/>
            <a:r>
              <a:rPr lang="en-US" sz="1600" b="0" u="sng" dirty="0" smtClean="0">
                <a:solidFill>
                  <a:srgbClr val="FFFFFF"/>
                </a:solidFill>
                <a:latin typeface="Arial"/>
                <a:cs typeface="Arial"/>
              </a:rPr>
              <a:t>Traditional Class</a:t>
            </a:r>
          </a:p>
          <a:p>
            <a:pPr marL="285750" indent="-285750">
              <a:buFont typeface="Arial"/>
              <a:buChar char="•"/>
            </a:pPr>
            <a:r>
              <a:rPr lang="en-US" sz="1600" b="0" dirty="0" smtClean="0">
                <a:solidFill>
                  <a:srgbClr val="FFFFFF"/>
                </a:solidFill>
                <a:latin typeface="Arial"/>
                <a:cs typeface="Arial"/>
              </a:rPr>
              <a:t>Three 50 minute lectures per week</a:t>
            </a:r>
          </a:p>
          <a:p>
            <a:pPr marL="742950" lvl="1" indent="-285750">
              <a:buFont typeface="Arial"/>
              <a:buChar char="•"/>
            </a:pPr>
            <a:r>
              <a:rPr lang="en-US" sz="1600" b="0" dirty="0" smtClean="0">
                <a:solidFill>
                  <a:srgbClr val="FFFFFF"/>
                </a:solidFill>
                <a:latin typeface="Arial"/>
                <a:cs typeface="Arial"/>
              </a:rPr>
              <a:t>Focused on introducing concepts and on instructor-led modeling of problem solving</a:t>
            </a:r>
          </a:p>
          <a:p>
            <a:pPr marL="742950" lvl="1" indent="-285750">
              <a:buFont typeface="Arial"/>
              <a:buChar char="•"/>
            </a:pPr>
            <a:r>
              <a:rPr lang="en-US" sz="1600" b="0" dirty="0" smtClean="0">
                <a:solidFill>
                  <a:srgbClr val="FFFFFF"/>
                </a:solidFill>
                <a:latin typeface="Arial"/>
                <a:cs typeface="Arial"/>
              </a:rPr>
              <a:t>Many derivations of equations</a:t>
            </a:r>
            <a:endParaRPr lang="en-US" sz="1600" b="0" dirty="0">
              <a:solidFill>
                <a:srgbClr val="FFFFFF"/>
              </a:solidFill>
              <a:latin typeface="Arial"/>
              <a:cs typeface="Arial"/>
            </a:endParaRPr>
          </a:p>
          <a:p>
            <a:pPr marL="285750" indent="-285750">
              <a:buFont typeface="Arial"/>
              <a:buChar char="•"/>
            </a:pPr>
            <a:r>
              <a:rPr lang="en-US" sz="1600" b="0" dirty="0" smtClean="0">
                <a:solidFill>
                  <a:srgbClr val="FFFFFF"/>
                </a:solidFill>
                <a:latin typeface="Arial"/>
                <a:cs typeface="Arial"/>
              </a:rPr>
              <a:t>Instructor experienced in teaching PHYS 141 and widely regarded by faculty and students as an excellent lecturer</a:t>
            </a:r>
          </a:p>
        </p:txBody>
      </p:sp>
      <p:cxnSp>
        <p:nvCxnSpPr>
          <p:cNvPr id="7" name="Straight Connector 6"/>
          <p:cNvCxnSpPr/>
          <p:nvPr/>
        </p:nvCxnSpPr>
        <p:spPr>
          <a:xfrm>
            <a:off x="4548350" y="993170"/>
            <a:ext cx="0" cy="595923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50635" y="-50139"/>
            <a:ext cx="8638553" cy="875111"/>
          </a:xfrm>
          <a:prstGeom prst="rect">
            <a:avLst/>
          </a:prstGeom>
          <a:noFill/>
        </p:spPr>
        <p:txBody>
          <a:bodyPr wrap="square" rtlCol="0">
            <a:spAutoFit/>
          </a:bodyPr>
          <a:lstStyle/>
          <a:p>
            <a:pPr algn="ctr"/>
            <a:r>
              <a:rPr lang="en-US" sz="2800" dirty="0" smtClean="0">
                <a:solidFill>
                  <a:srgbClr val="FFFFFF"/>
                </a:solidFill>
              </a:rPr>
              <a:t>Insights from the Univ. of Arizona AAU STEM reform effort in Physics</a:t>
            </a:r>
            <a:endParaRPr lang="en-US" sz="2800" dirty="0">
              <a:solidFill>
                <a:srgbClr val="FFFFFF"/>
              </a:solidFill>
            </a:endParaRPr>
          </a:p>
        </p:txBody>
      </p:sp>
    </p:spTree>
    <p:extLst>
      <p:ext uri="{BB962C8B-B14F-4D97-AF65-F5344CB8AC3E}">
        <p14:creationId xmlns:p14="http://schemas.microsoft.com/office/powerpoint/2010/main" xmlns="" val="37380819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xmlns="" val="2178769210"/>
              </p:ext>
            </p:extLst>
          </p:nvPr>
        </p:nvGraphicFramePr>
        <p:xfrm>
          <a:off x="914400" y="1143000"/>
          <a:ext cx="73152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52386740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xmlns="" val="724265142"/>
              </p:ext>
            </p:extLst>
          </p:nvPr>
        </p:nvGraphicFramePr>
        <p:xfrm>
          <a:off x="914400" y="1143000"/>
          <a:ext cx="73152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777191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xmlns="" val="2474309617"/>
              </p:ext>
            </p:extLst>
          </p:nvPr>
        </p:nvGraphicFramePr>
        <p:xfrm>
          <a:off x="914400" y="1143000"/>
          <a:ext cx="73152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64047586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9697" name="TextBox 3"/>
          <p:cNvSpPr txBox="1">
            <a:spLocks noChangeArrowheads="1"/>
          </p:cNvSpPr>
          <p:nvPr/>
        </p:nvSpPr>
        <p:spPr bwMode="auto">
          <a:xfrm>
            <a:off x="219075" y="247650"/>
            <a:ext cx="431641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u="sng">
                <a:solidFill>
                  <a:srgbClr val="FF6600"/>
                </a:solidFill>
                <a:latin typeface="Arial" charset="0"/>
                <a:cs typeface="Arial" charset="0"/>
              </a:rPr>
              <a:t>Chapter 6: Work and Kinetic Energy</a:t>
            </a:r>
          </a:p>
        </p:txBody>
      </p:sp>
      <p:sp>
        <p:nvSpPr>
          <p:cNvPr id="29698" name="TextBox 5"/>
          <p:cNvSpPr txBox="1">
            <a:spLocks noChangeArrowheads="1"/>
          </p:cNvSpPr>
          <p:nvPr/>
        </p:nvSpPr>
        <p:spPr bwMode="auto">
          <a:xfrm>
            <a:off x="219075" y="4276725"/>
            <a:ext cx="86995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The </a:t>
            </a:r>
            <a:r>
              <a:rPr lang="en-US" sz="1800">
                <a:solidFill>
                  <a:srgbClr val="660066"/>
                </a:solidFill>
                <a:latin typeface="Arial" charset="0"/>
                <a:cs typeface="Arial" charset="0"/>
              </a:rPr>
              <a:t>work </a:t>
            </a:r>
            <a:r>
              <a:rPr lang="en-US" sz="1800" i="1">
                <a:solidFill>
                  <a:srgbClr val="660066"/>
                </a:solidFill>
                <a:latin typeface="Arial" charset="0"/>
                <a:cs typeface="Arial" charset="0"/>
              </a:rPr>
              <a:t>W</a:t>
            </a:r>
            <a:r>
              <a:rPr lang="en-US" sz="1800">
                <a:latin typeface="Arial" charset="0"/>
                <a:cs typeface="Arial" charset="0"/>
              </a:rPr>
              <a:t> by the force on the object is given by</a:t>
            </a:r>
          </a:p>
        </p:txBody>
      </p:sp>
      <p:sp>
        <p:nvSpPr>
          <p:cNvPr id="29699" name="TextBox 6"/>
          <p:cNvSpPr txBox="1">
            <a:spLocks noChangeArrowheads="1"/>
          </p:cNvSpPr>
          <p:nvPr/>
        </p:nvSpPr>
        <p:spPr bwMode="auto">
          <a:xfrm>
            <a:off x="1166813" y="5487988"/>
            <a:ext cx="224472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a:latin typeface="Arial" charset="0"/>
                <a:cs typeface="Arial" charset="0"/>
              </a:rPr>
              <a:t>“dot product” </a:t>
            </a:r>
          </a:p>
          <a:p>
            <a:pPr algn="ctr" eaLnBrk="1" hangingPunct="1"/>
            <a:r>
              <a:rPr lang="en-US" sz="1800">
                <a:latin typeface="Arial" charset="0"/>
                <a:cs typeface="Arial" charset="0"/>
              </a:rPr>
              <a:t>aka “scalar product” </a:t>
            </a:r>
          </a:p>
          <a:p>
            <a:pPr algn="ctr" eaLnBrk="1" hangingPunct="1"/>
            <a:r>
              <a:rPr lang="en-US" sz="1800">
                <a:latin typeface="Arial" charset="0"/>
                <a:cs typeface="Arial" charset="0"/>
              </a:rPr>
              <a:t>(see Section 1.10)</a:t>
            </a:r>
          </a:p>
        </p:txBody>
      </p:sp>
      <p:sp>
        <p:nvSpPr>
          <p:cNvPr id="29700" name="TextBox 7"/>
          <p:cNvSpPr txBox="1">
            <a:spLocks noChangeArrowheads="1"/>
          </p:cNvSpPr>
          <p:nvPr/>
        </p:nvSpPr>
        <p:spPr bwMode="auto">
          <a:xfrm>
            <a:off x="4673600" y="5800725"/>
            <a:ext cx="388143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Force and displacement are vectors, but </a:t>
            </a:r>
            <a:r>
              <a:rPr lang="en-US" sz="1800">
                <a:solidFill>
                  <a:srgbClr val="660066"/>
                </a:solidFill>
                <a:latin typeface="Arial" charset="0"/>
                <a:cs typeface="Arial" charset="0"/>
              </a:rPr>
              <a:t>work is a scalar</a:t>
            </a:r>
            <a:r>
              <a:rPr lang="en-US" sz="1800">
                <a:latin typeface="Arial" charset="0"/>
                <a:cs typeface="Arial" charset="0"/>
              </a:rPr>
              <a:t>.</a:t>
            </a:r>
          </a:p>
        </p:txBody>
      </p:sp>
      <p:grpSp>
        <p:nvGrpSpPr>
          <p:cNvPr id="29701" name="Group 26"/>
          <p:cNvGrpSpPr>
            <a:grpSpLocks/>
          </p:cNvGrpSpPr>
          <p:nvPr/>
        </p:nvGrpSpPr>
        <p:grpSpPr bwMode="auto">
          <a:xfrm>
            <a:off x="219075" y="3425547"/>
            <a:ext cx="8699500" cy="660216"/>
            <a:chOff x="219617" y="3425473"/>
            <a:chExt cx="8698797" cy="660584"/>
          </a:xfrm>
        </p:grpSpPr>
        <p:grpSp>
          <p:nvGrpSpPr>
            <p:cNvPr id="29721" name="Group 25"/>
            <p:cNvGrpSpPr>
              <a:grpSpLocks/>
            </p:cNvGrpSpPr>
            <p:nvPr/>
          </p:nvGrpSpPr>
          <p:grpSpPr bwMode="auto">
            <a:xfrm>
              <a:off x="219617" y="3439726"/>
              <a:ext cx="8698797" cy="646331"/>
              <a:chOff x="219617" y="3439726"/>
              <a:chExt cx="8698797" cy="646331"/>
            </a:xfrm>
          </p:grpSpPr>
          <p:sp>
            <p:nvSpPr>
              <p:cNvPr id="29723" name="TextBox 4"/>
              <p:cNvSpPr txBox="1">
                <a:spLocks noChangeArrowheads="1"/>
              </p:cNvSpPr>
              <p:nvPr/>
            </p:nvSpPr>
            <p:spPr bwMode="auto">
              <a:xfrm>
                <a:off x="219617" y="3439726"/>
                <a:ext cx="8698797"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latin typeface="Arial" charset="0"/>
                    <a:cs typeface="Arial" charset="0"/>
                  </a:rPr>
                  <a:t>A constant force      is applied to an object.  The object has a straight-line displacement    .</a:t>
                </a:r>
              </a:p>
            </p:txBody>
          </p:sp>
          <p:graphicFrame>
            <p:nvGraphicFramePr>
              <p:cNvPr id="29724" name="Object 24"/>
              <p:cNvGraphicFramePr>
                <a:graphicFrameLocks noChangeAspect="1"/>
              </p:cNvGraphicFramePr>
              <p:nvPr>
                <p:extLst>
                  <p:ext uri="{D42A27DB-BD31-4B8C-83A1-F6EECF244321}">
                    <p14:modId xmlns:p14="http://schemas.microsoft.com/office/powerpoint/2010/main" xmlns="" val="1216195956"/>
                  </p:ext>
                </p:extLst>
              </p:nvPr>
            </p:nvGraphicFramePr>
            <p:xfrm>
              <a:off x="1805456" y="3661998"/>
              <a:ext cx="266700" cy="411162"/>
            </p:xfrm>
            <a:graphic>
              <a:graphicData uri="http://schemas.openxmlformats.org/presentationml/2006/ole">
                <p:oleObj spid="_x0000_s1289" name="Equation" r:id="rId3" imgW="127800" imgH="200880" progId="Equation.3">
                  <p:embed/>
                </p:oleObj>
              </a:graphicData>
            </a:graphic>
          </p:graphicFrame>
        </p:grpSp>
        <p:graphicFrame>
          <p:nvGraphicFramePr>
            <p:cNvPr id="29722" name="Object 23"/>
            <p:cNvGraphicFramePr>
              <a:graphicFrameLocks noChangeAspect="1"/>
            </p:cNvGraphicFramePr>
            <p:nvPr>
              <p:extLst>
                <p:ext uri="{D42A27DB-BD31-4B8C-83A1-F6EECF244321}">
                  <p14:modId xmlns:p14="http://schemas.microsoft.com/office/powerpoint/2010/main" xmlns="" val="4199738498"/>
                </p:ext>
              </p:extLst>
            </p:nvPr>
          </p:nvGraphicFramePr>
          <p:xfrm>
            <a:off x="2148115" y="3425473"/>
            <a:ext cx="290265" cy="362831"/>
          </p:xfrm>
          <a:graphic>
            <a:graphicData uri="http://schemas.openxmlformats.org/presentationml/2006/ole">
              <p:oleObj spid="_x0000_s1290" name="Equation" r:id="rId4" imgW="136800" imgH="182520" progId="Equation.3">
                <p:embed/>
              </p:oleObj>
            </a:graphicData>
          </a:graphic>
        </p:graphicFrame>
      </p:grpSp>
      <p:graphicFrame>
        <p:nvGraphicFramePr>
          <p:cNvPr id="29702" name="Object 27"/>
          <p:cNvGraphicFramePr>
            <a:graphicFrameLocks noChangeAspect="1"/>
          </p:cNvGraphicFramePr>
          <p:nvPr/>
        </p:nvGraphicFramePr>
        <p:xfrm>
          <a:off x="1387475" y="4803775"/>
          <a:ext cx="2840038" cy="552450"/>
        </p:xfrm>
        <a:graphic>
          <a:graphicData uri="http://schemas.openxmlformats.org/presentationml/2006/ole">
            <p:oleObj spid="_x0000_s1291" name="Equation" r:id="rId5" imgW="1362240" imgH="255960" progId="Equation.3">
              <p:embed/>
            </p:oleObj>
          </a:graphicData>
        </a:graphic>
      </p:graphicFrame>
      <p:grpSp>
        <p:nvGrpSpPr>
          <p:cNvPr id="29703" name="Group 32"/>
          <p:cNvGrpSpPr>
            <a:grpSpLocks/>
          </p:cNvGrpSpPr>
          <p:nvPr/>
        </p:nvGrpSpPr>
        <p:grpSpPr bwMode="auto">
          <a:xfrm>
            <a:off x="1976438" y="792163"/>
            <a:ext cx="4941887" cy="2584450"/>
            <a:chOff x="1976566" y="792502"/>
            <a:chExt cx="4941366" cy="2583975"/>
          </a:xfrm>
        </p:grpSpPr>
        <p:grpSp>
          <p:nvGrpSpPr>
            <p:cNvPr id="29707" name="Group 30"/>
            <p:cNvGrpSpPr>
              <a:grpSpLocks/>
            </p:cNvGrpSpPr>
            <p:nvPr/>
          </p:nvGrpSpPr>
          <p:grpSpPr bwMode="auto">
            <a:xfrm>
              <a:off x="1976566" y="792502"/>
              <a:ext cx="4941366" cy="2583975"/>
              <a:chOff x="1976566" y="792502"/>
              <a:chExt cx="4941366" cy="2583975"/>
            </a:xfrm>
          </p:grpSpPr>
          <p:grpSp>
            <p:nvGrpSpPr>
              <p:cNvPr id="29709" name="Group 22"/>
              <p:cNvGrpSpPr>
                <a:grpSpLocks/>
              </p:cNvGrpSpPr>
              <p:nvPr/>
            </p:nvGrpSpPr>
            <p:grpSpPr bwMode="auto">
              <a:xfrm>
                <a:off x="1976566" y="792502"/>
                <a:ext cx="4941366" cy="2583975"/>
                <a:chOff x="988329" y="811599"/>
                <a:chExt cx="4941366" cy="2583975"/>
              </a:xfrm>
            </p:grpSpPr>
            <p:graphicFrame>
              <p:nvGraphicFramePr>
                <p:cNvPr id="29711" name="Object 19"/>
                <p:cNvGraphicFramePr>
                  <a:graphicFrameLocks noChangeAspect="1"/>
                </p:cNvGraphicFramePr>
                <p:nvPr/>
              </p:nvGraphicFramePr>
              <p:xfrm>
                <a:off x="988329" y="811599"/>
                <a:ext cx="335803" cy="419754"/>
              </p:xfrm>
              <a:graphic>
                <a:graphicData uri="http://schemas.openxmlformats.org/presentationml/2006/ole">
                  <p:oleObj spid="_x0000_s1292" name="Equation" r:id="rId6" imgW="136800" imgH="182520" progId="Equation.3">
                    <p:embed/>
                  </p:oleObj>
                </a:graphicData>
              </a:graphic>
            </p:graphicFrame>
            <p:grpSp>
              <p:nvGrpSpPr>
                <p:cNvPr id="29712" name="Group 21"/>
                <p:cNvGrpSpPr>
                  <a:grpSpLocks/>
                </p:cNvGrpSpPr>
                <p:nvPr/>
              </p:nvGrpSpPr>
              <p:grpSpPr bwMode="auto">
                <a:xfrm>
                  <a:off x="1279515" y="1155333"/>
                  <a:ext cx="4650180" cy="2240241"/>
                  <a:chOff x="1279515" y="1155333"/>
                  <a:chExt cx="4650180" cy="2240241"/>
                </a:xfrm>
              </p:grpSpPr>
              <p:grpSp>
                <p:nvGrpSpPr>
                  <p:cNvPr id="29713" name="Group 18"/>
                  <p:cNvGrpSpPr>
                    <a:grpSpLocks/>
                  </p:cNvGrpSpPr>
                  <p:nvPr/>
                </p:nvGrpSpPr>
                <p:grpSpPr bwMode="auto">
                  <a:xfrm>
                    <a:off x="1279515" y="1155333"/>
                    <a:ext cx="4650180" cy="1764636"/>
                    <a:chOff x="1279515" y="1155333"/>
                    <a:chExt cx="4650180" cy="1764636"/>
                  </a:xfrm>
                </p:grpSpPr>
                <p:grpSp>
                  <p:nvGrpSpPr>
                    <p:cNvPr id="29715" name="Group 16"/>
                    <p:cNvGrpSpPr>
                      <a:grpSpLocks/>
                    </p:cNvGrpSpPr>
                    <p:nvPr/>
                  </p:nvGrpSpPr>
                  <p:grpSpPr bwMode="auto">
                    <a:xfrm>
                      <a:off x="1279515" y="1155333"/>
                      <a:ext cx="4650180" cy="1432231"/>
                      <a:chOff x="2673614" y="840242"/>
                      <a:chExt cx="4650180" cy="1432231"/>
                    </a:xfrm>
                  </p:grpSpPr>
                  <p:grpSp>
                    <p:nvGrpSpPr>
                      <p:cNvPr id="29717" name="Group 13"/>
                      <p:cNvGrpSpPr>
                        <a:grpSpLocks/>
                      </p:cNvGrpSpPr>
                      <p:nvPr/>
                    </p:nvGrpSpPr>
                    <p:grpSpPr bwMode="auto">
                      <a:xfrm>
                        <a:off x="3370665" y="1470424"/>
                        <a:ext cx="3953129" cy="802049"/>
                        <a:chOff x="3370665" y="1470424"/>
                        <a:chExt cx="3953129" cy="802049"/>
                      </a:xfrm>
                    </p:grpSpPr>
                    <p:sp>
                      <p:nvSpPr>
                        <p:cNvPr id="9" name="Rectangle 8"/>
                        <p:cNvSpPr/>
                        <p:nvPr/>
                      </p:nvSpPr>
                      <p:spPr>
                        <a:xfrm>
                          <a:off x="3720549" y="1471054"/>
                          <a:ext cx="1520665" cy="782493"/>
                        </a:xfrm>
                        <a:prstGeom prst="rect">
                          <a:avLst/>
                        </a:prstGeom>
                        <a:solidFill>
                          <a:srgbClr val="FFFF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11" name="Straight Connector 10"/>
                        <p:cNvCxnSpPr/>
                        <p:nvPr/>
                      </p:nvCxnSpPr>
                      <p:spPr>
                        <a:xfrm>
                          <a:off x="3357050" y="2272593"/>
                          <a:ext cx="3966744"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cxnSp>
                    <p:nvCxnSpPr>
                      <p:cNvPr id="16" name="Straight Arrow Connector 15"/>
                      <p:cNvCxnSpPr/>
                      <p:nvPr/>
                    </p:nvCxnSpPr>
                    <p:spPr>
                      <a:xfrm>
                        <a:off x="2672909" y="840932"/>
                        <a:ext cx="1060338" cy="630122"/>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18" name="Left Brace 17"/>
                    <p:cNvSpPr/>
                    <p:nvPr/>
                  </p:nvSpPr>
                  <p:spPr>
                    <a:xfrm rot="16200000">
                      <a:off x="4707460" y="1782892"/>
                      <a:ext cx="276174" cy="1996865"/>
                    </a:xfrm>
                    <a:prstGeom prst="leftBrac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grpSp>
              <p:graphicFrame>
                <p:nvGraphicFramePr>
                  <p:cNvPr id="29714" name="Object 20"/>
                  <p:cNvGraphicFramePr>
                    <a:graphicFrameLocks noChangeAspect="1"/>
                  </p:cNvGraphicFramePr>
                  <p:nvPr/>
                </p:nvGraphicFramePr>
                <p:xfrm>
                  <a:off x="4690775" y="2920911"/>
                  <a:ext cx="307975" cy="474663"/>
                </p:xfrm>
                <a:graphic>
                  <a:graphicData uri="http://schemas.openxmlformats.org/presentationml/2006/ole">
                    <p:oleObj spid="_x0000_s1293" name="Equation" r:id="rId7" imgW="127800" imgH="200880" progId="Equation.3">
                      <p:embed/>
                    </p:oleObj>
                  </a:graphicData>
                </a:graphic>
              </p:graphicFrame>
            </p:grpSp>
          </p:grpSp>
          <p:cxnSp>
            <p:nvCxnSpPr>
              <p:cNvPr id="30" name="Straight Connector 29"/>
              <p:cNvCxnSpPr/>
              <p:nvPr/>
            </p:nvCxnSpPr>
            <p:spPr>
              <a:xfrm>
                <a:off x="1998789" y="1776571"/>
                <a:ext cx="1298438" cy="9523"/>
              </a:xfrm>
              <a:prstGeom prst="line">
                <a:avLst/>
              </a:prstGeom>
              <a:ln>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grpSp>
        <p:sp>
          <p:nvSpPr>
            <p:cNvPr id="29708" name="TextBox 31"/>
            <p:cNvSpPr txBox="1">
              <a:spLocks noChangeArrowheads="1"/>
            </p:cNvSpPr>
            <p:nvPr/>
          </p:nvSpPr>
          <p:spPr bwMode="auto">
            <a:xfrm>
              <a:off x="2530384" y="1416182"/>
              <a:ext cx="3771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cs typeface="Arial" charset="0"/>
                </a:rPr>
                <a:t>θ</a:t>
              </a:r>
            </a:p>
          </p:txBody>
        </p:sp>
      </p:grpSp>
      <p:sp>
        <p:nvSpPr>
          <p:cNvPr id="34" name="Left Brace 33"/>
          <p:cNvSpPr/>
          <p:nvPr/>
        </p:nvSpPr>
        <p:spPr>
          <a:xfrm rot="16200000">
            <a:off x="2178844" y="5151671"/>
            <a:ext cx="219075" cy="528637"/>
          </a:xfrm>
          <a:prstGeom prst="leftBrac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9705" name="TextBox 34"/>
          <p:cNvSpPr txBox="1">
            <a:spLocks noChangeArrowheads="1"/>
          </p:cNvSpPr>
          <p:nvPr/>
        </p:nvSpPr>
        <p:spPr bwMode="auto">
          <a:xfrm>
            <a:off x="4673600" y="4897438"/>
            <a:ext cx="339463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latin typeface="Arial" charset="0"/>
                <a:cs typeface="Arial" charset="0"/>
              </a:rPr>
              <a:t>SI unit of work: Joules (J)</a:t>
            </a:r>
          </a:p>
        </p:txBody>
      </p:sp>
      <p:cxnSp>
        <p:nvCxnSpPr>
          <p:cNvPr id="29" name="Straight Arrow Connector 28"/>
          <p:cNvCxnSpPr/>
          <p:nvPr/>
        </p:nvCxnSpPr>
        <p:spPr>
          <a:xfrm>
            <a:off x="4835525" y="2549525"/>
            <a:ext cx="1997075" cy="0"/>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42453926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0721" name="TextBox 3"/>
          <p:cNvSpPr txBox="1">
            <a:spLocks noChangeArrowheads="1"/>
          </p:cNvSpPr>
          <p:nvPr/>
        </p:nvSpPr>
        <p:spPr bwMode="auto">
          <a:xfrm>
            <a:off x="3055938" y="501650"/>
            <a:ext cx="5786437" cy="922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When a force (or component of a force) points in the </a:t>
            </a:r>
            <a:r>
              <a:rPr lang="en-US" sz="1800">
                <a:solidFill>
                  <a:srgbClr val="660066"/>
                </a:solidFill>
                <a:latin typeface="Arial" charset="0"/>
                <a:cs typeface="Arial" charset="0"/>
              </a:rPr>
              <a:t>same direction </a:t>
            </a:r>
            <a:r>
              <a:rPr lang="en-US" sz="1800">
                <a:latin typeface="Arial" charset="0"/>
                <a:cs typeface="Arial" charset="0"/>
              </a:rPr>
              <a:t>as the displacement, the work done by that force is </a:t>
            </a:r>
            <a:r>
              <a:rPr lang="en-US" sz="1800">
                <a:solidFill>
                  <a:srgbClr val="660066"/>
                </a:solidFill>
                <a:latin typeface="Arial" charset="0"/>
                <a:cs typeface="Arial" charset="0"/>
              </a:rPr>
              <a:t>positive</a:t>
            </a:r>
            <a:r>
              <a:rPr lang="en-US" sz="1800">
                <a:latin typeface="Arial" charset="0"/>
                <a:cs typeface="Arial" charset="0"/>
              </a:rPr>
              <a:t> (</a:t>
            </a:r>
            <a:r>
              <a:rPr lang="en-US" sz="1800" i="1">
                <a:latin typeface="Arial" charset="0"/>
                <a:cs typeface="Arial" charset="0"/>
              </a:rPr>
              <a:t>W</a:t>
            </a:r>
            <a:r>
              <a:rPr lang="en-US" sz="1800">
                <a:latin typeface="Arial" charset="0"/>
                <a:cs typeface="Arial" charset="0"/>
              </a:rPr>
              <a:t> &gt; 0).</a:t>
            </a:r>
          </a:p>
        </p:txBody>
      </p:sp>
      <p:sp>
        <p:nvSpPr>
          <p:cNvPr id="30722" name="TextBox 2"/>
          <p:cNvSpPr txBox="1">
            <a:spLocks noChangeArrowheads="1"/>
          </p:cNvSpPr>
          <p:nvPr/>
        </p:nvSpPr>
        <p:spPr bwMode="auto">
          <a:xfrm>
            <a:off x="4268788" y="2424113"/>
            <a:ext cx="4497387"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When a force (or component of a force) points in the </a:t>
            </a:r>
            <a:r>
              <a:rPr lang="en-US" sz="1800">
                <a:solidFill>
                  <a:srgbClr val="660066"/>
                </a:solidFill>
                <a:latin typeface="Arial" charset="0"/>
                <a:cs typeface="Arial" charset="0"/>
              </a:rPr>
              <a:t>opposite direction </a:t>
            </a:r>
            <a:r>
              <a:rPr lang="en-US" sz="1800">
                <a:latin typeface="Arial" charset="0"/>
                <a:cs typeface="Arial" charset="0"/>
              </a:rPr>
              <a:t>as the displacement, the work done by that force is </a:t>
            </a:r>
            <a:r>
              <a:rPr lang="en-US" sz="1800">
                <a:solidFill>
                  <a:srgbClr val="660066"/>
                </a:solidFill>
                <a:latin typeface="Arial" charset="0"/>
                <a:cs typeface="Arial" charset="0"/>
              </a:rPr>
              <a:t>negative</a:t>
            </a:r>
            <a:r>
              <a:rPr lang="en-US" sz="1800">
                <a:latin typeface="Arial" charset="0"/>
                <a:cs typeface="Arial" charset="0"/>
              </a:rPr>
              <a:t> (</a:t>
            </a:r>
            <a:r>
              <a:rPr lang="en-US" sz="1800" i="1">
                <a:latin typeface="Arial" charset="0"/>
                <a:cs typeface="Arial" charset="0"/>
              </a:rPr>
              <a:t>W</a:t>
            </a:r>
            <a:r>
              <a:rPr lang="en-US" sz="1800">
                <a:latin typeface="Arial" charset="0"/>
                <a:cs typeface="Arial" charset="0"/>
              </a:rPr>
              <a:t> &lt; 0).</a:t>
            </a:r>
          </a:p>
        </p:txBody>
      </p:sp>
      <p:sp>
        <p:nvSpPr>
          <p:cNvPr id="30723" name="TextBox 4"/>
          <p:cNvSpPr txBox="1">
            <a:spLocks noChangeArrowheads="1"/>
          </p:cNvSpPr>
          <p:nvPr/>
        </p:nvSpPr>
        <p:spPr bwMode="auto">
          <a:xfrm>
            <a:off x="2932113" y="4768850"/>
            <a:ext cx="570865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When a force is </a:t>
            </a:r>
            <a:r>
              <a:rPr lang="en-US" sz="1800">
                <a:solidFill>
                  <a:srgbClr val="660066"/>
                </a:solidFill>
                <a:latin typeface="Arial" charset="0"/>
                <a:cs typeface="Arial" charset="0"/>
              </a:rPr>
              <a:t>perpendicular</a:t>
            </a:r>
            <a:r>
              <a:rPr lang="en-US" sz="1800">
                <a:latin typeface="Arial" charset="0"/>
                <a:cs typeface="Arial" charset="0"/>
              </a:rPr>
              <a:t> to the displacement, the work done by that force is </a:t>
            </a:r>
            <a:r>
              <a:rPr lang="en-US" sz="1800">
                <a:solidFill>
                  <a:srgbClr val="660066"/>
                </a:solidFill>
                <a:latin typeface="Arial" charset="0"/>
                <a:cs typeface="Arial" charset="0"/>
              </a:rPr>
              <a:t>zero </a:t>
            </a:r>
            <a:r>
              <a:rPr lang="en-US" sz="1800">
                <a:latin typeface="Arial" charset="0"/>
                <a:cs typeface="Arial" charset="0"/>
              </a:rPr>
              <a:t>(</a:t>
            </a:r>
            <a:r>
              <a:rPr lang="en-US" sz="1800" i="1">
                <a:latin typeface="Arial" charset="0"/>
                <a:cs typeface="Arial" charset="0"/>
              </a:rPr>
              <a:t>W</a:t>
            </a:r>
            <a:r>
              <a:rPr lang="en-US" sz="1800">
                <a:latin typeface="Arial" charset="0"/>
                <a:cs typeface="Arial" charset="0"/>
              </a:rPr>
              <a:t> = 0).</a:t>
            </a:r>
          </a:p>
        </p:txBody>
      </p:sp>
      <p:grpSp>
        <p:nvGrpSpPr>
          <p:cNvPr id="30724" name="Group 15"/>
          <p:cNvGrpSpPr>
            <a:grpSpLocks/>
          </p:cNvGrpSpPr>
          <p:nvPr/>
        </p:nvGrpSpPr>
        <p:grpSpPr bwMode="auto">
          <a:xfrm>
            <a:off x="546100" y="501650"/>
            <a:ext cx="2111375" cy="720725"/>
            <a:chOff x="2481043" y="995946"/>
            <a:chExt cx="2111844" cy="722176"/>
          </a:xfrm>
        </p:grpSpPr>
        <p:grpSp>
          <p:nvGrpSpPr>
            <p:cNvPr id="30741" name="Group 14"/>
            <p:cNvGrpSpPr>
              <a:grpSpLocks/>
            </p:cNvGrpSpPr>
            <p:nvPr/>
          </p:nvGrpSpPr>
          <p:grpSpPr bwMode="auto">
            <a:xfrm>
              <a:off x="2759552" y="995946"/>
              <a:ext cx="1833335" cy="607966"/>
              <a:chOff x="2759552" y="995946"/>
              <a:chExt cx="1833335" cy="607966"/>
            </a:xfrm>
          </p:grpSpPr>
          <p:grpSp>
            <p:nvGrpSpPr>
              <p:cNvPr id="30743" name="Group 11"/>
              <p:cNvGrpSpPr>
                <a:grpSpLocks/>
              </p:cNvGrpSpPr>
              <p:nvPr/>
            </p:nvGrpSpPr>
            <p:grpSpPr bwMode="auto">
              <a:xfrm>
                <a:off x="2759552" y="1470609"/>
                <a:ext cx="1833335" cy="133303"/>
                <a:chOff x="2759552" y="1470609"/>
                <a:chExt cx="1833335" cy="133303"/>
              </a:xfrm>
            </p:grpSpPr>
            <p:cxnSp>
              <p:nvCxnSpPr>
                <p:cNvPr id="8" name="Straight Arrow Connector 7"/>
                <p:cNvCxnSpPr/>
                <p:nvPr/>
              </p:nvCxnSpPr>
              <p:spPr>
                <a:xfrm flipH="1">
                  <a:off x="2758918" y="1594048"/>
                  <a:ext cx="1767279" cy="9544"/>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3170171" y="1479518"/>
                  <a:ext cx="1356026"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4459507" y="1469974"/>
                  <a:ext cx="133380" cy="1336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aphicFrame>
            <p:nvGraphicFramePr>
              <p:cNvPr id="30744" name="Object 12"/>
              <p:cNvGraphicFramePr>
                <a:graphicFrameLocks noChangeAspect="1"/>
              </p:cNvGraphicFramePr>
              <p:nvPr/>
            </p:nvGraphicFramePr>
            <p:xfrm>
              <a:off x="3339976" y="995946"/>
              <a:ext cx="307975" cy="474663"/>
            </p:xfrm>
            <a:graphic>
              <a:graphicData uri="http://schemas.openxmlformats.org/presentationml/2006/ole">
                <p:oleObj spid="_x0000_s202038" name="Equation" r:id="rId3" imgW="127800" imgH="200880" progId="Equation.3">
                  <p:embed/>
                </p:oleObj>
              </a:graphicData>
            </a:graphic>
          </p:graphicFrame>
        </p:grpSp>
        <p:graphicFrame>
          <p:nvGraphicFramePr>
            <p:cNvPr id="30742" name="Object 13"/>
            <p:cNvGraphicFramePr>
              <a:graphicFrameLocks noChangeAspect="1"/>
            </p:cNvGraphicFramePr>
            <p:nvPr/>
          </p:nvGraphicFramePr>
          <p:xfrm>
            <a:off x="2481043" y="1298368"/>
            <a:ext cx="335803" cy="419754"/>
          </p:xfrm>
          <a:graphic>
            <a:graphicData uri="http://schemas.openxmlformats.org/presentationml/2006/ole">
              <p:oleObj spid="_x0000_s202039" name="Equation" r:id="rId4" imgW="136800" imgH="182520" progId="Equation.3">
                <p:embed/>
              </p:oleObj>
            </a:graphicData>
          </a:graphic>
        </p:graphicFrame>
      </p:grpSp>
      <p:grpSp>
        <p:nvGrpSpPr>
          <p:cNvPr id="30725" name="Group 16"/>
          <p:cNvGrpSpPr>
            <a:grpSpLocks/>
          </p:cNvGrpSpPr>
          <p:nvPr/>
        </p:nvGrpSpPr>
        <p:grpSpPr bwMode="auto">
          <a:xfrm>
            <a:off x="296863" y="2709863"/>
            <a:ext cx="3736975" cy="474662"/>
            <a:chOff x="2862545" y="1214181"/>
            <a:chExt cx="3737153" cy="474663"/>
          </a:xfrm>
        </p:grpSpPr>
        <p:grpSp>
          <p:nvGrpSpPr>
            <p:cNvPr id="30734" name="Group 17"/>
            <p:cNvGrpSpPr>
              <a:grpSpLocks/>
            </p:cNvGrpSpPr>
            <p:nvPr/>
          </p:nvGrpSpPr>
          <p:grpSpPr bwMode="auto">
            <a:xfrm>
              <a:off x="2862545" y="1214181"/>
              <a:ext cx="3429997" cy="474663"/>
              <a:chOff x="2862545" y="1214181"/>
              <a:chExt cx="3429997" cy="474663"/>
            </a:xfrm>
          </p:grpSpPr>
          <p:grpSp>
            <p:nvGrpSpPr>
              <p:cNvPr id="30736" name="Group 19"/>
              <p:cNvGrpSpPr>
                <a:grpSpLocks/>
              </p:cNvGrpSpPr>
              <p:nvPr/>
            </p:nvGrpSpPr>
            <p:grpSpPr bwMode="auto">
              <a:xfrm>
                <a:off x="3170520" y="1470609"/>
                <a:ext cx="3122022" cy="133303"/>
                <a:chOff x="3170520" y="1470609"/>
                <a:chExt cx="3122022" cy="133303"/>
              </a:xfrm>
            </p:grpSpPr>
            <p:cxnSp>
              <p:nvCxnSpPr>
                <p:cNvPr id="22" name="Straight Arrow Connector 21"/>
                <p:cNvCxnSpPr/>
                <p:nvPr/>
              </p:nvCxnSpPr>
              <p:spPr>
                <a:xfrm>
                  <a:off x="4526324" y="1528507"/>
                  <a:ext cx="1766971" cy="9525"/>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3170535" y="1526919"/>
                  <a:ext cx="1355789"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Oval 23"/>
                <p:cNvSpPr/>
                <p:nvPr/>
              </p:nvSpPr>
              <p:spPr>
                <a:xfrm>
                  <a:off x="4459646" y="1471357"/>
                  <a:ext cx="133356" cy="131762"/>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aphicFrame>
            <p:nvGraphicFramePr>
              <p:cNvPr id="30737" name="Object 20"/>
              <p:cNvGraphicFramePr>
                <a:graphicFrameLocks noChangeAspect="1"/>
              </p:cNvGraphicFramePr>
              <p:nvPr/>
            </p:nvGraphicFramePr>
            <p:xfrm>
              <a:off x="2862545" y="1214181"/>
              <a:ext cx="307975" cy="474663"/>
            </p:xfrm>
            <a:graphic>
              <a:graphicData uri="http://schemas.openxmlformats.org/presentationml/2006/ole">
                <p:oleObj spid="_x0000_s202040" name="Equation" r:id="rId5" imgW="127800" imgH="200880" progId="Equation.3">
                  <p:embed/>
                </p:oleObj>
              </a:graphicData>
            </a:graphic>
          </p:graphicFrame>
        </p:grpSp>
        <p:graphicFrame>
          <p:nvGraphicFramePr>
            <p:cNvPr id="30735" name="Object 18"/>
            <p:cNvGraphicFramePr>
              <a:graphicFrameLocks noChangeAspect="1"/>
            </p:cNvGraphicFramePr>
            <p:nvPr/>
          </p:nvGraphicFramePr>
          <p:xfrm>
            <a:off x="6263895" y="1269090"/>
            <a:ext cx="335803" cy="419754"/>
          </p:xfrm>
          <a:graphic>
            <a:graphicData uri="http://schemas.openxmlformats.org/presentationml/2006/ole">
              <p:oleObj spid="_x0000_s202041" name="Equation" r:id="rId6" imgW="136800" imgH="182520" progId="Equation.3">
                <p:embed/>
              </p:oleObj>
            </a:graphicData>
          </a:graphic>
        </p:graphicFrame>
      </p:grpSp>
      <p:grpSp>
        <p:nvGrpSpPr>
          <p:cNvPr id="30726" name="Group 24"/>
          <p:cNvGrpSpPr>
            <a:grpSpLocks/>
          </p:cNvGrpSpPr>
          <p:nvPr/>
        </p:nvGrpSpPr>
        <p:grpSpPr bwMode="auto">
          <a:xfrm>
            <a:off x="592138" y="4275138"/>
            <a:ext cx="1998662" cy="1593850"/>
            <a:chOff x="2862545" y="95667"/>
            <a:chExt cx="1999305" cy="1593177"/>
          </a:xfrm>
        </p:grpSpPr>
        <p:grpSp>
          <p:nvGrpSpPr>
            <p:cNvPr id="30727" name="Group 25"/>
            <p:cNvGrpSpPr>
              <a:grpSpLocks/>
            </p:cNvGrpSpPr>
            <p:nvPr/>
          </p:nvGrpSpPr>
          <p:grpSpPr bwMode="auto">
            <a:xfrm>
              <a:off x="2862545" y="95667"/>
              <a:ext cx="1730342" cy="1593177"/>
              <a:chOff x="2862545" y="95667"/>
              <a:chExt cx="1730342" cy="1593177"/>
            </a:xfrm>
          </p:grpSpPr>
          <p:grpSp>
            <p:nvGrpSpPr>
              <p:cNvPr id="30729" name="Group 27"/>
              <p:cNvGrpSpPr>
                <a:grpSpLocks/>
              </p:cNvGrpSpPr>
              <p:nvPr/>
            </p:nvGrpSpPr>
            <p:grpSpPr bwMode="auto">
              <a:xfrm>
                <a:off x="3170520" y="95667"/>
                <a:ext cx="1422367" cy="1508245"/>
                <a:chOff x="3170520" y="95667"/>
                <a:chExt cx="1422367" cy="1508245"/>
              </a:xfrm>
            </p:grpSpPr>
            <p:cxnSp>
              <p:nvCxnSpPr>
                <p:cNvPr id="30" name="Straight Arrow Connector 29"/>
                <p:cNvCxnSpPr/>
                <p:nvPr/>
              </p:nvCxnSpPr>
              <p:spPr>
                <a:xfrm>
                  <a:off x="4526780" y="95667"/>
                  <a:ext cx="0" cy="1374195"/>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a:off x="3170619" y="1526987"/>
                  <a:ext cx="1356161"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Oval 31"/>
                <p:cNvSpPr/>
                <p:nvPr/>
              </p:nvSpPr>
              <p:spPr>
                <a:xfrm>
                  <a:off x="4460083" y="1469862"/>
                  <a:ext cx="133393" cy="13329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aphicFrame>
            <p:nvGraphicFramePr>
              <p:cNvPr id="30730" name="Object 28"/>
              <p:cNvGraphicFramePr>
                <a:graphicFrameLocks noChangeAspect="1"/>
              </p:cNvGraphicFramePr>
              <p:nvPr/>
            </p:nvGraphicFramePr>
            <p:xfrm>
              <a:off x="2862545" y="1214181"/>
              <a:ext cx="307975" cy="474663"/>
            </p:xfrm>
            <a:graphic>
              <a:graphicData uri="http://schemas.openxmlformats.org/presentationml/2006/ole">
                <p:oleObj spid="_x0000_s202042" name="Equation" r:id="rId7" imgW="127800" imgH="200880" progId="Equation.3">
                  <p:embed/>
                </p:oleObj>
              </a:graphicData>
            </a:graphic>
          </p:graphicFrame>
        </p:grpSp>
        <p:graphicFrame>
          <p:nvGraphicFramePr>
            <p:cNvPr id="30728" name="Object 26"/>
            <p:cNvGraphicFramePr>
              <a:graphicFrameLocks noChangeAspect="1"/>
            </p:cNvGraphicFramePr>
            <p:nvPr/>
          </p:nvGraphicFramePr>
          <p:xfrm>
            <a:off x="4526047" y="95667"/>
            <a:ext cx="335803" cy="419754"/>
          </p:xfrm>
          <a:graphic>
            <a:graphicData uri="http://schemas.openxmlformats.org/presentationml/2006/ole">
              <p:oleObj spid="_x0000_s202043" name="Equation" r:id="rId8" imgW="136800" imgH="182520" progId="Equation.3">
                <p:embed/>
              </p:oleObj>
            </a:graphicData>
          </a:graphic>
        </p:graphicFrame>
      </p:grpSp>
    </p:spTree>
    <p:extLst>
      <p:ext uri="{BB962C8B-B14F-4D97-AF65-F5344CB8AC3E}">
        <p14:creationId xmlns:p14="http://schemas.microsoft.com/office/powerpoint/2010/main" xmlns="" val="263096155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8913" name="TextBox 3"/>
          <p:cNvSpPr txBox="1">
            <a:spLocks noChangeArrowheads="1"/>
          </p:cNvSpPr>
          <p:nvPr/>
        </p:nvSpPr>
        <p:spPr bwMode="auto">
          <a:xfrm>
            <a:off x="390525" y="4411663"/>
            <a:ext cx="8231188" cy="1476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buFontTx/>
              <a:buAutoNum type="alphaUcParenR"/>
            </a:pPr>
            <a:r>
              <a:rPr lang="en-US" sz="1800">
                <a:latin typeface="Arial" charset="0"/>
                <a:cs typeface="Arial" charset="0"/>
              </a:rPr>
              <a:t>1, 3, 5, 2, 4</a:t>
            </a:r>
          </a:p>
          <a:p>
            <a:pPr eaLnBrk="1" hangingPunct="1">
              <a:buFontTx/>
              <a:buAutoNum type="alphaUcParenR"/>
            </a:pPr>
            <a:r>
              <a:rPr lang="en-US" sz="1800">
                <a:latin typeface="Arial" charset="0"/>
                <a:cs typeface="Arial" charset="0"/>
              </a:rPr>
              <a:t>5, 3, 4, 1, 2</a:t>
            </a:r>
          </a:p>
          <a:p>
            <a:pPr eaLnBrk="1" hangingPunct="1">
              <a:buFontTx/>
              <a:buAutoNum type="alphaUcParenR"/>
            </a:pPr>
            <a:r>
              <a:rPr lang="en-US" sz="1800">
                <a:latin typeface="Arial" charset="0"/>
                <a:cs typeface="Arial" charset="0"/>
              </a:rPr>
              <a:t>5, 3, 1, 4, 2</a:t>
            </a:r>
          </a:p>
          <a:p>
            <a:pPr eaLnBrk="1" hangingPunct="1">
              <a:buFontTx/>
              <a:buAutoNum type="alphaUcParenR"/>
            </a:pPr>
            <a:r>
              <a:rPr lang="en-US" sz="1800">
                <a:latin typeface="Arial" charset="0"/>
                <a:cs typeface="Arial" charset="0"/>
              </a:rPr>
              <a:t>4, 2, 5, 3, 1</a:t>
            </a:r>
          </a:p>
          <a:p>
            <a:pPr eaLnBrk="1" hangingPunct="1">
              <a:buFontTx/>
              <a:buAutoNum type="alphaUcParenR"/>
            </a:pPr>
            <a:r>
              <a:rPr lang="en-US" sz="1800">
                <a:latin typeface="Arial" charset="0"/>
                <a:cs typeface="Arial" charset="0"/>
              </a:rPr>
              <a:t>None of the above.</a:t>
            </a:r>
          </a:p>
        </p:txBody>
      </p:sp>
      <p:sp>
        <p:nvSpPr>
          <p:cNvPr id="38914" name="TextBox 2"/>
          <p:cNvSpPr txBox="1">
            <a:spLocks noChangeArrowheads="1"/>
          </p:cNvSpPr>
          <p:nvPr/>
        </p:nvSpPr>
        <p:spPr bwMode="auto">
          <a:xfrm>
            <a:off x="304800" y="390525"/>
            <a:ext cx="8316913"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In the cases below (1-5), identical particles experience the same displacement.  The forces shown acting on the particles all have the same magnitude.  Rank each case based on the work done on the particle, from most negative to most positive.</a:t>
            </a:r>
          </a:p>
        </p:txBody>
      </p:sp>
      <p:grpSp>
        <p:nvGrpSpPr>
          <p:cNvPr id="38915" name="Group 4"/>
          <p:cNvGrpSpPr>
            <a:grpSpLocks/>
          </p:cNvGrpSpPr>
          <p:nvPr/>
        </p:nvGrpSpPr>
        <p:grpSpPr bwMode="auto">
          <a:xfrm>
            <a:off x="825500" y="3467100"/>
            <a:ext cx="2692400" cy="474663"/>
            <a:chOff x="3378170" y="1214181"/>
            <a:chExt cx="2693150" cy="474663"/>
          </a:xfrm>
        </p:grpSpPr>
        <p:grpSp>
          <p:nvGrpSpPr>
            <p:cNvPr id="38953" name="Group 5"/>
            <p:cNvGrpSpPr>
              <a:grpSpLocks/>
            </p:cNvGrpSpPr>
            <p:nvPr/>
          </p:nvGrpSpPr>
          <p:grpSpPr bwMode="auto">
            <a:xfrm>
              <a:off x="3378170" y="1214181"/>
              <a:ext cx="2357347" cy="474663"/>
              <a:chOff x="3378170" y="1214181"/>
              <a:chExt cx="2357347" cy="474663"/>
            </a:xfrm>
          </p:grpSpPr>
          <p:grpSp>
            <p:nvGrpSpPr>
              <p:cNvPr id="38955" name="Group 7"/>
              <p:cNvGrpSpPr>
                <a:grpSpLocks/>
              </p:cNvGrpSpPr>
              <p:nvPr/>
            </p:nvGrpSpPr>
            <p:grpSpPr bwMode="auto">
              <a:xfrm>
                <a:off x="3615722" y="1470609"/>
                <a:ext cx="2119795" cy="133303"/>
                <a:chOff x="3615722" y="1470609"/>
                <a:chExt cx="2119795" cy="133303"/>
              </a:xfrm>
            </p:grpSpPr>
            <p:cxnSp>
              <p:nvCxnSpPr>
                <p:cNvPr id="10" name="Straight Arrow Connector 9"/>
                <p:cNvCxnSpPr/>
                <p:nvPr/>
              </p:nvCxnSpPr>
              <p:spPr>
                <a:xfrm>
                  <a:off x="4526252" y="1528506"/>
                  <a:ext cx="1210012" cy="9525"/>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3616361" y="1526919"/>
                  <a:ext cx="909891" cy="11112"/>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4459559" y="1471356"/>
                  <a:ext cx="133387" cy="131763"/>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aphicFrame>
            <p:nvGraphicFramePr>
              <p:cNvPr id="38956" name="Object 8"/>
              <p:cNvGraphicFramePr>
                <a:graphicFrameLocks noChangeAspect="1"/>
              </p:cNvGraphicFramePr>
              <p:nvPr/>
            </p:nvGraphicFramePr>
            <p:xfrm>
              <a:off x="3378170" y="1214181"/>
              <a:ext cx="307975" cy="474663"/>
            </p:xfrm>
            <a:graphic>
              <a:graphicData uri="http://schemas.openxmlformats.org/presentationml/2006/ole">
                <p:oleObj spid="_x0000_s213066" name="Equation" r:id="rId3" imgW="127800" imgH="200880" progId="Equation.3">
                  <p:embed/>
                </p:oleObj>
              </a:graphicData>
            </a:graphic>
          </p:graphicFrame>
        </p:grpSp>
        <p:graphicFrame>
          <p:nvGraphicFramePr>
            <p:cNvPr id="38954" name="Object 6"/>
            <p:cNvGraphicFramePr>
              <a:graphicFrameLocks noChangeAspect="1"/>
            </p:cNvGraphicFramePr>
            <p:nvPr/>
          </p:nvGraphicFramePr>
          <p:xfrm>
            <a:off x="5735517" y="1260732"/>
            <a:ext cx="335803" cy="419754"/>
          </p:xfrm>
          <a:graphic>
            <a:graphicData uri="http://schemas.openxmlformats.org/presentationml/2006/ole">
              <p:oleObj spid="_x0000_s213067" name="Equation" r:id="rId4" imgW="136800" imgH="182520" progId="Equation.3">
                <p:embed/>
              </p:oleObj>
            </a:graphicData>
          </a:graphic>
        </p:graphicFrame>
      </p:grpSp>
      <p:grpSp>
        <p:nvGrpSpPr>
          <p:cNvPr id="38916" name="Group 13"/>
          <p:cNvGrpSpPr>
            <a:grpSpLocks/>
          </p:cNvGrpSpPr>
          <p:nvPr/>
        </p:nvGrpSpPr>
        <p:grpSpPr bwMode="auto">
          <a:xfrm>
            <a:off x="527050" y="2000250"/>
            <a:ext cx="1276350" cy="989013"/>
            <a:chOff x="3316578" y="1023400"/>
            <a:chExt cx="1276309" cy="988969"/>
          </a:xfrm>
        </p:grpSpPr>
        <p:grpSp>
          <p:nvGrpSpPr>
            <p:cNvPr id="38946" name="Group 14"/>
            <p:cNvGrpSpPr>
              <a:grpSpLocks/>
            </p:cNvGrpSpPr>
            <p:nvPr/>
          </p:nvGrpSpPr>
          <p:grpSpPr bwMode="auto">
            <a:xfrm>
              <a:off x="3316578" y="1023400"/>
              <a:ext cx="1276309" cy="580512"/>
              <a:chOff x="3316578" y="1023400"/>
              <a:chExt cx="1276309" cy="580512"/>
            </a:xfrm>
          </p:grpSpPr>
          <p:grpSp>
            <p:nvGrpSpPr>
              <p:cNvPr id="38948" name="Group 16"/>
              <p:cNvGrpSpPr>
                <a:grpSpLocks/>
              </p:cNvGrpSpPr>
              <p:nvPr/>
            </p:nvGrpSpPr>
            <p:grpSpPr bwMode="auto">
              <a:xfrm>
                <a:off x="3316578" y="1470609"/>
                <a:ext cx="1276309" cy="133303"/>
                <a:chOff x="3316578" y="1470609"/>
                <a:chExt cx="1276309" cy="133303"/>
              </a:xfrm>
            </p:grpSpPr>
            <p:cxnSp>
              <p:nvCxnSpPr>
                <p:cNvPr id="19" name="Straight Arrow Connector 18"/>
                <p:cNvCxnSpPr/>
                <p:nvPr/>
              </p:nvCxnSpPr>
              <p:spPr>
                <a:xfrm flipH="1">
                  <a:off x="3316578" y="1593287"/>
                  <a:ext cx="1209636" cy="9525"/>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3615018" y="1480580"/>
                  <a:ext cx="911196" cy="9525"/>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4459541" y="1471055"/>
                  <a:ext cx="133346" cy="13334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aphicFrame>
            <p:nvGraphicFramePr>
              <p:cNvPr id="38949" name="Object 17"/>
              <p:cNvGraphicFramePr>
                <a:graphicFrameLocks noChangeAspect="1"/>
              </p:cNvGraphicFramePr>
              <p:nvPr/>
            </p:nvGraphicFramePr>
            <p:xfrm>
              <a:off x="3686145" y="1023400"/>
              <a:ext cx="307975" cy="474663"/>
            </p:xfrm>
            <a:graphic>
              <a:graphicData uri="http://schemas.openxmlformats.org/presentationml/2006/ole">
                <p:oleObj spid="_x0000_s213068" name="Equation" r:id="rId5" imgW="127800" imgH="200880" progId="Equation.3">
                  <p:embed/>
                </p:oleObj>
              </a:graphicData>
            </a:graphic>
          </p:graphicFrame>
        </p:grpSp>
        <p:graphicFrame>
          <p:nvGraphicFramePr>
            <p:cNvPr id="38947" name="Object 15"/>
            <p:cNvGraphicFramePr>
              <a:graphicFrameLocks noChangeAspect="1"/>
            </p:cNvGraphicFramePr>
            <p:nvPr/>
          </p:nvGraphicFramePr>
          <p:xfrm>
            <a:off x="3770103" y="1592615"/>
            <a:ext cx="335803" cy="419754"/>
          </p:xfrm>
          <a:graphic>
            <a:graphicData uri="http://schemas.openxmlformats.org/presentationml/2006/ole">
              <p:oleObj spid="_x0000_s213069" name="Equation" r:id="rId6" imgW="136800" imgH="182520" progId="Equation.3">
                <p:embed/>
              </p:oleObj>
            </a:graphicData>
          </a:graphic>
        </p:graphicFrame>
      </p:grpSp>
      <p:grpSp>
        <p:nvGrpSpPr>
          <p:cNvPr id="38917" name="Group 21"/>
          <p:cNvGrpSpPr>
            <a:grpSpLocks/>
          </p:cNvGrpSpPr>
          <p:nvPr/>
        </p:nvGrpSpPr>
        <p:grpSpPr bwMode="auto">
          <a:xfrm>
            <a:off x="5194300" y="2747963"/>
            <a:ext cx="1214438" cy="1433512"/>
            <a:chOff x="3378170" y="255158"/>
            <a:chExt cx="1214717" cy="1433686"/>
          </a:xfrm>
        </p:grpSpPr>
        <p:grpSp>
          <p:nvGrpSpPr>
            <p:cNvPr id="38939" name="Group 22"/>
            <p:cNvGrpSpPr>
              <a:grpSpLocks/>
            </p:cNvGrpSpPr>
            <p:nvPr/>
          </p:nvGrpSpPr>
          <p:grpSpPr bwMode="auto">
            <a:xfrm>
              <a:off x="3378170" y="255158"/>
              <a:ext cx="1214717" cy="1433686"/>
              <a:chOff x="3378170" y="255158"/>
              <a:chExt cx="1214717" cy="1433686"/>
            </a:xfrm>
          </p:grpSpPr>
          <p:grpSp>
            <p:nvGrpSpPr>
              <p:cNvPr id="38941" name="Group 24"/>
              <p:cNvGrpSpPr>
                <a:grpSpLocks/>
              </p:cNvGrpSpPr>
              <p:nvPr/>
            </p:nvGrpSpPr>
            <p:grpSpPr bwMode="auto">
              <a:xfrm>
                <a:off x="3615722" y="255158"/>
                <a:ext cx="977165" cy="1348754"/>
                <a:chOff x="3615722" y="255158"/>
                <a:chExt cx="977165" cy="1348754"/>
              </a:xfrm>
            </p:grpSpPr>
            <p:cxnSp>
              <p:nvCxnSpPr>
                <p:cNvPr id="27" name="Straight Arrow Connector 26"/>
                <p:cNvCxnSpPr/>
                <p:nvPr/>
              </p:nvCxnSpPr>
              <p:spPr>
                <a:xfrm rot="5400000" flipV="1">
                  <a:off x="3916522" y="855305"/>
                  <a:ext cx="1209822" cy="9527"/>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a:off x="3616350" y="1528488"/>
                  <a:ext cx="909847" cy="9526"/>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9" name="Oval 28"/>
                <p:cNvSpPr/>
                <p:nvPr/>
              </p:nvSpPr>
              <p:spPr>
                <a:xfrm>
                  <a:off x="4459506" y="1471331"/>
                  <a:ext cx="133381" cy="133366"/>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aphicFrame>
            <p:nvGraphicFramePr>
              <p:cNvPr id="38942" name="Object 25"/>
              <p:cNvGraphicFramePr>
                <a:graphicFrameLocks noChangeAspect="1"/>
              </p:cNvGraphicFramePr>
              <p:nvPr/>
            </p:nvGraphicFramePr>
            <p:xfrm>
              <a:off x="3378170" y="1214181"/>
              <a:ext cx="307975" cy="474663"/>
            </p:xfrm>
            <a:graphic>
              <a:graphicData uri="http://schemas.openxmlformats.org/presentationml/2006/ole">
                <p:oleObj spid="_x0000_s213070" name="Equation" r:id="rId7" imgW="127800" imgH="200880" progId="Equation.3">
                  <p:embed/>
                </p:oleObj>
              </a:graphicData>
            </a:graphic>
          </p:graphicFrame>
        </p:grpSp>
        <p:graphicFrame>
          <p:nvGraphicFramePr>
            <p:cNvPr id="38940" name="Object 23"/>
            <p:cNvGraphicFramePr>
              <a:graphicFrameLocks noChangeAspect="1"/>
            </p:cNvGraphicFramePr>
            <p:nvPr/>
          </p:nvGraphicFramePr>
          <p:xfrm>
            <a:off x="4180318" y="304086"/>
            <a:ext cx="335803" cy="419754"/>
          </p:xfrm>
          <a:graphic>
            <a:graphicData uri="http://schemas.openxmlformats.org/presentationml/2006/ole">
              <p:oleObj spid="_x0000_s213071" name="Equation" r:id="rId8" imgW="136800" imgH="182520" progId="Equation.3">
                <p:embed/>
              </p:oleObj>
            </a:graphicData>
          </a:graphic>
        </p:graphicFrame>
      </p:grpSp>
      <p:grpSp>
        <p:nvGrpSpPr>
          <p:cNvPr id="38918" name="Group 29"/>
          <p:cNvGrpSpPr>
            <a:grpSpLocks/>
          </p:cNvGrpSpPr>
          <p:nvPr/>
        </p:nvGrpSpPr>
        <p:grpSpPr bwMode="auto">
          <a:xfrm>
            <a:off x="2947988" y="2014538"/>
            <a:ext cx="2368550" cy="474662"/>
            <a:chOff x="3378170" y="1214181"/>
            <a:chExt cx="2368937" cy="474663"/>
          </a:xfrm>
        </p:grpSpPr>
        <p:grpSp>
          <p:nvGrpSpPr>
            <p:cNvPr id="38932" name="Group 30"/>
            <p:cNvGrpSpPr>
              <a:grpSpLocks/>
            </p:cNvGrpSpPr>
            <p:nvPr/>
          </p:nvGrpSpPr>
          <p:grpSpPr bwMode="auto">
            <a:xfrm>
              <a:off x="3378170" y="1214181"/>
              <a:ext cx="2368937" cy="474663"/>
              <a:chOff x="3378170" y="1214181"/>
              <a:chExt cx="2368937" cy="474663"/>
            </a:xfrm>
          </p:grpSpPr>
          <p:grpSp>
            <p:nvGrpSpPr>
              <p:cNvPr id="38934" name="Group 32"/>
              <p:cNvGrpSpPr>
                <a:grpSpLocks/>
              </p:cNvGrpSpPr>
              <p:nvPr/>
            </p:nvGrpSpPr>
            <p:grpSpPr bwMode="auto">
              <a:xfrm>
                <a:off x="3615722" y="1214181"/>
                <a:ext cx="2131385" cy="389731"/>
                <a:chOff x="3615722" y="1214181"/>
                <a:chExt cx="2131385" cy="389731"/>
              </a:xfrm>
            </p:grpSpPr>
            <p:cxnSp>
              <p:nvCxnSpPr>
                <p:cNvPr id="35" name="Straight Arrow Connector 34"/>
                <p:cNvCxnSpPr/>
                <p:nvPr/>
              </p:nvCxnSpPr>
              <p:spPr>
                <a:xfrm flipV="1">
                  <a:off x="4537234" y="1214181"/>
                  <a:ext cx="1209873" cy="312738"/>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a:off x="3616334" y="1526919"/>
                  <a:ext cx="909786" cy="9525"/>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37" name="Oval 36"/>
                <p:cNvSpPr/>
                <p:nvPr/>
              </p:nvSpPr>
              <p:spPr>
                <a:xfrm>
                  <a:off x="4459434" y="1469769"/>
                  <a:ext cx="133372" cy="13335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aphicFrame>
            <p:nvGraphicFramePr>
              <p:cNvPr id="38935" name="Object 33"/>
              <p:cNvGraphicFramePr>
                <a:graphicFrameLocks noChangeAspect="1"/>
              </p:cNvGraphicFramePr>
              <p:nvPr/>
            </p:nvGraphicFramePr>
            <p:xfrm>
              <a:off x="3378170" y="1214181"/>
              <a:ext cx="307975" cy="474663"/>
            </p:xfrm>
            <a:graphic>
              <a:graphicData uri="http://schemas.openxmlformats.org/presentationml/2006/ole">
                <p:oleObj spid="_x0000_s213072" name="Equation" r:id="rId9" imgW="127800" imgH="200880" progId="Equation.3">
                  <p:embed/>
                </p:oleObj>
              </a:graphicData>
            </a:graphic>
          </p:graphicFrame>
        </p:grpSp>
        <p:graphicFrame>
          <p:nvGraphicFramePr>
            <p:cNvPr id="38933" name="Object 31"/>
            <p:cNvGraphicFramePr>
              <a:graphicFrameLocks noChangeAspect="1"/>
            </p:cNvGraphicFramePr>
            <p:nvPr/>
          </p:nvGraphicFramePr>
          <p:xfrm>
            <a:off x="5366107" y="1260732"/>
            <a:ext cx="335803" cy="419754"/>
          </p:xfrm>
          <a:graphic>
            <a:graphicData uri="http://schemas.openxmlformats.org/presentationml/2006/ole">
              <p:oleObj spid="_x0000_s213073" name="Equation" r:id="rId10" imgW="136800" imgH="182520" progId="Equation.3">
                <p:embed/>
              </p:oleObj>
            </a:graphicData>
          </a:graphic>
        </p:graphicFrame>
      </p:grpSp>
      <p:grpSp>
        <p:nvGrpSpPr>
          <p:cNvPr id="38919" name="Group 38"/>
          <p:cNvGrpSpPr>
            <a:grpSpLocks/>
          </p:cNvGrpSpPr>
          <p:nvPr/>
        </p:nvGrpSpPr>
        <p:grpSpPr bwMode="auto">
          <a:xfrm>
            <a:off x="6792913" y="1690688"/>
            <a:ext cx="977900" cy="1343025"/>
            <a:chOff x="3615722" y="1023400"/>
            <a:chExt cx="977165" cy="1342351"/>
          </a:xfrm>
        </p:grpSpPr>
        <p:grpSp>
          <p:nvGrpSpPr>
            <p:cNvPr id="38925" name="Group 39"/>
            <p:cNvGrpSpPr>
              <a:grpSpLocks/>
            </p:cNvGrpSpPr>
            <p:nvPr/>
          </p:nvGrpSpPr>
          <p:grpSpPr bwMode="auto">
            <a:xfrm>
              <a:off x="3615722" y="1023400"/>
              <a:ext cx="977165" cy="1331054"/>
              <a:chOff x="3615722" y="1023400"/>
              <a:chExt cx="977165" cy="1331054"/>
            </a:xfrm>
          </p:grpSpPr>
          <p:grpSp>
            <p:nvGrpSpPr>
              <p:cNvPr id="38927" name="Group 41"/>
              <p:cNvGrpSpPr>
                <a:grpSpLocks/>
              </p:cNvGrpSpPr>
              <p:nvPr/>
            </p:nvGrpSpPr>
            <p:grpSpPr bwMode="auto">
              <a:xfrm>
                <a:off x="3615722" y="1470609"/>
                <a:ext cx="977165" cy="883845"/>
                <a:chOff x="3615722" y="1470609"/>
                <a:chExt cx="977165" cy="883845"/>
              </a:xfrm>
            </p:grpSpPr>
            <p:cxnSp>
              <p:nvCxnSpPr>
                <p:cNvPr id="44" name="Straight Arrow Connector 43"/>
                <p:cNvCxnSpPr/>
                <p:nvPr/>
              </p:nvCxnSpPr>
              <p:spPr>
                <a:xfrm flipH="1">
                  <a:off x="3685519" y="1593027"/>
                  <a:ext cx="840743" cy="761617"/>
                </a:xfrm>
                <a:prstGeom prst="straightConnector1">
                  <a:avLst/>
                </a:prstGeom>
                <a:ln>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H="1">
                  <a:off x="3615722" y="1480371"/>
                  <a:ext cx="910540" cy="952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46" name="Oval 45"/>
                <p:cNvSpPr/>
                <p:nvPr/>
              </p:nvSpPr>
              <p:spPr>
                <a:xfrm>
                  <a:off x="4459637" y="1470851"/>
                  <a:ext cx="133250" cy="133283"/>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aphicFrame>
            <p:nvGraphicFramePr>
              <p:cNvPr id="38928" name="Object 42"/>
              <p:cNvGraphicFramePr>
                <a:graphicFrameLocks noChangeAspect="1"/>
              </p:cNvGraphicFramePr>
              <p:nvPr/>
            </p:nvGraphicFramePr>
            <p:xfrm>
              <a:off x="3686145" y="1023400"/>
              <a:ext cx="307975" cy="474663"/>
            </p:xfrm>
            <a:graphic>
              <a:graphicData uri="http://schemas.openxmlformats.org/presentationml/2006/ole">
                <p:oleObj spid="_x0000_s213074" name="Equation" r:id="rId11" imgW="127800" imgH="200880" progId="Equation.3">
                  <p:embed/>
                </p:oleObj>
              </a:graphicData>
            </a:graphic>
          </p:graphicFrame>
        </p:grpSp>
        <p:graphicFrame>
          <p:nvGraphicFramePr>
            <p:cNvPr id="38926" name="Object 40"/>
            <p:cNvGraphicFramePr>
              <a:graphicFrameLocks noChangeAspect="1"/>
            </p:cNvGraphicFramePr>
            <p:nvPr/>
          </p:nvGraphicFramePr>
          <p:xfrm>
            <a:off x="4078924" y="1945997"/>
            <a:ext cx="335803" cy="419754"/>
          </p:xfrm>
          <a:graphic>
            <a:graphicData uri="http://schemas.openxmlformats.org/presentationml/2006/ole">
              <p:oleObj spid="_x0000_s213075" name="Equation" r:id="rId12" imgW="136800" imgH="182520" progId="Equation.3">
                <p:embed/>
              </p:oleObj>
            </a:graphicData>
          </a:graphic>
        </p:graphicFrame>
      </p:grpSp>
      <p:sp>
        <p:nvSpPr>
          <p:cNvPr id="38920" name="TextBox 55"/>
          <p:cNvSpPr txBox="1">
            <a:spLocks noChangeArrowheads="1"/>
          </p:cNvSpPr>
          <p:nvPr/>
        </p:nvSpPr>
        <p:spPr bwMode="auto">
          <a:xfrm>
            <a:off x="763588" y="1690688"/>
            <a:ext cx="95408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Case 1</a:t>
            </a:r>
          </a:p>
        </p:txBody>
      </p:sp>
      <p:sp>
        <p:nvSpPr>
          <p:cNvPr id="38921" name="TextBox 56"/>
          <p:cNvSpPr txBox="1">
            <a:spLocks noChangeArrowheads="1"/>
          </p:cNvSpPr>
          <p:nvPr/>
        </p:nvSpPr>
        <p:spPr bwMode="auto">
          <a:xfrm>
            <a:off x="3630613" y="1690688"/>
            <a:ext cx="9525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Case 2</a:t>
            </a:r>
          </a:p>
        </p:txBody>
      </p:sp>
      <p:sp>
        <p:nvSpPr>
          <p:cNvPr id="38922" name="TextBox 57"/>
          <p:cNvSpPr txBox="1">
            <a:spLocks noChangeArrowheads="1"/>
          </p:cNvSpPr>
          <p:nvPr/>
        </p:nvSpPr>
        <p:spPr bwMode="auto">
          <a:xfrm>
            <a:off x="7251700" y="1690688"/>
            <a:ext cx="9540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Case 3</a:t>
            </a:r>
          </a:p>
        </p:txBody>
      </p:sp>
      <p:sp>
        <p:nvSpPr>
          <p:cNvPr id="38923" name="TextBox 58"/>
          <p:cNvSpPr txBox="1">
            <a:spLocks noChangeArrowheads="1"/>
          </p:cNvSpPr>
          <p:nvPr/>
        </p:nvSpPr>
        <p:spPr bwMode="auto">
          <a:xfrm>
            <a:off x="1497013" y="3098800"/>
            <a:ext cx="9525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Case 4</a:t>
            </a:r>
          </a:p>
        </p:txBody>
      </p:sp>
      <p:sp>
        <p:nvSpPr>
          <p:cNvPr id="38924" name="TextBox 59"/>
          <p:cNvSpPr txBox="1">
            <a:spLocks noChangeArrowheads="1"/>
          </p:cNvSpPr>
          <p:nvPr/>
        </p:nvSpPr>
        <p:spPr bwMode="auto">
          <a:xfrm>
            <a:off x="5064125" y="3189288"/>
            <a:ext cx="954088"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Case 5</a:t>
            </a:r>
          </a:p>
        </p:txBody>
      </p:sp>
    </p:spTree>
    <p:extLst>
      <p:ext uri="{BB962C8B-B14F-4D97-AF65-F5344CB8AC3E}">
        <p14:creationId xmlns:p14="http://schemas.microsoft.com/office/powerpoint/2010/main" xmlns="" val="3134017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1745" name="TextBox 3"/>
          <p:cNvSpPr txBox="1">
            <a:spLocks noChangeArrowheads="1"/>
          </p:cNvSpPr>
          <p:nvPr/>
        </p:nvSpPr>
        <p:spPr bwMode="auto">
          <a:xfrm>
            <a:off x="228600" y="285750"/>
            <a:ext cx="8594725" cy="1201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When many forces act on an object, we can calculate the work done on that object by each of those forces.</a:t>
            </a:r>
          </a:p>
          <a:p>
            <a:pPr eaLnBrk="1" hangingPunct="1"/>
            <a:endParaRPr lang="en-US" sz="1800">
              <a:latin typeface="Arial" charset="0"/>
              <a:cs typeface="Arial" charset="0"/>
            </a:endParaRPr>
          </a:p>
          <a:p>
            <a:pPr eaLnBrk="1" hangingPunct="1"/>
            <a:r>
              <a:rPr lang="en-US" sz="1800">
                <a:latin typeface="Arial" charset="0"/>
                <a:cs typeface="Arial" charset="0"/>
              </a:rPr>
              <a:t>The sum of all of these works is called the </a:t>
            </a:r>
            <a:r>
              <a:rPr lang="en-US" sz="1800" b="1">
                <a:solidFill>
                  <a:srgbClr val="FF0000"/>
                </a:solidFill>
                <a:latin typeface="Arial" charset="0"/>
                <a:cs typeface="Arial" charset="0"/>
              </a:rPr>
              <a:t>net work </a:t>
            </a:r>
            <a:r>
              <a:rPr lang="en-US" sz="1800">
                <a:latin typeface="Arial" charset="0"/>
                <a:cs typeface="Arial" charset="0"/>
              </a:rPr>
              <a:t>(</a:t>
            </a:r>
            <a:r>
              <a:rPr lang="en-US" sz="1800" i="1">
                <a:latin typeface="Arial" charset="0"/>
                <a:cs typeface="Arial" charset="0"/>
              </a:rPr>
              <a:t>W</a:t>
            </a:r>
            <a:r>
              <a:rPr lang="en-US" sz="1800" i="1" baseline="-25000">
                <a:latin typeface="Arial" charset="0"/>
                <a:cs typeface="Arial" charset="0"/>
              </a:rPr>
              <a:t>net</a:t>
            </a:r>
            <a:r>
              <a:rPr lang="en-US" sz="1800">
                <a:latin typeface="Arial" charset="0"/>
                <a:cs typeface="Arial" charset="0"/>
              </a:rPr>
              <a:t>).</a:t>
            </a:r>
          </a:p>
        </p:txBody>
      </p:sp>
      <p:sp>
        <p:nvSpPr>
          <p:cNvPr id="3" name="TextBox 2"/>
          <p:cNvSpPr txBox="1">
            <a:spLocks noChangeArrowheads="1"/>
          </p:cNvSpPr>
          <p:nvPr/>
        </p:nvSpPr>
        <p:spPr bwMode="auto">
          <a:xfrm>
            <a:off x="228600" y="1738313"/>
            <a:ext cx="859472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A 3.0 kg box starts from rest and slides for 2.0 m down a 30</a:t>
            </a:r>
            <a:r>
              <a:rPr lang="en-US" sz="1800" baseline="30000">
                <a:latin typeface="Arial" charset="0"/>
                <a:cs typeface="Arial" charset="0"/>
              </a:rPr>
              <a:t>o</a:t>
            </a:r>
            <a:r>
              <a:rPr lang="en-US" sz="1800">
                <a:latin typeface="Arial" charset="0"/>
                <a:cs typeface="Arial" charset="0"/>
              </a:rPr>
              <a:t> incline.  The coefficient of static friction between the box and the incline is </a:t>
            </a:r>
            <a:r>
              <a:rPr lang="en-US" sz="1800" i="1">
                <a:latin typeface="Arial" charset="0"/>
                <a:cs typeface="Arial" charset="0"/>
              </a:rPr>
              <a:t>μ</a:t>
            </a:r>
            <a:r>
              <a:rPr lang="en-US" sz="1800" i="1" baseline="-25000">
                <a:latin typeface="Arial" charset="0"/>
                <a:cs typeface="Arial" charset="0"/>
              </a:rPr>
              <a:t>k</a:t>
            </a:r>
            <a:r>
              <a:rPr lang="en-US" sz="1800" i="1">
                <a:latin typeface="Arial" charset="0"/>
                <a:cs typeface="Arial" charset="0"/>
              </a:rPr>
              <a:t> </a:t>
            </a:r>
            <a:r>
              <a:rPr lang="en-US" sz="1800">
                <a:latin typeface="Arial" charset="0"/>
                <a:cs typeface="Arial" charset="0"/>
              </a:rPr>
              <a:t>= 0.1.  Find </a:t>
            </a:r>
            <a:r>
              <a:rPr lang="en-US" sz="1800" i="1">
                <a:latin typeface="Arial" charset="0"/>
                <a:cs typeface="Arial" charset="0"/>
              </a:rPr>
              <a:t>W</a:t>
            </a:r>
            <a:r>
              <a:rPr lang="en-US" sz="1800" i="1" baseline="-25000">
                <a:latin typeface="Arial" charset="0"/>
                <a:cs typeface="Arial" charset="0"/>
              </a:rPr>
              <a:t>net</a:t>
            </a:r>
            <a:r>
              <a:rPr lang="en-US" sz="1800">
                <a:latin typeface="Arial" charset="0"/>
                <a:cs typeface="Arial" charset="0"/>
              </a:rPr>
              <a:t>.</a:t>
            </a:r>
          </a:p>
        </p:txBody>
      </p:sp>
      <p:grpSp>
        <p:nvGrpSpPr>
          <p:cNvPr id="10" name="Group 9"/>
          <p:cNvGrpSpPr>
            <a:grpSpLocks/>
          </p:cNvGrpSpPr>
          <p:nvPr/>
        </p:nvGrpSpPr>
        <p:grpSpPr bwMode="auto">
          <a:xfrm>
            <a:off x="2349500" y="2995613"/>
            <a:ext cx="4162425" cy="2346325"/>
            <a:chOff x="2348961" y="2996178"/>
            <a:chExt cx="4163199" cy="2346044"/>
          </a:xfrm>
        </p:grpSpPr>
        <p:grpSp>
          <p:nvGrpSpPr>
            <p:cNvPr id="31748" name="Group 4"/>
            <p:cNvGrpSpPr>
              <a:grpSpLocks/>
            </p:cNvGrpSpPr>
            <p:nvPr/>
          </p:nvGrpSpPr>
          <p:grpSpPr bwMode="auto">
            <a:xfrm>
              <a:off x="2348961" y="2996178"/>
              <a:ext cx="4163199" cy="2346044"/>
              <a:chOff x="849827" y="2251418"/>
              <a:chExt cx="4163199" cy="2346044"/>
            </a:xfrm>
          </p:grpSpPr>
          <p:grpSp>
            <p:nvGrpSpPr>
              <p:cNvPr id="31750" name="Group 5"/>
              <p:cNvGrpSpPr>
                <a:grpSpLocks/>
              </p:cNvGrpSpPr>
              <p:nvPr/>
            </p:nvGrpSpPr>
            <p:grpSpPr bwMode="auto">
              <a:xfrm>
                <a:off x="849827" y="2251418"/>
                <a:ext cx="4163199" cy="2346044"/>
                <a:chOff x="849827" y="2251418"/>
                <a:chExt cx="4163199" cy="2346044"/>
              </a:xfrm>
            </p:grpSpPr>
            <p:sp>
              <p:nvSpPr>
                <p:cNvPr id="8" name="Right Triangle 7"/>
                <p:cNvSpPr/>
                <p:nvPr/>
              </p:nvSpPr>
              <p:spPr>
                <a:xfrm>
                  <a:off x="849827" y="2659356"/>
                  <a:ext cx="4163199" cy="1938106"/>
                </a:xfrm>
                <a:prstGeom prst="rtTriangl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8"/>
                <p:cNvSpPr/>
                <p:nvPr/>
              </p:nvSpPr>
              <p:spPr>
                <a:xfrm rot="1479764">
                  <a:off x="1315051" y="2251418"/>
                  <a:ext cx="1003487" cy="81111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1751" name="TextBox 6"/>
              <p:cNvSpPr txBox="1">
                <a:spLocks noChangeArrowheads="1"/>
              </p:cNvSpPr>
              <p:nvPr/>
            </p:nvSpPr>
            <p:spPr bwMode="auto">
              <a:xfrm>
                <a:off x="3848103" y="4209034"/>
                <a:ext cx="55382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30</a:t>
                </a:r>
                <a:r>
                  <a:rPr lang="en-US" sz="1800" baseline="30000">
                    <a:latin typeface="Arial" charset="0"/>
                    <a:cs typeface="Arial" charset="0"/>
                  </a:rPr>
                  <a:t>o</a:t>
                </a:r>
                <a:endParaRPr lang="en-US" sz="1800">
                  <a:latin typeface="Arial" charset="0"/>
                  <a:cs typeface="Arial" charset="0"/>
                </a:endParaRPr>
              </a:p>
            </p:txBody>
          </p:sp>
        </p:grpSp>
        <p:sp>
          <p:nvSpPr>
            <p:cNvPr id="31749" name="TextBox 1"/>
            <p:cNvSpPr txBox="1">
              <a:spLocks noChangeArrowheads="1"/>
            </p:cNvSpPr>
            <p:nvPr/>
          </p:nvSpPr>
          <p:spPr bwMode="auto">
            <a:xfrm rot="1540377">
              <a:off x="2998269" y="3228818"/>
              <a:ext cx="6015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box</a:t>
              </a:r>
            </a:p>
          </p:txBody>
        </p:sp>
      </p:grpSp>
    </p:spTree>
    <p:extLst>
      <p:ext uri="{BB962C8B-B14F-4D97-AF65-F5344CB8AC3E}">
        <p14:creationId xmlns:p14="http://schemas.microsoft.com/office/powerpoint/2010/main" xmlns="" val="4101894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1745" name="TextBox 3"/>
          <p:cNvSpPr txBox="1">
            <a:spLocks noChangeArrowheads="1"/>
          </p:cNvSpPr>
          <p:nvPr/>
        </p:nvSpPr>
        <p:spPr bwMode="auto">
          <a:xfrm>
            <a:off x="609597" y="285750"/>
            <a:ext cx="859472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2800" dirty="0" smtClean="0">
                <a:latin typeface="Arial" charset="0"/>
                <a:cs typeface="Arial" charset="0"/>
              </a:rPr>
              <a:t>Draw the Free Body Diagram for the Box</a:t>
            </a:r>
            <a:endParaRPr lang="en-US" sz="2800" dirty="0">
              <a:latin typeface="Arial" charset="0"/>
              <a:cs typeface="Arial" charset="0"/>
            </a:endParaRPr>
          </a:p>
        </p:txBody>
      </p:sp>
      <p:sp>
        <p:nvSpPr>
          <p:cNvPr id="3" name="TextBox 2"/>
          <p:cNvSpPr txBox="1">
            <a:spLocks noChangeArrowheads="1"/>
          </p:cNvSpPr>
          <p:nvPr/>
        </p:nvSpPr>
        <p:spPr bwMode="auto">
          <a:xfrm>
            <a:off x="228600" y="1738313"/>
            <a:ext cx="859472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a:latin typeface="Arial" charset="0"/>
                <a:cs typeface="Arial" charset="0"/>
              </a:rPr>
              <a:t>A 3.0 kg box starts from rest and slides for 2.0 m down a 30</a:t>
            </a:r>
            <a:r>
              <a:rPr lang="en-US" sz="1800" baseline="30000" dirty="0">
                <a:latin typeface="Arial" charset="0"/>
                <a:cs typeface="Arial" charset="0"/>
              </a:rPr>
              <a:t>o</a:t>
            </a:r>
            <a:r>
              <a:rPr lang="en-US" sz="1800" dirty="0">
                <a:latin typeface="Arial" charset="0"/>
                <a:cs typeface="Arial" charset="0"/>
              </a:rPr>
              <a:t> incline.  The coefficient of static friction between the box and the incline is </a:t>
            </a:r>
            <a:r>
              <a:rPr lang="en-US" sz="1800" i="1" dirty="0" err="1">
                <a:latin typeface="Arial" charset="0"/>
                <a:cs typeface="Arial" charset="0"/>
              </a:rPr>
              <a:t>μ</a:t>
            </a:r>
            <a:r>
              <a:rPr lang="en-US" sz="1800" i="1" baseline="-25000" dirty="0" err="1">
                <a:latin typeface="Arial" charset="0"/>
                <a:cs typeface="Arial" charset="0"/>
              </a:rPr>
              <a:t>k</a:t>
            </a:r>
            <a:r>
              <a:rPr lang="en-US" sz="1800" i="1" dirty="0">
                <a:latin typeface="Arial" charset="0"/>
                <a:cs typeface="Arial" charset="0"/>
              </a:rPr>
              <a:t> </a:t>
            </a:r>
            <a:r>
              <a:rPr lang="en-US" sz="1800" dirty="0">
                <a:latin typeface="Arial" charset="0"/>
                <a:cs typeface="Arial" charset="0"/>
              </a:rPr>
              <a:t>= 0.1.  Find </a:t>
            </a:r>
            <a:r>
              <a:rPr lang="en-US" sz="1800" i="1" dirty="0" err="1">
                <a:latin typeface="Arial" charset="0"/>
                <a:cs typeface="Arial" charset="0"/>
              </a:rPr>
              <a:t>W</a:t>
            </a:r>
            <a:r>
              <a:rPr lang="en-US" sz="1800" i="1" baseline="-25000" dirty="0" err="1">
                <a:latin typeface="Arial" charset="0"/>
                <a:cs typeface="Arial" charset="0"/>
              </a:rPr>
              <a:t>net</a:t>
            </a:r>
            <a:r>
              <a:rPr lang="en-US" sz="1800" dirty="0">
                <a:latin typeface="Arial" charset="0"/>
                <a:cs typeface="Arial" charset="0"/>
              </a:rPr>
              <a:t>.</a:t>
            </a:r>
          </a:p>
        </p:txBody>
      </p:sp>
      <p:grpSp>
        <p:nvGrpSpPr>
          <p:cNvPr id="10" name="Group 9"/>
          <p:cNvGrpSpPr>
            <a:grpSpLocks/>
          </p:cNvGrpSpPr>
          <p:nvPr/>
        </p:nvGrpSpPr>
        <p:grpSpPr bwMode="auto">
          <a:xfrm>
            <a:off x="2349500" y="2995613"/>
            <a:ext cx="4162425" cy="2346325"/>
            <a:chOff x="2348961" y="2996178"/>
            <a:chExt cx="4163199" cy="2346044"/>
          </a:xfrm>
        </p:grpSpPr>
        <p:grpSp>
          <p:nvGrpSpPr>
            <p:cNvPr id="31748" name="Group 4"/>
            <p:cNvGrpSpPr>
              <a:grpSpLocks/>
            </p:cNvGrpSpPr>
            <p:nvPr/>
          </p:nvGrpSpPr>
          <p:grpSpPr bwMode="auto">
            <a:xfrm>
              <a:off x="2348961" y="2996178"/>
              <a:ext cx="4163199" cy="2346044"/>
              <a:chOff x="849827" y="2251418"/>
              <a:chExt cx="4163199" cy="2346044"/>
            </a:xfrm>
          </p:grpSpPr>
          <p:grpSp>
            <p:nvGrpSpPr>
              <p:cNvPr id="31750" name="Group 5"/>
              <p:cNvGrpSpPr>
                <a:grpSpLocks/>
              </p:cNvGrpSpPr>
              <p:nvPr/>
            </p:nvGrpSpPr>
            <p:grpSpPr bwMode="auto">
              <a:xfrm>
                <a:off x="849827" y="2251418"/>
                <a:ext cx="4163199" cy="2346044"/>
                <a:chOff x="849827" y="2251418"/>
                <a:chExt cx="4163199" cy="2346044"/>
              </a:xfrm>
            </p:grpSpPr>
            <p:sp>
              <p:nvSpPr>
                <p:cNvPr id="8" name="Right Triangle 7"/>
                <p:cNvSpPr/>
                <p:nvPr/>
              </p:nvSpPr>
              <p:spPr>
                <a:xfrm>
                  <a:off x="849827" y="2659356"/>
                  <a:ext cx="4163199" cy="1938106"/>
                </a:xfrm>
                <a:prstGeom prst="rtTriangl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8"/>
                <p:cNvSpPr/>
                <p:nvPr/>
              </p:nvSpPr>
              <p:spPr>
                <a:xfrm rot="1479764">
                  <a:off x="1315051" y="2251418"/>
                  <a:ext cx="1003487" cy="811115"/>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1751" name="TextBox 6"/>
              <p:cNvSpPr txBox="1">
                <a:spLocks noChangeArrowheads="1"/>
              </p:cNvSpPr>
              <p:nvPr/>
            </p:nvSpPr>
            <p:spPr bwMode="auto">
              <a:xfrm>
                <a:off x="3848103" y="4209034"/>
                <a:ext cx="55382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30</a:t>
                </a:r>
                <a:r>
                  <a:rPr lang="en-US" sz="1800" baseline="30000">
                    <a:latin typeface="Arial" charset="0"/>
                    <a:cs typeface="Arial" charset="0"/>
                  </a:rPr>
                  <a:t>o</a:t>
                </a:r>
                <a:endParaRPr lang="en-US" sz="1800">
                  <a:latin typeface="Arial" charset="0"/>
                  <a:cs typeface="Arial" charset="0"/>
                </a:endParaRPr>
              </a:p>
            </p:txBody>
          </p:sp>
        </p:grpSp>
        <p:sp>
          <p:nvSpPr>
            <p:cNvPr id="31749" name="TextBox 1"/>
            <p:cNvSpPr txBox="1">
              <a:spLocks noChangeArrowheads="1"/>
            </p:cNvSpPr>
            <p:nvPr/>
          </p:nvSpPr>
          <p:spPr bwMode="auto">
            <a:xfrm rot="1540377">
              <a:off x="2998269" y="3228818"/>
              <a:ext cx="6015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box</a:t>
              </a:r>
            </a:p>
          </p:txBody>
        </p:sp>
      </p:grpSp>
    </p:spTree>
    <p:extLst>
      <p:ext uri="{BB962C8B-B14F-4D97-AF65-F5344CB8AC3E}">
        <p14:creationId xmlns:p14="http://schemas.microsoft.com/office/powerpoint/2010/main" xmlns="" val="3281066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2769" name="TextBox 3"/>
          <p:cNvSpPr txBox="1">
            <a:spLocks noChangeArrowheads="1"/>
          </p:cNvSpPr>
          <p:nvPr/>
        </p:nvSpPr>
        <p:spPr bwMode="auto">
          <a:xfrm>
            <a:off x="257175" y="320675"/>
            <a:ext cx="85280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Which of the following is the correct free-body diagram for the box?</a:t>
            </a:r>
          </a:p>
        </p:txBody>
      </p:sp>
      <p:grpSp>
        <p:nvGrpSpPr>
          <p:cNvPr id="32770" name="Group 86"/>
          <p:cNvGrpSpPr>
            <a:grpSpLocks/>
          </p:cNvGrpSpPr>
          <p:nvPr/>
        </p:nvGrpSpPr>
        <p:grpSpPr bwMode="auto">
          <a:xfrm>
            <a:off x="782638" y="882650"/>
            <a:ext cx="1852612" cy="2419350"/>
            <a:chOff x="782985" y="883411"/>
            <a:chExt cx="1852433" cy="2419151"/>
          </a:xfrm>
        </p:grpSpPr>
        <p:grpSp>
          <p:nvGrpSpPr>
            <p:cNvPr id="32828" name="Group 22"/>
            <p:cNvGrpSpPr>
              <a:grpSpLocks/>
            </p:cNvGrpSpPr>
            <p:nvPr/>
          </p:nvGrpSpPr>
          <p:grpSpPr bwMode="auto">
            <a:xfrm>
              <a:off x="782985" y="883411"/>
              <a:ext cx="1852433" cy="2419151"/>
              <a:chOff x="2329867" y="1486066"/>
              <a:chExt cx="1852433" cy="2419151"/>
            </a:xfrm>
          </p:grpSpPr>
          <p:grpSp>
            <p:nvGrpSpPr>
              <p:cNvPr id="32830" name="Group 20"/>
              <p:cNvGrpSpPr>
                <a:grpSpLocks/>
              </p:cNvGrpSpPr>
              <p:nvPr/>
            </p:nvGrpSpPr>
            <p:grpSpPr bwMode="auto">
              <a:xfrm>
                <a:off x="2520836" y="1486066"/>
                <a:ext cx="1575523" cy="2351940"/>
                <a:chOff x="2520836" y="1486066"/>
                <a:chExt cx="1575523" cy="2351940"/>
              </a:xfrm>
            </p:grpSpPr>
            <p:grpSp>
              <p:nvGrpSpPr>
                <p:cNvPr id="32832" name="Group 16"/>
                <p:cNvGrpSpPr>
                  <a:grpSpLocks/>
                </p:cNvGrpSpPr>
                <p:nvPr/>
              </p:nvGrpSpPr>
              <p:grpSpPr bwMode="auto">
                <a:xfrm>
                  <a:off x="2845869" y="1795063"/>
                  <a:ext cx="849448" cy="1718677"/>
                  <a:chOff x="2845869" y="1795063"/>
                  <a:chExt cx="849448" cy="1718677"/>
                </a:xfrm>
              </p:grpSpPr>
              <p:grpSp>
                <p:nvGrpSpPr>
                  <p:cNvPr id="32836" name="Group 6"/>
                  <p:cNvGrpSpPr>
                    <a:grpSpLocks/>
                  </p:cNvGrpSpPr>
                  <p:nvPr/>
                </p:nvGrpSpPr>
                <p:grpSpPr bwMode="auto">
                  <a:xfrm>
                    <a:off x="3141497" y="1795063"/>
                    <a:ext cx="553820" cy="763857"/>
                    <a:chOff x="3141497" y="1795063"/>
                    <a:chExt cx="553820" cy="763857"/>
                  </a:xfrm>
                </p:grpSpPr>
                <p:sp>
                  <p:nvSpPr>
                    <p:cNvPr id="2" name="Oval 1"/>
                    <p:cNvSpPr/>
                    <p:nvPr/>
                  </p:nvSpPr>
                  <p:spPr>
                    <a:xfrm>
                      <a:off x="3141001" y="2416265"/>
                      <a:ext cx="142861" cy="142863"/>
                    </a:xfrm>
                    <a:prstGeom prst="ellips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5" name="Straight Arrow Connector 4"/>
                    <p:cNvCxnSpPr/>
                    <p:nvPr/>
                  </p:nvCxnSpPr>
                  <p:spPr>
                    <a:xfrm flipV="1">
                      <a:off x="3255290" y="1795604"/>
                      <a:ext cx="439696" cy="630185"/>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cxnSp>
                <p:nvCxnSpPr>
                  <p:cNvPr id="8" name="Straight Arrow Connector 7"/>
                  <p:cNvCxnSpPr/>
                  <p:nvPr/>
                </p:nvCxnSpPr>
                <p:spPr>
                  <a:xfrm>
                    <a:off x="3217194" y="2559128"/>
                    <a:ext cx="0" cy="968296"/>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2845755" y="2216256"/>
                    <a:ext cx="314295" cy="22858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32833" name="TextBox 17"/>
                <p:cNvSpPr txBox="1">
                  <a:spLocks noChangeArrowheads="1"/>
                </p:cNvSpPr>
                <p:nvPr/>
              </p:nvSpPr>
              <p:spPr bwMode="auto">
                <a:xfrm>
                  <a:off x="2520836" y="1855398"/>
                  <a:ext cx="42968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cs typeface="Arial" charset="0"/>
                    </a:rPr>
                    <a:t>f</a:t>
                  </a:r>
                  <a:r>
                    <a:rPr lang="en-US" sz="1800" i="1" baseline="-25000">
                      <a:latin typeface="Arial" charset="0"/>
                      <a:cs typeface="Arial" charset="0"/>
                    </a:rPr>
                    <a:t>IB</a:t>
                  </a:r>
                  <a:endParaRPr lang="en-US" sz="1800" i="1">
                    <a:latin typeface="Arial" charset="0"/>
                    <a:cs typeface="Arial" charset="0"/>
                  </a:endParaRPr>
                </a:p>
              </p:txBody>
            </p:sp>
            <p:sp>
              <p:nvSpPr>
                <p:cNvPr id="32834" name="TextBox 18"/>
                <p:cNvSpPr txBox="1">
                  <a:spLocks noChangeArrowheads="1"/>
                </p:cNvSpPr>
                <p:nvPr/>
              </p:nvSpPr>
              <p:spPr bwMode="auto">
                <a:xfrm>
                  <a:off x="3609000" y="1486066"/>
                  <a:ext cx="4873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cs typeface="Arial" charset="0"/>
                    </a:rPr>
                    <a:t>N</a:t>
                  </a:r>
                  <a:r>
                    <a:rPr lang="en-US" sz="1800" i="1" baseline="-25000">
                      <a:latin typeface="Arial" charset="0"/>
                      <a:cs typeface="Arial" charset="0"/>
                    </a:rPr>
                    <a:t>IB</a:t>
                  </a:r>
                  <a:endParaRPr lang="en-US" sz="1800" i="1">
                    <a:latin typeface="Arial" charset="0"/>
                    <a:cs typeface="Arial" charset="0"/>
                  </a:endParaRPr>
                </a:p>
              </p:txBody>
            </p:sp>
            <p:sp>
              <p:nvSpPr>
                <p:cNvPr id="32835" name="TextBox 19"/>
                <p:cNvSpPr txBox="1">
                  <a:spLocks noChangeArrowheads="1"/>
                </p:cNvSpPr>
                <p:nvPr/>
              </p:nvSpPr>
              <p:spPr bwMode="auto">
                <a:xfrm>
                  <a:off x="2960073" y="3468674"/>
                  <a:ext cx="61149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cs typeface="Arial" charset="0"/>
                    </a:rPr>
                    <a:t>W</a:t>
                  </a:r>
                  <a:r>
                    <a:rPr lang="en-US" sz="1800" i="1" baseline="-25000">
                      <a:latin typeface="Arial" charset="0"/>
                      <a:cs typeface="Arial" charset="0"/>
                    </a:rPr>
                    <a:t>EB</a:t>
                  </a:r>
                  <a:endParaRPr lang="en-US" sz="1800" i="1">
                    <a:latin typeface="Arial" charset="0"/>
                    <a:cs typeface="Arial" charset="0"/>
                  </a:endParaRPr>
                </a:p>
              </p:txBody>
            </p:sp>
          </p:grpSp>
          <p:sp>
            <p:nvSpPr>
              <p:cNvPr id="22" name="Rectangle 21"/>
              <p:cNvSpPr/>
              <p:nvPr/>
            </p:nvSpPr>
            <p:spPr>
              <a:xfrm>
                <a:off x="2329867" y="1486066"/>
                <a:ext cx="1852433" cy="241915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2829" name="TextBox 81"/>
            <p:cNvSpPr txBox="1">
              <a:spLocks noChangeArrowheads="1"/>
            </p:cNvSpPr>
            <p:nvPr/>
          </p:nvSpPr>
          <p:spPr bwMode="auto">
            <a:xfrm>
              <a:off x="811627" y="902507"/>
              <a:ext cx="343751" cy="36933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A</a:t>
              </a:r>
            </a:p>
          </p:txBody>
        </p:sp>
      </p:grpSp>
      <p:grpSp>
        <p:nvGrpSpPr>
          <p:cNvPr id="32771" name="Group 87"/>
          <p:cNvGrpSpPr>
            <a:grpSpLocks/>
          </p:cNvGrpSpPr>
          <p:nvPr/>
        </p:nvGrpSpPr>
        <p:grpSpPr bwMode="auto">
          <a:xfrm>
            <a:off x="3633788" y="885825"/>
            <a:ext cx="1851025" cy="2419350"/>
            <a:chOff x="3633079" y="886086"/>
            <a:chExt cx="1852433" cy="2419151"/>
          </a:xfrm>
        </p:grpSpPr>
        <p:grpSp>
          <p:nvGrpSpPr>
            <p:cNvPr id="32815" name="Group 23"/>
            <p:cNvGrpSpPr>
              <a:grpSpLocks/>
            </p:cNvGrpSpPr>
            <p:nvPr/>
          </p:nvGrpSpPr>
          <p:grpSpPr bwMode="auto">
            <a:xfrm>
              <a:off x="3633079" y="886086"/>
              <a:ext cx="1852433" cy="2419151"/>
              <a:chOff x="2492200" y="1486066"/>
              <a:chExt cx="1852433" cy="2419151"/>
            </a:xfrm>
          </p:grpSpPr>
          <p:grpSp>
            <p:nvGrpSpPr>
              <p:cNvPr id="32817" name="Group 24"/>
              <p:cNvGrpSpPr>
                <a:grpSpLocks/>
              </p:cNvGrpSpPr>
              <p:nvPr/>
            </p:nvGrpSpPr>
            <p:grpSpPr bwMode="auto">
              <a:xfrm>
                <a:off x="2960073" y="1486066"/>
                <a:ext cx="1136286" cy="2351940"/>
                <a:chOff x="2960073" y="1486066"/>
                <a:chExt cx="1136286" cy="2351940"/>
              </a:xfrm>
            </p:grpSpPr>
            <p:grpSp>
              <p:nvGrpSpPr>
                <p:cNvPr id="32819" name="Group 26"/>
                <p:cNvGrpSpPr>
                  <a:grpSpLocks/>
                </p:cNvGrpSpPr>
                <p:nvPr/>
              </p:nvGrpSpPr>
              <p:grpSpPr bwMode="auto">
                <a:xfrm>
                  <a:off x="3141497" y="1795063"/>
                  <a:ext cx="554198" cy="1718677"/>
                  <a:chOff x="3141497" y="1795063"/>
                  <a:chExt cx="554198" cy="1718677"/>
                </a:xfrm>
              </p:grpSpPr>
              <p:grpSp>
                <p:nvGrpSpPr>
                  <p:cNvPr id="32823" name="Group 30"/>
                  <p:cNvGrpSpPr>
                    <a:grpSpLocks/>
                  </p:cNvGrpSpPr>
                  <p:nvPr/>
                </p:nvGrpSpPr>
                <p:grpSpPr bwMode="auto">
                  <a:xfrm>
                    <a:off x="3141497" y="1795063"/>
                    <a:ext cx="553820" cy="763857"/>
                    <a:chOff x="3141497" y="1795063"/>
                    <a:chExt cx="553820" cy="763857"/>
                  </a:xfrm>
                </p:grpSpPr>
                <p:sp>
                  <p:nvSpPr>
                    <p:cNvPr id="34" name="Oval 33"/>
                    <p:cNvSpPr/>
                    <p:nvPr/>
                  </p:nvSpPr>
                  <p:spPr>
                    <a:xfrm>
                      <a:off x="3127683" y="2416265"/>
                      <a:ext cx="157282" cy="142863"/>
                    </a:xfrm>
                    <a:prstGeom prst="ellips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35" name="Straight Arrow Connector 34"/>
                    <p:cNvCxnSpPr/>
                    <p:nvPr/>
                  </p:nvCxnSpPr>
                  <p:spPr>
                    <a:xfrm flipV="1">
                      <a:off x="3254780" y="1795604"/>
                      <a:ext cx="454370" cy="630185"/>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cxnSp>
                <p:nvCxnSpPr>
                  <p:cNvPr id="32" name="Straight Arrow Connector 31"/>
                  <p:cNvCxnSpPr/>
                  <p:nvPr/>
                </p:nvCxnSpPr>
                <p:spPr>
                  <a:xfrm>
                    <a:off x="3203941" y="2559128"/>
                    <a:ext cx="0" cy="968296"/>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3283377" y="2530556"/>
                    <a:ext cx="413064" cy="300013"/>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32820" name="TextBox 27"/>
                <p:cNvSpPr txBox="1">
                  <a:spLocks noChangeArrowheads="1"/>
                </p:cNvSpPr>
                <p:nvPr/>
              </p:nvSpPr>
              <p:spPr bwMode="auto">
                <a:xfrm>
                  <a:off x="3547316" y="2771284"/>
                  <a:ext cx="42968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cs typeface="Arial" charset="0"/>
                    </a:rPr>
                    <a:t>f</a:t>
                  </a:r>
                  <a:r>
                    <a:rPr lang="en-US" sz="1800" i="1" baseline="-25000">
                      <a:latin typeface="Arial" charset="0"/>
                      <a:cs typeface="Arial" charset="0"/>
                    </a:rPr>
                    <a:t>IB</a:t>
                  </a:r>
                  <a:endParaRPr lang="en-US" sz="1800" i="1">
                    <a:latin typeface="Arial" charset="0"/>
                    <a:cs typeface="Arial" charset="0"/>
                  </a:endParaRPr>
                </a:p>
              </p:txBody>
            </p:sp>
            <p:sp>
              <p:nvSpPr>
                <p:cNvPr id="32821" name="TextBox 28"/>
                <p:cNvSpPr txBox="1">
                  <a:spLocks noChangeArrowheads="1"/>
                </p:cNvSpPr>
                <p:nvPr/>
              </p:nvSpPr>
              <p:spPr bwMode="auto">
                <a:xfrm>
                  <a:off x="3609000" y="1486066"/>
                  <a:ext cx="4873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cs typeface="Arial" charset="0"/>
                    </a:rPr>
                    <a:t>N</a:t>
                  </a:r>
                  <a:r>
                    <a:rPr lang="en-US" sz="1800" i="1" baseline="-25000">
                      <a:latin typeface="Arial" charset="0"/>
                      <a:cs typeface="Arial" charset="0"/>
                    </a:rPr>
                    <a:t>IB</a:t>
                  </a:r>
                  <a:endParaRPr lang="en-US" sz="1800" i="1">
                    <a:latin typeface="Arial" charset="0"/>
                    <a:cs typeface="Arial" charset="0"/>
                  </a:endParaRPr>
                </a:p>
              </p:txBody>
            </p:sp>
            <p:sp>
              <p:nvSpPr>
                <p:cNvPr id="32822" name="TextBox 29"/>
                <p:cNvSpPr txBox="1">
                  <a:spLocks noChangeArrowheads="1"/>
                </p:cNvSpPr>
                <p:nvPr/>
              </p:nvSpPr>
              <p:spPr bwMode="auto">
                <a:xfrm>
                  <a:off x="2960073" y="3468674"/>
                  <a:ext cx="61149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cs typeface="Arial" charset="0"/>
                    </a:rPr>
                    <a:t>W</a:t>
                  </a:r>
                  <a:r>
                    <a:rPr lang="en-US" sz="1800" i="1" baseline="-25000">
                      <a:latin typeface="Arial" charset="0"/>
                      <a:cs typeface="Arial" charset="0"/>
                    </a:rPr>
                    <a:t>EB</a:t>
                  </a:r>
                  <a:endParaRPr lang="en-US" sz="1800" i="1">
                    <a:latin typeface="Arial" charset="0"/>
                    <a:cs typeface="Arial" charset="0"/>
                  </a:endParaRPr>
                </a:p>
              </p:txBody>
            </p:sp>
          </p:grpSp>
          <p:sp>
            <p:nvSpPr>
              <p:cNvPr id="26" name="Rectangle 25"/>
              <p:cNvSpPr/>
              <p:nvPr/>
            </p:nvSpPr>
            <p:spPr>
              <a:xfrm>
                <a:off x="2492200" y="1486066"/>
                <a:ext cx="1852433" cy="241915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2816" name="TextBox 82"/>
            <p:cNvSpPr txBox="1">
              <a:spLocks noChangeArrowheads="1"/>
            </p:cNvSpPr>
            <p:nvPr/>
          </p:nvSpPr>
          <p:spPr bwMode="auto">
            <a:xfrm>
              <a:off x="3652907" y="912055"/>
              <a:ext cx="343751" cy="36933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B</a:t>
              </a:r>
            </a:p>
          </p:txBody>
        </p:sp>
      </p:grpSp>
      <p:grpSp>
        <p:nvGrpSpPr>
          <p:cNvPr id="32772" name="Group 89"/>
          <p:cNvGrpSpPr>
            <a:grpSpLocks/>
          </p:cNvGrpSpPr>
          <p:nvPr/>
        </p:nvGrpSpPr>
        <p:grpSpPr bwMode="auto">
          <a:xfrm>
            <a:off x="2176463" y="3822700"/>
            <a:ext cx="1852612" cy="2419350"/>
            <a:chOff x="2177080" y="3822735"/>
            <a:chExt cx="1852433" cy="2419151"/>
          </a:xfrm>
        </p:grpSpPr>
        <p:grpSp>
          <p:nvGrpSpPr>
            <p:cNvPr id="32802" name="Group 50"/>
            <p:cNvGrpSpPr>
              <a:grpSpLocks/>
            </p:cNvGrpSpPr>
            <p:nvPr/>
          </p:nvGrpSpPr>
          <p:grpSpPr bwMode="auto">
            <a:xfrm>
              <a:off x="2177080" y="3822735"/>
              <a:ext cx="1852433" cy="2419151"/>
              <a:chOff x="2329867" y="1409682"/>
              <a:chExt cx="1852433" cy="2419151"/>
            </a:xfrm>
          </p:grpSpPr>
          <p:grpSp>
            <p:nvGrpSpPr>
              <p:cNvPr id="32804" name="Group 51"/>
              <p:cNvGrpSpPr>
                <a:grpSpLocks/>
              </p:cNvGrpSpPr>
              <p:nvPr/>
            </p:nvGrpSpPr>
            <p:grpSpPr bwMode="auto">
              <a:xfrm>
                <a:off x="2520836" y="1607144"/>
                <a:ext cx="1284858" cy="2125052"/>
                <a:chOff x="2520836" y="1607144"/>
                <a:chExt cx="1284858" cy="2125052"/>
              </a:xfrm>
            </p:grpSpPr>
            <p:grpSp>
              <p:nvGrpSpPr>
                <p:cNvPr id="32806" name="Group 53"/>
                <p:cNvGrpSpPr>
                  <a:grpSpLocks/>
                </p:cNvGrpSpPr>
                <p:nvPr/>
              </p:nvGrpSpPr>
              <p:grpSpPr bwMode="auto">
                <a:xfrm>
                  <a:off x="2845869" y="1625090"/>
                  <a:ext cx="438857" cy="1737774"/>
                  <a:chOff x="2845869" y="1625090"/>
                  <a:chExt cx="438857" cy="1737774"/>
                </a:xfrm>
              </p:grpSpPr>
              <p:grpSp>
                <p:nvGrpSpPr>
                  <p:cNvPr id="32810" name="Group 57"/>
                  <p:cNvGrpSpPr>
                    <a:grpSpLocks/>
                  </p:cNvGrpSpPr>
                  <p:nvPr/>
                </p:nvGrpSpPr>
                <p:grpSpPr bwMode="auto">
                  <a:xfrm>
                    <a:off x="3141497" y="1625090"/>
                    <a:ext cx="143229" cy="933830"/>
                    <a:chOff x="3141497" y="1625090"/>
                    <a:chExt cx="143229" cy="933830"/>
                  </a:xfrm>
                </p:grpSpPr>
                <p:sp>
                  <p:nvSpPr>
                    <p:cNvPr id="61" name="Oval 60"/>
                    <p:cNvSpPr/>
                    <p:nvPr/>
                  </p:nvSpPr>
                  <p:spPr>
                    <a:xfrm>
                      <a:off x="3155289" y="2401789"/>
                      <a:ext cx="130162" cy="142863"/>
                    </a:xfrm>
                    <a:prstGeom prst="ellips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2" name="Straight Arrow Connector 61"/>
                    <p:cNvCxnSpPr/>
                    <p:nvPr/>
                  </p:nvCxnSpPr>
                  <p:spPr>
                    <a:xfrm flipV="1">
                      <a:off x="3231481" y="1611279"/>
                      <a:ext cx="0" cy="79051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cxnSp>
                <p:nvCxnSpPr>
                  <p:cNvPr id="59" name="Straight Arrow Connector 58"/>
                  <p:cNvCxnSpPr/>
                  <p:nvPr/>
                </p:nvCxnSpPr>
                <p:spPr>
                  <a:xfrm>
                    <a:off x="3218782" y="2544652"/>
                    <a:ext cx="0" cy="817495"/>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flipH="1" flipV="1">
                    <a:off x="2845755" y="2201781"/>
                    <a:ext cx="315883" cy="22858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32807" name="TextBox 54"/>
                <p:cNvSpPr txBox="1">
                  <a:spLocks noChangeArrowheads="1"/>
                </p:cNvSpPr>
                <p:nvPr/>
              </p:nvSpPr>
              <p:spPr bwMode="auto">
                <a:xfrm>
                  <a:off x="2520836" y="1855398"/>
                  <a:ext cx="42968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cs typeface="Arial" charset="0"/>
                    </a:rPr>
                    <a:t>f</a:t>
                  </a:r>
                  <a:r>
                    <a:rPr lang="en-US" sz="1800" i="1" baseline="-25000">
                      <a:latin typeface="Arial" charset="0"/>
                      <a:cs typeface="Arial" charset="0"/>
                    </a:rPr>
                    <a:t>IB</a:t>
                  </a:r>
                  <a:endParaRPr lang="en-US" sz="1800" i="1">
                    <a:latin typeface="Arial" charset="0"/>
                    <a:cs typeface="Arial" charset="0"/>
                  </a:endParaRPr>
                </a:p>
              </p:txBody>
            </p:sp>
            <p:sp>
              <p:nvSpPr>
                <p:cNvPr id="32808" name="TextBox 55"/>
                <p:cNvSpPr txBox="1">
                  <a:spLocks noChangeArrowheads="1"/>
                </p:cNvSpPr>
                <p:nvPr/>
              </p:nvSpPr>
              <p:spPr bwMode="auto">
                <a:xfrm>
                  <a:off x="3318335" y="1607144"/>
                  <a:ext cx="4873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cs typeface="Arial" charset="0"/>
                    </a:rPr>
                    <a:t>N</a:t>
                  </a:r>
                  <a:r>
                    <a:rPr lang="en-US" sz="1800" i="1" baseline="-25000">
                      <a:latin typeface="Arial" charset="0"/>
                      <a:cs typeface="Arial" charset="0"/>
                    </a:rPr>
                    <a:t>IB</a:t>
                  </a:r>
                  <a:endParaRPr lang="en-US" sz="1800" i="1">
                    <a:latin typeface="Arial" charset="0"/>
                    <a:cs typeface="Arial" charset="0"/>
                  </a:endParaRPr>
                </a:p>
              </p:txBody>
            </p:sp>
            <p:sp>
              <p:nvSpPr>
                <p:cNvPr id="32809" name="TextBox 56"/>
                <p:cNvSpPr txBox="1">
                  <a:spLocks noChangeArrowheads="1"/>
                </p:cNvSpPr>
                <p:nvPr/>
              </p:nvSpPr>
              <p:spPr bwMode="auto">
                <a:xfrm>
                  <a:off x="2950524" y="3362864"/>
                  <a:ext cx="61149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cs typeface="Arial" charset="0"/>
                    </a:rPr>
                    <a:t>W</a:t>
                  </a:r>
                  <a:r>
                    <a:rPr lang="en-US" sz="1800" i="1" baseline="-25000">
                      <a:latin typeface="Arial" charset="0"/>
                      <a:cs typeface="Arial" charset="0"/>
                    </a:rPr>
                    <a:t>EB</a:t>
                  </a:r>
                  <a:endParaRPr lang="en-US" sz="1800" i="1">
                    <a:latin typeface="Arial" charset="0"/>
                    <a:cs typeface="Arial" charset="0"/>
                  </a:endParaRPr>
                </a:p>
              </p:txBody>
            </p:sp>
          </p:grpSp>
          <p:sp>
            <p:nvSpPr>
              <p:cNvPr id="53" name="Rectangle 52"/>
              <p:cNvSpPr/>
              <p:nvPr/>
            </p:nvSpPr>
            <p:spPr>
              <a:xfrm>
                <a:off x="2329867" y="1409682"/>
                <a:ext cx="1852433" cy="241915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2803" name="TextBox 83"/>
            <p:cNvSpPr txBox="1">
              <a:spLocks noChangeArrowheads="1"/>
            </p:cNvSpPr>
            <p:nvPr/>
          </p:nvSpPr>
          <p:spPr bwMode="auto">
            <a:xfrm>
              <a:off x="2205726" y="3845827"/>
              <a:ext cx="343751" cy="36933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D</a:t>
              </a:r>
            </a:p>
          </p:txBody>
        </p:sp>
      </p:grpSp>
      <p:grpSp>
        <p:nvGrpSpPr>
          <p:cNvPr id="32773" name="Group 88"/>
          <p:cNvGrpSpPr>
            <a:grpSpLocks/>
          </p:cNvGrpSpPr>
          <p:nvPr/>
        </p:nvGrpSpPr>
        <p:grpSpPr bwMode="auto">
          <a:xfrm>
            <a:off x="6645275" y="885825"/>
            <a:ext cx="1852613" cy="2419350"/>
            <a:chOff x="6645467" y="886086"/>
            <a:chExt cx="1852433" cy="2419151"/>
          </a:xfrm>
        </p:grpSpPr>
        <p:grpSp>
          <p:nvGrpSpPr>
            <p:cNvPr id="32789" name="Group 36"/>
            <p:cNvGrpSpPr>
              <a:grpSpLocks/>
            </p:cNvGrpSpPr>
            <p:nvPr/>
          </p:nvGrpSpPr>
          <p:grpSpPr bwMode="auto">
            <a:xfrm>
              <a:off x="6645467" y="886086"/>
              <a:ext cx="1852433" cy="2419151"/>
              <a:chOff x="2329867" y="1342846"/>
              <a:chExt cx="1852433" cy="2419151"/>
            </a:xfrm>
          </p:grpSpPr>
          <p:grpSp>
            <p:nvGrpSpPr>
              <p:cNvPr id="32791" name="Group 37"/>
              <p:cNvGrpSpPr>
                <a:grpSpLocks/>
              </p:cNvGrpSpPr>
              <p:nvPr/>
            </p:nvGrpSpPr>
            <p:grpSpPr bwMode="auto">
              <a:xfrm>
                <a:off x="2520836" y="1486066"/>
                <a:ext cx="1575523" cy="2151596"/>
                <a:chOff x="2520836" y="1486066"/>
                <a:chExt cx="1575523" cy="2151596"/>
              </a:xfrm>
            </p:grpSpPr>
            <p:grpSp>
              <p:nvGrpSpPr>
                <p:cNvPr id="32793" name="Group 39"/>
                <p:cNvGrpSpPr>
                  <a:grpSpLocks/>
                </p:cNvGrpSpPr>
                <p:nvPr/>
              </p:nvGrpSpPr>
              <p:grpSpPr bwMode="auto">
                <a:xfrm>
                  <a:off x="2702450" y="1795063"/>
                  <a:ext cx="992867" cy="1465819"/>
                  <a:chOff x="2702450" y="1795063"/>
                  <a:chExt cx="992867" cy="1465819"/>
                </a:xfrm>
              </p:grpSpPr>
              <p:grpSp>
                <p:nvGrpSpPr>
                  <p:cNvPr id="32797" name="Group 43"/>
                  <p:cNvGrpSpPr>
                    <a:grpSpLocks/>
                  </p:cNvGrpSpPr>
                  <p:nvPr/>
                </p:nvGrpSpPr>
                <p:grpSpPr bwMode="auto">
                  <a:xfrm>
                    <a:off x="3141497" y="1795063"/>
                    <a:ext cx="553820" cy="763857"/>
                    <a:chOff x="3141497" y="1795063"/>
                    <a:chExt cx="553820" cy="763857"/>
                  </a:xfrm>
                </p:grpSpPr>
                <p:sp>
                  <p:nvSpPr>
                    <p:cNvPr id="47" name="Oval 46"/>
                    <p:cNvSpPr/>
                    <p:nvPr/>
                  </p:nvSpPr>
                  <p:spPr>
                    <a:xfrm>
                      <a:off x="3141001" y="2430195"/>
                      <a:ext cx="142861" cy="142863"/>
                    </a:xfrm>
                    <a:prstGeom prst="ellips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8" name="Straight Arrow Connector 47"/>
                    <p:cNvCxnSpPr/>
                    <p:nvPr/>
                  </p:nvCxnSpPr>
                  <p:spPr>
                    <a:xfrm flipV="1">
                      <a:off x="3255290" y="1795247"/>
                      <a:ext cx="439694" cy="644472"/>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cxnSp>
                <p:nvCxnSpPr>
                  <p:cNvPr id="45" name="Straight Arrow Connector 44"/>
                  <p:cNvCxnSpPr/>
                  <p:nvPr/>
                </p:nvCxnSpPr>
                <p:spPr>
                  <a:xfrm flipH="1">
                    <a:off x="2688606" y="2550835"/>
                    <a:ext cx="490491" cy="72384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H="1" flipV="1">
                    <a:off x="2831468" y="2215899"/>
                    <a:ext cx="328581" cy="22858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32794" name="TextBox 40"/>
                <p:cNvSpPr txBox="1">
                  <a:spLocks noChangeArrowheads="1"/>
                </p:cNvSpPr>
                <p:nvPr/>
              </p:nvSpPr>
              <p:spPr bwMode="auto">
                <a:xfrm>
                  <a:off x="2520836" y="1855398"/>
                  <a:ext cx="42968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cs typeface="Arial" charset="0"/>
                    </a:rPr>
                    <a:t>f</a:t>
                  </a:r>
                  <a:r>
                    <a:rPr lang="en-US" sz="1800" i="1" baseline="-25000">
                      <a:latin typeface="Arial" charset="0"/>
                      <a:cs typeface="Arial" charset="0"/>
                    </a:rPr>
                    <a:t>IB</a:t>
                  </a:r>
                  <a:endParaRPr lang="en-US" sz="1800" i="1">
                    <a:latin typeface="Arial" charset="0"/>
                    <a:cs typeface="Arial" charset="0"/>
                  </a:endParaRPr>
                </a:p>
              </p:txBody>
            </p:sp>
            <p:sp>
              <p:nvSpPr>
                <p:cNvPr id="32795" name="TextBox 41"/>
                <p:cNvSpPr txBox="1">
                  <a:spLocks noChangeArrowheads="1"/>
                </p:cNvSpPr>
                <p:nvPr/>
              </p:nvSpPr>
              <p:spPr bwMode="auto">
                <a:xfrm>
                  <a:off x="3609000" y="1486066"/>
                  <a:ext cx="4873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cs typeface="Arial" charset="0"/>
                    </a:rPr>
                    <a:t>N</a:t>
                  </a:r>
                  <a:r>
                    <a:rPr lang="en-US" sz="1800" i="1" baseline="-25000">
                      <a:latin typeface="Arial" charset="0"/>
                      <a:cs typeface="Arial" charset="0"/>
                    </a:rPr>
                    <a:t>IB</a:t>
                  </a:r>
                  <a:endParaRPr lang="en-US" sz="1800" i="1">
                    <a:latin typeface="Arial" charset="0"/>
                    <a:cs typeface="Arial" charset="0"/>
                  </a:endParaRPr>
                </a:p>
              </p:txBody>
            </p:sp>
            <p:sp>
              <p:nvSpPr>
                <p:cNvPr id="32796" name="TextBox 42"/>
                <p:cNvSpPr txBox="1">
                  <a:spLocks noChangeArrowheads="1"/>
                </p:cNvSpPr>
                <p:nvPr/>
              </p:nvSpPr>
              <p:spPr bwMode="auto">
                <a:xfrm>
                  <a:off x="2520836" y="3268330"/>
                  <a:ext cx="61149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cs typeface="Arial" charset="0"/>
                    </a:rPr>
                    <a:t>W</a:t>
                  </a:r>
                  <a:r>
                    <a:rPr lang="en-US" sz="1800" i="1" baseline="-25000">
                      <a:latin typeface="Arial" charset="0"/>
                      <a:cs typeface="Arial" charset="0"/>
                    </a:rPr>
                    <a:t>EB</a:t>
                  </a:r>
                  <a:endParaRPr lang="en-US" sz="1800" i="1">
                    <a:latin typeface="Arial" charset="0"/>
                    <a:cs typeface="Arial" charset="0"/>
                  </a:endParaRPr>
                </a:p>
              </p:txBody>
            </p:sp>
          </p:grpSp>
          <p:sp>
            <p:nvSpPr>
              <p:cNvPr id="39" name="Rectangle 38"/>
              <p:cNvSpPr/>
              <p:nvPr/>
            </p:nvSpPr>
            <p:spPr>
              <a:xfrm>
                <a:off x="2329867" y="1342846"/>
                <a:ext cx="1852433" cy="241915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2790" name="TextBox 84"/>
            <p:cNvSpPr txBox="1">
              <a:spLocks noChangeArrowheads="1"/>
            </p:cNvSpPr>
            <p:nvPr/>
          </p:nvSpPr>
          <p:spPr bwMode="auto">
            <a:xfrm>
              <a:off x="6674299" y="912055"/>
              <a:ext cx="343751" cy="36933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C</a:t>
              </a:r>
            </a:p>
          </p:txBody>
        </p:sp>
      </p:grpSp>
      <p:grpSp>
        <p:nvGrpSpPr>
          <p:cNvPr id="32774" name="Group 90"/>
          <p:cNvGrpSpPr>
            <a:grpSpLocks/>
          </p:cNvGrpSpPr>
          <p:nvPr/>
        </p:nvGrpSpPr>
        <p:grpSpPr bwMode="auto">
          <a:xfrm>
            <a:off x="5251450" y="3814763"/>
            <a:ext cx="1852613" cy="2419350"/>
            <a:chOff x="5251010" y="3815085"/>
            <a:chExt cx="1852433" cy="2419151"/>
          </a:xfrm>
        </p:grpSpPr>
        <p:grpSp>
          <p:nvGrpSpPr>
            <p:cNvPr id="32775" name="Group 80"/>
            <p:cNvGrpSpPr>
              <a:grpSpLocks/>
            </p:cNvGrpSpPr>
            <p:nvPr/>
          </p:nvGrpSpPr>
          <p:grpSpPr bwMode="auto">
            <a:xfrm>
              <a:off x="5251010" y="3815085"/>
              <a:ext cx="1852433" cy="2419151"/>
              <a:chOff x="3140763" y="3791417"/>
              <a:chExt cx="1852433" cy="2419151"/>
            </a:xfrm>
          </p:grpSpPr>
          <p:grpSp>
            <p:nvGrpSpPr>
              <p:cNvPr id="32777" name="Group 64"/>
              <p:cNvGrpSpPr>
                <a:grpSpLocks/>
              </p:cNvGrpSpPr>
              <p:nvPr/>
            </p:nvGrpSpPr>
            <p:grpSpPr bwMode="auto">
              <a:xfrm>
                <a:off x="3140763" y="3791417"/>
                <a:ext cx="1852433" cy="2419151"/>
                <a:chOff x="2387161" y="1409682"/>
                <a:chExt cx="1852433" cy="2419151"/>
              </a:xfrm>
            </p:grpSpPr>
            <p:grpSp>
              <p:nvGrpSpPr>
                <p:cNvPr id="32779" name="Group 65"/>
                <p:cNvGrpSpPr>
                  <a:grpSpLocks/>
                </p:cNvGrpSpPr>
                <p:nvPr/>
              </p:nvGrpSpPr>
              <p:grpSpPr bwMode="auto">
                <a:xfrm>
                  <a:off x="2950524" y="1607144"/>
                  <a:ext cx="983870" cy="2125052"/>
                  <a:chOff x="2950524" y="1607144"/>
                  <a:chExt cx="983870" cy="2125052"/>
                </a:xfrm>
              </p:grpSpPr>
              <p:grpSp>
                <p:nvGrpSpPr>
                  <p:cNvPr id="32781" name="Group 67"/>
                  <p:cNvGrpSpPr>
                    <a:grpSpLocks/>
                  </p:cNvGrpSpPr>
                  <p:nvPr/>
                </p:nvGrpSpPr>
                <p:grpSpPr bwMode="auto">
                  <a:xfrm>
                    <a:off x="3141497" y="1625090"/>
                    <a:ext cx="143229" cy="1737774"/>
                    <a:chOff x="3141497" y="1625090"/>
                    <a:chExt cx="143229" cy="1737774"/>
                  </a:xfrm>
                </p:grpSpPr>
                <p:grpSp>
                  <p:nvGrpSpPr>
                    <p:cNvPr id="32785" name="Group 71"/>
                    <p:cNvGrpSpPr>
                      <a:grpSpLocks/>
                    </p:cNvGrpSpPr>
                    <p:nvPr/>
                  </p:nvGrpSpPr>
                  <p:grpSpPr bwMode="auto">
                    <a:xfrm>
                      <a:off x="3141497" y="1625090"/>
                      <a:ext cx="143229" cy="933830"/>
                      <a:chOff x="3141497" y="1625090"/>
                      <a:chExt cx="143229" cy="933830"/>
                    </a:xfrm>
                  </p:grpSpPr>
                  <p:sp>
                    <p:nvSpPr>
                      <p:cNvPr id="75" name="Oval 74"/>
                      <p:cNvSpPr/>
                      <p:nvPr/>
                    </p:nvSpPr>
                    <p:spPr>
                      <a:xfrm>
                        <a:off x="3141150" y="2401788"/>
                        <a:ext cx="157147" cy="142863"/>
                      </a:xfrm>
                      <a:prstGeom prst="ellips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76" name="Straight Arrow Connector 75"/>
                      <p:cNvCxnSpPr/>
                      <p:nvPr/>
                    </p:nvCxnSpPr>
                    <p:spPr>
                      <a:xfrm flipV="1">
                        <a:off x="3218929" y="1611278"/>
                        <a:ext cx="0" cy="79051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cxnSp>
                  <p:nvCxnSpPr>
                    <p:cNvPr id="73" name="Straight Arrow Connector 72"/>
                    <p:cNvCxnSpPr/>
                    <p:nvPr/>
                  </p:nvCxnSpPr>
                  <p:spPr>
                    <a:xfrm>
                      <a:off x="3218929" y="2544651"/>
                      <a:ext cx="0" cy="817496"/>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32782" name="TextBox 68"/>
                  <p:cNvSpPr txBox="1">
                    <a:spLocks noChangeArrowheads="1"/>
                  </p:cNvSpPr>
                  <p:nvPr/>
                </p:nvSpPr>
                <p:spPr bwMode="auto">
                  <a:xfrm>
                    <a:off x="3504706" y="2772808"/>
                    <a:ext cx="42968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cs typeface="Arial" charset="0"/>
                      </a:rPr>
                      <a:t>f</a:t>
                    </a:r>
                    <a:r>
                      <a:rPr lang="en-US" sz="1800" i="1" baseline="-25000">
                        <a:latin typeface="Arial" charset="0"/>
                        <a:cs typeface="Arial" charset="0"/>
                      </a:rPr>
                      <a:t>IB</a:t>
                    </a:r>
                    <a:endParaRPr lang="en-US" sz="1800" i="1">
                      <a:latin typeface="Arial" charset="0"/>
                      <a:cs typeface="Arial" charset="0"/>
                    </a:endParaRPr>
                  </a:p>
                </p:txBody>
              </p:sp>
              <p:sp>
                <p:nvSpPr>
                  <p:cNvPr id="32783" name="TextBox 69"/>
                  <p:cNvSpPr txBox="1">
                    <a:spLocks noChangeArrowheads="1"/>
                  </p:cNvSpPr>
                  <p:nvPr/>
                </p:nvSpPr>
                <p:spPr bwMode="auto">
                  <a:xfrm>
                    <a:off x="3318335" y="1607144"/>
                    <a:ext cx="4873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cs typeface="Arial" charset="0"/>
                      </a:rPr>
                      <a:t>N</a:t>
                    </a:r>
                    <a:r>
                      <a:rPr lang="en-US" sz="1800" i="1" baseline="-25000">
                        <a:latin typeface="Arial" charset="0"/>
                        <a:cs typeface="Arial" charset="0"/>
                      </a:rPr>
                      <a:t>IB</a:t>
                    </a:r>
                    <a:endParaRPr lang="en-US" sz="1800" i="1">
                      <a:latin typeface="Arial" charset="0"/>
                      <a:cs typeface="Arial" charset="0"/>
                    </a:endParaRPr>
                  </a:p>
                </p:txBody>
              </p:sp>
              <p:sp>
                <p:nvSpPr>
                  <p:cNvPr id="32784" name="TextBox 70"/>
                  <p:cNvSpPr txBox="1">
                    <a:spLocks noChangeArrowheads="1"/>
                  </p:cNvSpPr>
                  <p:nvPr/>
                </p:nvSpPr>
                <p:spPr bwMode="auto">
                  <a:xfrm>
                    <a:off x="2950524" y="3362864"/>
                    <a:ext cx="61149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i="1">
                        <a:latin typeface="Arial" charset="0"/>
                        <a:cs typeface="Arial" charset="0"/>
                      </a:rPr>
                      <a:t>W</a:t>
                    </a:r>
                    <a:r>
                      <a:rPr lang="en-US" sz="1800" i="1" baseline="-25000">
                        <a:latin typeface="Arial" charset="0"/>
                        <a:cs typeface="Arial" charset="0"/>
                      </a:rPr>
                      <a:t>EB</a:t>
                    </a:r>
                    <a:endParaRPr lang="en-US" sz="1800" i="1">
                      <a:latin typeface="Arial" charset="0"/>
                      <a:cs typeface="Arial" charset="0"/>
                    </a:endParaRPr>
                  </a:p>
                </p:txBody>
              </p:sp>
            </p:grpSp>
            <p:sp>
              <p:nvSpPr>
                <p:cNvPr id="67" name="Rectangle 66"/>
                <p:cNvSpPr/>
                <p:nvPr/>
              </p:nvSpPr>
              <p:spPr>
                <a:xfrm>
                  <a:off x="2387161" y="1409682"/>
                  <a:ext cx="1852433" cy="241915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cxnSp>
            <p:nvCxnSpPr>
              <p:cNvPr id="80" name="Straight Arrow Connector 79"/>
              <p:cNvCxnSpPr/>
              <p:nvPr/>
            </p:nvCxnSpPr>
            <p:spPr>
              <a:xfrm>
                <a:off x="4028090" y="4894638"/>
                <a:ext cx="411122" cy="287314"/>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32776" name="TextBox 85"/>
            <p:cNvSpPr txBox="1">
              <a:spLocks noChangeArrowheads="1"/>
            </p:cNvSpPr>
            <p:nvPr/>
          </p:nvSpPr>
          <p:spPr bwMode="auto">
            <a:xfrm>
              <a:off x="5275440" y="3835531"/>
              <a:ext cx="343751" cy="36933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latin typeface="Arial" charset="0"/>
                  <a:cs typeface="Arial" charset="0"/>
                </a:rPr>
                <a:t>E</a:t>
              </a:r>
            </a:p>
          </p:txBody>
        </p:sp>
      </p:grpSp>
    </p:spTree>
    <p:extLst>
      <p:ext uri="{BB962C8B-B14F-4D97-AF65-F5344CB8AC3E}">
        <p14:creationId xmlns:p14="http://schemas.microsoft.com/office/powerpoint/2010/main" xmlns="" val="18692669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CAE2">
  <a:themeElements>
    <a:clrScheme name="">
      <a:dk1>
        <a:srgbClr val="000000"/>
      </a:dk1>
      <a:lt1>
        <a:srgbClr val="223B82"/>
      </a:lt1>
      <a:dk2>
        <a:srgbClr val="000000"/>
      </a:dk2>
      <a:lt2>
        <a:srgbClr val="808080"/>
      </a:lt2>
      <a:accent1>
        <a:srgbClr val="BBE0E3"/>
      </a:accent1>
      <a:accent2>
        <a:srgbClr val="333399"/>
      </a:accent2>
      <a:accent3>
        <a:srgbClr val="ABAFC1"/>
      </a:accent3>
      <a:accent4>
        <a:srgbClr val="000000"/>
      </a:accent4>
      <a:accent5>
        <a:srgbClr val="DAEDEF"/>
      </a:accent5>
      <a:accent6>
        <a:srgbClr val="2D2D8A"/>
      </a:accent6>
      <a:hlink>
        <a:srgbClr val="F6F62C"/>
      </a:hlink>
      <a:folHlink>
        <a:srgbClr val="F6F62C"/>
      </a:folHlink>
    </a:clrScheme>
    <a:fontScheme name="CAE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168275" marR="0" indent="-168275" algn="l" defTabSz="914400" rtl="0" eaLnBrk="1" fontAlgn="base" latinLnBrk="0" hangingPunct="1">
          <a:lnSpc>
            <a:spcPct val="90000"/>
          </a:lnSpc>
          <a:spcBef>
            <a:spcPct val="65000"/>
          </a:spcBef>
          <a:spcAft>
            <a:spcPct val="0"/>
          </a:spcAft>
          <a:buClrTx/>
          <a:buSzTx/>
          <a:buFontTx/>
          <a:buNone/>
          <a:tabLst/>
          <a:defRPr kumimoji="0" lang="en-US" sz="3200" b="1" i="0" u="none" strike="noStrike" cap="none" normalizeH="0" baseline="0">
            <a:ln>
              <a:noFill/>
            </a:ln>
            <a:solidFill>
              <a:srgbClr val="FFFF0F"/>
            </a:solidFill>
            <a:effectLst/>
            <a:latin typeface="Times New Roman" pitchFamily="-109" charset="0"/>
            <a:sym typeface="Wingdings 3" pitchFamily="-109" charset="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168275" marR="0" indent="-168275" algn="l" defTabSz="914400" rtl="0" eaLnBrk="1" fontAlgn="base" latinLnBrk="0" hangingPunct="1">
          <a:lnSpc>
            <a:spcPct val="90000"/>
          </a:lnSpc>
          <a:spcBef>
            <a:spcPct val="65000"/>
          </a:spcBef>
          <a:spcAft>
            <a:spcPct val="0"/>
          </a:spcAft>
          <a:buClrTx/>
          <a:buSzTx/>
          <a:buFontTx/>
          <a:buNone/>
          <a:tabLst/>
          <a:defRPr kumimoji="0" lang="en-US" sz="3200" b="1" i="0" u="none" strike="noStrike" cap="none" normalizeH="0" baseline="0">
            <a:ln>
              <a:noFill/>
            </a:ln>
            <a:solidFill>
              <a:srgbClr val="FFFF0F"/>
            </a:solidFill>
            <a:effectLst/>
            <a:latin typeface="Times New Roman" pitchFamily="-109" charset="0"/>
            <a:sym typeface="Wingdings 3" pitchFamily="-109" charset="2"/>
          </a:defRPr>
        </a:defPPr>
      </a:lstStyle>
    </a:lnDef>
  </a:objectDefaults>
  <a:extraClrSchemeLst>
    <a:extraClrScheme>
      <a:clrScheme name="CAE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E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E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E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E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E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E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E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E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E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E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E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AE2 13">
        <a:dk1>
          <a:srgbClr val="000000"/>
        </a:dk1>
        <a:lt1>
          <a:srgbClr val="3333FF"/>
        </a:lt1>
        <a:dk2>
          <a:srgbClr val="000000"/>
        </a:dk2>
        <a:lt2>
          <a:srgbClr val="808080"/>
        </a:lt2>
        <a:accent1>
          <a:srgbClr val="BBE0E3"/>
        </a:accent1>
        <a:accent2>
          <a:srgbClr val="333399"/>
        </a:accent2>
        <a:accent3>
          <a:srgbClr val="ADAD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E2 14">
        <a:dk1>
          <a:srgbClr val="000000"/>
        </a:dk1>
        <a:lt1>
          <a:srgbClr val="0000FF"/>
        </a:lt1>
        <a:dk2>
          <a:srgbClr val="000000"/>
        </a:dk2>
        <a:lt2>
          <a:srgbClr val="808080"/>
        </a:lt2>
        <a:accent1>
          <a:srgbClr val="BBE0E3"/>
        </a:accent1>
        <a:accent2>
          <a:srgbClr val="333399"/>
        </a:accent2>
        <a:accent3>
          <a:srgbClr val="AAAA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E2 15">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E2 16">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7397771</TotalTime>
  <Words>1429</Words>
  <Application>Microsoft Office PowerPoint</Application>
  <PresentationFormat>On-screen Show (4:3)</PresentationFormat>
  <Paragraphs>263</Paragraphs>
  <Slides>32</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CAE2</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Biosphere 2 Center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Chautauqua Astronomy Teaching Workshop:  Critical Questions</dc:title>
  <dc:creator>Win98 SE</dc:creator>
  <cp:lastModifiedBy>rhilborn</cp:lastModifiedBy>
  <cp:revision>1483</cp:revision>
  <cp:lastPrinted>2014-11-01T14:40:59Z</cp:lastPrinted>
  <dcterms:created xsi:type="dcterms:W3CDTF">2010-09-17T22:18:38Z</dcterms:created>
  <dcterms:modified xsi:type="dcterms:W3CDTF">2017-11-16T19:33:52Z</dcterms:modified>
</cp:coreProperties>
</file>