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4" r:id="rId1"/>
  </p:sldMasterIdLst>
  <p:notesMasterIdLst>
    <p:notesMasterId r:id="rId19"/>
  </p:notesMasterIdLst>
  <p:sldIdLst>
    <p:sldId id="256" r:id="rId2"/>
    <p:sldId id="274" r:id="rId3"/>
    <p:sldId id="296" r:id="rId4"/>
    <p:sldId id="323" r:id="rId5"/>
    <p:sldId id="314" r:id="rId6"/>
    <p:sldId id="319" r:id="rId7"/>
    <p:sldId id="294" r:id="rId8"/>
    <p:sldId id="317" r:id="rId9"/>
    <p:sldId id="318" r:id="rId10"/>
    <p:sldId id="326" r:id="rId11"/>
    <p:sldId id="327" r:id="rId12"/>
    <p:sldId id="325" r:id="rId13"/>
    <p:sldId id="315" r:id="rId14"/>
    <p:sldId id="328" r:id="rId15"/>
    <p:sldId id="316" r:id="rId16"/>
    <p:sldId id="321" r:id="rId17"/>
    <p:sldId id="32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7" autoAdjust="0"/>
  </p:normalViewPr>
  <p:slideViewPr>
    <p:cSldViewPr snapToGrid="0" snapToObjects="1"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7BF1-0F0E-AC48-A58A-78CBFBF10BA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FCCF-FC25-744C-A250-407D66E8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7/15/2013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7/15/2013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6304" y="4793246"/>
            <a:ext cx="3561863" cy="11140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Ariel Paul</a:t>
            </a:r>
            <a:endParaRPr lang="en-US" sz="6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60" y="5684956"/>
            <a:ext cx="4500080" cy="1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61680" y="5065737"/>
            <a:ext cx="4393458" cy="584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dirty="0" smtClean="0">
                <a:solidFill>
                  <a:srgbClr val="FFFF00"/>
                </a:solidFill>
              </a:rPr>
              <a:t>http://phet.colorado.edu</a:t>
            </a:r>
            <a:endParaRPr lang="en-US" sz="2800" b="1" i="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8640" y="1156887"/>
            <a:ext cx="8825500" cy="1471577"/>
          </a:xfrm>
        </p:spPr>
        <p:txBody>
          <a:bodyPr>
            <a:noAutofit/>
          </a:bodyPr>
          <a:lstStyle/>
          <a:p>
            <a:r>
              <a:rPr lang="en-US" sz="8000" b="0" dirty="0" err="1" smtClean="0">
                <a:solidFill>
                  <a:schemeClr val="tx1"/>
                </a:solidFill>
              </a:rPr>
              <a:t>PhET’s</a:t>
            </a:r>
            <a:r>
              <a:rPr lang="en-US" sz="8000" b="0" dirty="0" smtClean="0">
                <a:solidFill>
                  <a:schemeClr val="tx1"/>
                </a:solidFill>
              </a:rPr>
              <a:t> Future:</a:t>
            </a:r>
            <a:r>
              <a:rPr lang="en-US" sz="5400" b="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54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</a:rPr>
              <a:t>Enhanced Teacher Resources, HTML5, and Touch!</a:t>
            </a:r>
            <a:endParaRPr lang="en-US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Teach with </a:t>
            </a:r>
            <a:r>
              <a:rPr lang="en-US" sz="4800" dirty="0" err="1" smtClean="0"/>
              <a:t>PhET</a:t>
            </a:r>
            <a:r>
              <a:rPr lang="en-US" sz="4800" dirty="0" smtClean="0"/>
              <a:t>  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34" y="1688756"/>
            <a:ext cx="5130674" cy="48520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721707"/>
            <a:ext cx="3173369" cy="3393989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Companion Site</a:t>
            </a:r>
            <a:r>
              <a:rPr lang="en-US" sz="2800" dirty="0" smtClean="0"/>
              <a:t>:</a:t>
            </a:r>
          </a:p>
          <a:p>
            <a:pPr marL="182880" lvl="1" indent="0">
              <a:spcAft>
                <a:spcPts val="600"/>
              </a:spcAft>
            </a:pPr>
            <a:r>
              <a:rPr lang="en-US" sz="2800" dirty="0" smtClean="0"/>
              <a:t> Guides</a:t>
            </a:r>
          </a:p>
          <a:p>
            <a:pPr marL="182880" lvl="1" indent="0">
              <a:spcAft>
                <a:spcPts val="600"/>
              </a:spcAft>
            </a:pPr>
            <a:r>
              <a:rPr lang="en-US" sz="2800" dirty="0" smtClean="0"/>
              <a:t> “Primers”</a:t>
            </a:r>
          </a:p>
          <a:p>
            <a:pPr marL="182880" lvl="1" indent="0"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sz="2800" dirty="0" smtClean="0"/>
              <a:t>Easier Searching</a:t>
            </a:r>
          </a:p>
          <a:p>
            <a:pPr marL="182880" lvl="1" indent="0">
              <a:spcAft>
                <a:spcPts val="600"/>
              </a:spcAft>
            </a:pPr>
            <a:r>
              <a:rPr lang="en-US" sz="2800" dirty="0" smtClean="0"/>
              <a:t> Community</a:t>
            </a:r>
          </a:p>
          <a:p>
            <a:pPr marL="182880" lvl="1" indent="0">
              <a:spcAft>
                <a:spcPts val="600"/>
              </a:spcAft>
            </a:pPr>
            <a:r>
              <a:rPr lang="en-US" sz="2800" dirty="0" smtClean="0"/>
              <a:t> Coming </a:t>
            </a:r>
            <a:r>
              <a:rPr lang="en-US" sz="2800" dirty="0"/>
              <a:t>Late </a:t>
            </a:r>
            <a:r>
              <a:rPr lang="en-US" sz="2800" dirty="0" smtClean="0"/>
              <a:t>Fall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Enhanced Resources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7" y="1828799"/>
            <a:ext cx="4721267" cy="4464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1" y="2326387"/>
            <a:ext cx="2199807" cy="3415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98" y="2301662"/>
            <a:ext cx="1702285" cy="231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" y="3425746"/>
            <a:ext cx="2825549" cy="27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HTML</a:t>
            </a:r>
            <a:r>
              <a:rPr lang="en-US" sz="4800" dirty="0" smtClean="0">
                <a:latin typeface="Calibri" pitchFamily="34" charset="0"/>
              </a:rPr>
              <a:t>5</a:t>
            </a:r>
            <a:endParaRPr lang="en-US" sz="4800" dirty="0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08059" y="2075935"/>
            <a:ext cx="8152479" cy="3319849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 lvl="1" indent="0">
              <a:spcAft>
                <a:spcPts val="600"/>
              </a:spcAft>
            </a:pPr>
            <a:r>
              <a:rPr lang="en-US" sz="2800" b="1" dirty="0" smtClean="0"/>
              <a:t> </a:t>
            </a:r>
            <a:r>
              <a:rPr lang="en-US" sz="3200" dirty="0" smtClean="0"/>
              <a:t>Increase accessibility – tablets (</a:t>
            </a:r>
            <a:r>
              <a:rPr lang="en-US" sz="3200" dirty="0" err="1" smtClean="0"/>
              <a:t>iPad</a:t>
            </a:r>
            <a:r>
              <a:rPr lang="en-US" sz="3200" dirty="0"/>
              <a:t>)</a:t>
            </a:r>
            <a:endParaRPr lang="en-US" sz="3200" dirty="0" smtClean="0"/>
          </a:p>
          <a:p>
            <a:pPr marL="182880" lvl="1" indent="0">
              <a:spcAft>
                <a:spcPts val="600"/>
              </a:spcAft>
            </a:pPr>
            <a:r>
              <a:rPr lang="en-US" sz="3200" dirty="0"/>
              <a:t> </a:t>
            </a:r>
            <a:r>
              <a:rPr lang="en-US" sz="3200" dirty="0" smtClean="0"/>
              <a:t>Increase </a:t>
            </a:r>
            <a:r>
              <a:rPr lang="en-US" sz="3200" dirty="0" smtClean="0"/>
              <a:t>flexibility </a:t>
            </a:r>
            <a:r>
              <a:rPr lang="en-US" sz="3200" dirty="0" smtClean="0"/>
              <a:t>– assessment possibilities</a:t>
            </a:r>
          </a:p>
          <a:p>
            <a:pPr marL="182880" lvl="1" indent="0">
              <a:spcAft>
                <a:spcPts val="600"/>
              </a:spcAft>
            </a:pPr>
            <a:r>
              <a:rPr lang="en-US" sz="3200" dirty="0" smtClean="0"/>
              <a:t> Touch interfaces</a:t>
            </a:r>
          </a:p>
          <a:p>
            <a:pPr marL="182880" lvl="1" indent="0">
              <a:spcAft>
                <a:spcPts val="600"/>
              </a:spcAft>
            </a:pPr>
            <a:r>
              <a:rPr lang="en-US" sz="3200" dirty="0" smtClean="0"/>
              <a:t> First </a:t>
            </a:r>
            <a:r>
              <a:rPr lang="en-US" sz="3200" dirty="0" err="1" smtClean="0"/>
              <a:t>sims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mid-August</a:t>
            </a:r>
          </a:p>
        </p:txBody>
      </p:sp>
    </p:spTree>
    <p:extLst>
      <p:ext uri="{BB962C8B-B14F-4D97-AF65-F5344CB8AC3E}">
        <p14:creationId xmlns:p14="http://schemas.microsoft.com/office/powerpoint/2010/main" val="36426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Mouse vs. Touch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9" y="1754359"/>
            <a:ext cx="3276971" cy="2184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"/>
          <a:stretch/>
        </p:blipFill>
        <p:spPr>
          <a:xfrm>
            <a:off x="5294604" y="1733944"/>
            <a:ext cx="2783758" cy="2252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804919" y="4575002"/>
            <a:ext cx="7534162" cy="1728144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New challenges: occlusion, hit areas, layout, feedback</a:t>
            </a:r>
          </a:p>
          <a:p>
            <a:pPr marL="18288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New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opportunities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UI improvements, flexibility, 	accessibility,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multitouch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distributed learning…</a:t>
            </a:r>
          </a:p>
          <a:p>
            <a:pPr marL="182880">
              <a:buFont typeface="Arial" pitchFamily="34" charset="0"/>
              <a:buChar char="•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Homescreen</a:t>
            </a:r>
            <a:endParaRPr lang="en-US" sz="4800" dirty="0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07" y="1500181"/>
            <a:ext cx="5434186" cy="408094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186659" y="5850384"/>
            <a:ext cx="6770683" cy="719092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Modern look, overview, pause point for teachers</a:t>
            </a:r>
          </a:p>
        </p:txBody>
      </p:sp>
    </p:spTree>
    <p:extLst>
      <p:ext uri="{BB962C8B-B14F-4D97-AF65-F5344CB8AC3E}">
        <p14:creationId xmlns:p14="http://schemas.microsoft.com/office/powerpoint/2010/main" val="12412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Navigation Bar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paulaj\Desktop\famb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64" y="1557251"/>
            <a:ext cx="5675872" cy="4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09" y="1555434"/>
            <a:ext cx="5655182" cy="4241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503291" y="6054570"/>
            <a:ext cx="6137419" cy="630319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Address tab discovery – good initial results </a:t>
            </a:r>
          </a:p>
        </p:txBody>
      </p:sp>
    </p:spTree>
    <p:extLst>
      <p:ext uri="{BB962C8B-B14F-4D97-AF65-F5344CB8AC3E}">
        <p14:creationId xmlns:p14="http://schemas.microsoft.com/office/powerpoint/2010/main" val="23940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Social Media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062" t="42000" r="21563" b="52000"/>
          <a:stretch>
            <a:fillRect/>
          </a:stretch>
        </p:blipFill>
        <p:spPr bwMode="auto">
          <a:xfrm>
            <a:off x="261552" y="6060987"/>
            <a:ext cx="8620897" cy="5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1250" t="27000" r="33750" b="17000"/>
          <a:stretch>
            <a:fillRect/>
          </a:stretch>
        </p:blipFill>
        <p:spPr bwMode="auto">
          <a:xfrm>
            <a:off x="864978" y="2118620"/>
            <a:ext cx="5766486" cy="36695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25625" t="26000" r="36875" b="35000"/>
          <a:stretch>
            <a:fillRect/>
          </a:stretch>
        </p:blipFill>
        <p:spPr bwMode="auto">
          <a:xfrm>
            <a:off x="4217778" y="1589075"/>
            <a:ext cx="4275438" cy="27790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8360" y="5552134"/>
            <a:ext cx="6042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http://phet.colorado.edu</a:t>
            </a:r>
            <a:endParaRPr lang="en-US" sz="4000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08059" y="1869985"/>
            <a:ext cx="8152479" cy="3319849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 lvl="1" indent="0">
              <a:spcAft>
                <a:spcPts val="600"/>
              </a:spcAft>
            </a:pPr>
            <a:r>
              <a:rPr lang="en-US" sz="2800" b="1" dirty="0" smtClean="0"/>
              <a:t> </a:t>
            </a:r>
            <a:r>
              <a:rPr lang="en-US" sz="3200" dirty="0" smtClean="0"/>
              <a:t>Activities designed to compliment </a:t>
            </a:r>
            <a:r>
              <a:rPr lang="en-US" sz="3200" dirty="0" err="1" smtClean="0"/>
              <a:t>sims</a:t>
            </a:r>
            <a:endParaRPr lang="en-US" sz="3200" dirty="0" smtClean="0"/>
          </a:p>
          <a:p>
            <a:pPr marL="182880" lvl="1" indent="0">
              <a:spcAft>
                <a:spcPts val="600"/>
              </a:spcAft>
            </a:pPr>
            <a:r>
              <a:rPr lang="en-US" sz="3200" dirty="0"/>
              <a:t> </a:t>
            </a:r>
            <a:r>
              <a:rPr lang="en-US" sz="3200" dirty="0" smtClean="0"/>
              <a:t>New </a:t>
            </a:r>
            <a:r>
              <a:rPr lang="en-US" sz="3200" dirty="0" smtClean="0">
                <a:solidFill>
                  <a:srgbClr val="FFFF00"/>
                </a:solidFill>
              </a:rPr>
              <a:t>Teach with </a:t>
            </a:r>
            <a:r>
              <a:rPr lang="en-US" sz="3200" dirty="0" err="1" smtClean="0">
                <a:solidFill>
                  <a:srgbClr val="FFFF00"/>
                </a:solidFill>
              </a:rPr>
              <a:t>PhET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website on horizon</a:t>
            </a:r>
          </a:p>
          <a:p>
            <a:pPr marL="182880" lvl="1" indent="0">
              <a:spcAft>
                <a:spcPts val="600"/>
              </a:spcAft>
            </a:pPr>
            <a:r>
              <a:rPr lang="en-US" sz="3200" dirty="0" smtClean="0">
                <a:solidFill>
                  <a:srgbClr val="FFFF00"/>
                </a:solidFill>
              </a:rPr>
              <a:t> HTML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5</a:t>
            </a:r>
            <a:r>
              <a:rPr lang="en-US" sz="3200" dirty="0" smtClean="0"/>
              <a:t> – first </a:t>
            </a:r>
            <a:r>
              <a:rPr lang="en-US" sz="3200" dirty="0" err="1" smtClean="0"/>
              <a:t>sims</a:t>
            </a:r>
            <a:r>
              <a:rPr lang="en-US" sz="3200" dirty="0" smtClean="0"/>
              <a:t> mid-August</a:t>
            </a:r>
          </a:p>
          <a:p>
            <a:pPr marL="182880" lvl="1" indent="0">
              <a:spcAft>
                <a:spcPts val="600"/>
              </a:spcAft>
            </a:pPr>
            <a:r>
              <a:rPr lang="en-US" sz="3200" dirty="0" smtClean="0"/>
              <a:t> Touch interfaces (</a:t>
            </a:r>
            <a:r>
              <a:rPr lang="en-US" sz="3200" dirty="0" err="1" smtClean="0"/>
              <a:t>iPads</a:t>
            </a:r>
            <a:r>
              <a:rPr lang="en-US" sz="3200" dirty="0"/>
              <a:t>)</a:t>
            </a:r>
            <a:endParaRPr lang="en-US" sz="3200" dirty="0" smtClean="0"/>
          </a:p>
          <a:p>
            <a:pPr marL="182880" lvl="1" indent="0">
              <a:spcAft>
                <a:spcPts val="600"/>
              </a:spcAft>
            </a:pPr>
            <a:r>
              <a:rPr lang="en-US" sz="3200" dirty="0" smtClean="0"/>
              <a:t> Thanks for being a part of our community!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PhET’s</a:t>
            </a:r>
            <a:r>
              <a:rPr lang="en-US" sz="4800" dirty="0" smtClean="0"/>
              <a:t> Goals for Students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80647" y="2083912"/>
            <a:ext cx="8182707" cy="3490453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See science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accessible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enjoyable</a:t>
            </a:r>
            <a:endParaRPr lang="en-US" sz="2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Make connections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to everyday life 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Achieve conceptual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learning 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Scientific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exploration with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multiple learning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outcomes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Ownership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learning experience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Flexibility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149179" y="1820560"/>
            <a:ext cx="6845642" cy="1672281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 lvl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Core to our design philosophy</a:t>
            </a:r>
          </a:p>
          <a:p>
            <a:pPr marL="182880" lv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Tailor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environment and learning goals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3460" y="4065366"/>
            <a:ext cx="543697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CCK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 grade school: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	“Make the light bulb light”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CCK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 college: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	“Explain why the light dims 	when you turn the heater on”</a:t>
            </a:r>
          </a:p>
        </p:txBody>
      </p:sp>
      <p:pic>
        <p:nvPicPr>
          <p:cNvPr id="11" name="Picture 10" descr="cck-screensho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09" y="4274180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6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Implicit Scaffolding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paulaj\Desktop\Espb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3"/>
          <a:stretch/>
        </p:blipFill>
        <p:spPr bwMode="auto">
          <a:xfrm>
            <a:off x="1357220" y="1698701"/>
            <a:ext cx="6429561" cy="48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1744357" y="4464667"/>
            <a:ext cx="2729591" cy="768927"/>
          </a:xfrm>
          <a:prstGeom prst="wedgeRoundRectCallout">
            <a:avLst>
              <a:gd name="adj1" fmla="val -50324"/>
              <a:gd name="adj2" fmla="val -127844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Guide without feeling guided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689123" y="4566901"/>
            <a:ext cx="2391893" cy="722457"/>
          </a:xfrm>
          <a:prstGeom prst="wedgeRoundRectCallout">
            <a:avLst>
              <a:gd name="adj1" fmla="val -44813"/>
              <a:gd name="adj2" fmla="val -153022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Choice of controls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13405" y="1463640"/>
            <a:ext cx="2273643" cy="746569"/>
          </a:xfrm>
          <a:prstGeom prst="wedgeRoundRectCallout">
            <a:avLst>
              <a:gd name="adj1" fmla="val -41170"/>
              <a:gd name="adj2" fmla="val 284707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ighly interactive </a:t>
            </a:r>
          </a:p>
        </p:txBody>
      </p:sp>
    </p:spTree>
    <p:extLst>
      <p:ext uri="{BB962C8B-B14F-4D97-AF65-F5344CB8AC3E}">
        <p14:creationId xmlns:p14="http://schemas.microsoft.com/office/powerpoint/2010/main" val="12320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Ideas for </a:t>
            </a:r>
            <a:r>
              <a:rPr lang="en-US" sz="4800" dirty="0"/>
              <a:t>U</a:t>
            </a:r>
            <a:r>
              <a:rPr lang="en-US" sz="4800" dirty="0" smtClean="0"/>
              <a:t>sing Sims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3"/>
          </p:nvPr>
        </p:nvSpPr>
        <p:spPr>
          <a:xfrm>
            <a:off x="1009135" y="4790313"/>
            <a:ext cx="7125730" cy="1750535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pPr marL="18288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In class activity, demo, concept questions, 	homework, group work…</a:t>
            </a:r>
          </a:p>
          <a:p>
            <a:pPr marL="18288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Address difficult learning goals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EFA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1258"/>
          <a:stretch/>
        </p:blipFill>
        <p:spPr>
          <a:xfrm>
            <a:off x="2174838" y="1616682"/>
            <a:ext cx="4794324" cy="29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Activity Design Goals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759545" y="2079808"/>
            <a:ext cx="3648456" cy="3648456"/>
            <a:chOff x="2109944" y="403946"/>
            <a:chExt cx="3648456" cy="3648456"/>
          </a:xfrm>
        </p:grpSpPr>
        <p:sp>
          <p:nvSpPr>
            <p:cNvPr id="18" name="Pie 17"/>
            <p:cNvSpPr/>
            <p:nvPr/>
          </p:nvSpPr>
          <p:spPr>
            <a:xfrm>
              <a:off x="2109944" y="403946"/>
              <a:ext cx="3648456" cy="3648456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4"/>
            <p:cNvSpPr/>
            <p:nvPr/>
          </p:nvSpPr>
          <p:spPr>
            <a:xfrm>
              <a:off x="4093574" y="1077173"/>
              <a:ext cx="1237869" cy="121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Activity Sheet</a:t>
              </a:r>
              <a:endParaRPr lang="en-US" sz="2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44237" y="2077626"/>
            <a:ext cx="3648456" cy="3648456"/>
            <a:chOff x="2102874" y="401764"/>
            <a:chExt cx="3648456" cy="3648456"/>
          </a:xfrm>
        </p:grpSpPr>
        <p:sp>
          <p:nvSpPr>
            <p:cNvPr id="16" name="Pie 15"/>
            <p:cNvSpPr/>
            <p:nvPr/>
          </p:nvSpPr>
          <p:spPr>
            <a:xfrm>
              <a:off x="2102874" y="401764"/>
              <a:ext cx="3648456" cy="3648456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ie 6"/>
            <p:cNvSpPr/>
            <p:nvPr/>
          </p:nvSpPr>
          <p:spPr>
            <a:xfrm>
              <a:off x="2493780" y="1118425"/>
              <a:ext cx="1237869" cy="121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PhET Sim</a:t>
              </a:r>
              <a:endParaRPr lang="en-US" sz="2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7772" y="2095193"/>
            <a:ext cx="3648456" cy="3648456"/>
            <a:chOff x="2102874" y="401764"/>
            <a:chExt cx="3648456" cy="3648456"/>
          </a:xfrm>
        </p:grpSpPr>
        <p:sp>
          <p:nvSpPr>
            <p:cNvPr id="21" name="Pie 20"/>
            <p:cNvSpPr/>
            <p:nvPr/>
          </p:nvSpPr>
          <p:spPr>
            <a:xfrm>
              <a:off x="2102874" y="401764"/>
              <a:ext cx="3648456" cy="3648456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ie 4"/>
            <p:cNvSpPr/>
            <p:nvPr/>
          </p:nvSpPr>
          <p:spPr>
            <a:xfrm>
              <a:off x="3101856" y="2703766"/>
              <a:ext cx="1650492" cy="1129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Teacher Facilitation</a:t>
              </a:r>
              <a:endParaRPr lang="en-US" sz="2600" kern="12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688692" y="1744516"/>
            <a:ext cx="5766617" cy="4456668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Student-Centered: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2"/>
            <a:r>
              <a:rPr lang="en-US" sz="2800" dirty="0" smtClean="0"/>
              <a:t>Exploration</a:t>
            </a:r>
          </a:p>
          <a:p>
            <a:pPr lvl="2"/>
            <a:r>
              <a:rPr lang="en-US" sz="2800" dirty="0" smtClean="0"/>
              <a:t>Discussion</a:t>
            </a:r>
            <a:endParaRPr lang="en-US" sz="2800" dirty="0"/>
          </a:p>
          <a:p>
            <a:pPr lvl="2"/>
            <a:r>
              <a:rPr lang="en-US" sz="2800" dirty="0"/>
              <a:t>Sense </a:t>
            </a:r>
            <a:r>
              <a:rPr lang="en-US" sz="2800" dirty="0" smtClean="0"/>
              <a:t>making </a:t>
            </a:r>
            <a:endParaRPr lang="en-US" sz="28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 Flexible – Adapt Activity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  <a:p>
            <a:pPr lvl="2"/>
            <a:r>
              <a:rPr lang="en-US" sz="2800" dirty="0"/>
              <a:t>Prior to class</a:t>
            </a:r>
          </a:p>
          <a:p>
            <a:pPr lvl="2"/>
            <a:r>
              <a:rPr lang="en-US" sz="2800" dirty="0"/>
              <a:t>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8251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Activity Sheet Guidelines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1528648"/>
            <a:ext cx="8002677" cy="348580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69463"/>
              </p:ext>
            </p:extLst>
          </p:nvPr>
        </p:nvGraphicFramePr>
        <p:xfrm>
          <a:off x="841314" y="1528648"/>
          <a:ext cx="3723302" cy="481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4" imgW="5829199" imgH="7543800" progId="AcroExch.Document.7">
                  <p:embed/>
                </p:oleObj>
              </mc:Choice>
              <mc:Fallback>
                <p:oleObj name="Acrobat Document" r:id="rId4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1314" y="1528648"/>
                        <a:ext cx="3723302" cy="481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97171"/>
              </p:ext>
            </p:extLst>
          </p:nvPr>
        </p:nvGraphicFramePr>
        <p:xfrm>
          <a:off x="4853398" y="1528648"/>
          <a:ext cx="3722688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6" imgW="5829199" imgH="7543800" progId="AcroExch.Document.7">
                  <p:embed/>
                </p:oleObj>
              </mc:Choice>
              <mc:Fallback>
                <p:oleObj name="Acrobat Document" r:id="rId6" imgW="5829199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398" y="1528648"/>
                        <a:ext cx="3722688" cy="481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794373" y="1995949"/>
            <a:ext cx="6239013" cy="33921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Begin </a:t>
            </a:r>
            <a:r>
              <a:rPr lang="en-US" sz="2600" dirty="0"/>
              <a:t>with </a:t>
            </a:r>
            <a:r>
              <a:rPr lang="en-US" sz="2600" dirty="0">
                <a:solidFill>
                  <a:srgbClr val="FFFF00"/>
                </a:solidFill>
              </a:rPr>
              <a:t>open play</a:t>
            </a:r>
            <a:endParaRPr lang="en-US" sz="2600" dirty="0" smtClean="0">
              <a:solidFill>
                <a:srgbClr val="FFFF00"/>
              </a:solidFill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Take </a:t>
            </a:r>
            <a:r>
              <a:rPr lang="en-US" sz="2600" dirty="0"/>
              <a:t>advantage of </a:t>
            </a:r>
            <a:r>
              <a:rPr lang="en-US" sz="2600" dirty="0" err="1"/>
              <a:t>sim</a:t>
            </a:r>
            <a:r>
              <a:rPr lang="en-US" sz="2600" dirty="0"/>
              <a:t> features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Short </a:t>
            </a:r>
            <a:r>
              <a:rPr lang="en-US" sz="2600" dirty="0"/>
              <a:t>activity sheet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Minimal </a:t>
            </a:r>
            <a:r>
              <a:rPr lang="en-US" sz="2600" dirty="0"/>
              <a:t>wording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Scaffold –  “concept tables”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59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Concept Tables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77258"/>
              </p:ext>
            </p:extLst>
          </p:nvPr>
        </p:nvGraphicFramePr>
        <p:xfrm>
          <a:off x="637310" y="2635471"/>
          <a:ext cx="7869380" cy="1210882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1553496"/>
                <a:gridCol w="1769807"/>
                <a:gridCol w="4546077"/>
              </a:tblGrid>
              <a:tr h="401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Action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Changes?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 Does it Change?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21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Add a Electron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 ☐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Element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4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 ☐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Charge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0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 ☐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Mass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56713"/>
              </p:ext>
            </p:extLst>
          </p:nvPr>
        </p:nvGraphicFramePr>
        <p:xfrm>
          <a:off x="637310" y="4399023"/>
          <a:ext cx="7869380" cy="1210882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5471366"/>
                <a:gridCol w="2398014"/>
              </a:tblGrid>
              <a:tr h="401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Action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Gravity Force</a:t>
                      </a:r>
                      <a:endParaRPr lang="en-US" sz="16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2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Put star and planet close together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☐ Increases     ☐ Decreases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4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☐ Increases     ☐ Decreases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0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☐ Increases     ☐ Decreases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38" marR="798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08304" y="1608464"/>
            <a:ext cx="7127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Example:  Highlighting </a:t>
            </a:r>
            <a:r>
              <a:rPr lang="en-US" sz="2600" dirty="0" smtClean="0">
                <a:solidFill>
                  <a:srgbClr val="FFFF00"/>
                </a:solidFill>
              </a:rPr>
              <a:t> Cause/Effect </a:t>
            </a:r>
            <a:r>
              <a:rPr lang="en-US" sz="2600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Prompting Investigation</a:t>
            </a:r>
            <a:endParaRPr lang="en-US" sz="4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71" y="1277644"/>
            <a:ext cx="83627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8059" y="1797343"/>
            <a:ext cx="8152479" cy="3993864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anchor="ctr">
            <a:normAutofit fontScale="77500" lnSpcReduction="20000"/>
          </a:bodyPr>
          <a:lstStyle/>
          <a:p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4200" dirty="0" smtClean="0">
                <a:solidFill>
                  <a:srgbClr val="FFFF00"/>
                </a:solidFill>
              </a:rPr>
              <a:t> </a:t>
            </a:r>
            <a:r>
              <a:rPr lang="en-US" sz="4100" dirty="0" smtClean="0"/>
              <a:t>Example</a:t>
            </a:r>
            <a:r>
              <a:rPr lang="en-US" sz="4100" dirty="0" smtClean="0">
                <a:solidFill>
                  <a:srgbClr val="FFFF00"/>
                </a:solidFill>
              </a:rPr>
              <a:t> Challenge</a:t>
            </a:r>
            <a:r>
              <a:rPr lang="en-US" sz="4100" dirty="0" smtClean="0"/>
              <a:t> Prompts:</a:t>
            </a:r>
          </a:p>
          <a:p>
            <a:endParaRPr lang="en-US" sz="3400" dirty="0" smtClean="0"/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Find all the ways to</a:t>
            </a:r>
            <a:r>
              <a:rPr lang="en-US" sz="3400" dirty="0" smtClean="0"/>
              <a:t>… make a complete circuit.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What is the largest</a:t>
            </a:r>
            <a:r>
              <a:rPr lang="en-US" sz="3400" dirty="0" smtClean="0"/>
              <a:t>… molecule you can make?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List all the essential items to</a:t>
            </a:r>
            <a:r>
              <a:rPr lang="en-US" sz="3400" dirty="0" smtClean="0"/>
              <a:t>…make a circuit.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What are two ways to</a:t>
            </a:r>
            <a:r>
              <a:rPr lang="en-US" sz="3400" dirty="0" smtClean="0"/>
              <a:t>… change the Earth’s orbit?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How can you make</a:t>
            </a:r>
            <a:r>
              <a:rPr lang="en-US" sz="3400" dirty="0" smtClean="0"/>
              <a:t>…the gravity force…</a:t>
            </a:r>
            <a:r>
              <a:rPr lang="en-US" sz="3400" b="1" dirty="0" smtClean="0"/>
              <a:t>bigger</a:t>
            </a:r>
            <a:r>
              <a:rPr lang="en-US" sz="3400" dirty="0" smtClean="0"/>
              <a:t>?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405</Words>
  <Application>Microsoft Office PowerPoint</Application>
  <PresentationFormat>On-screen Show (4:3)</PresentationFormat>
  <Paragraphs>114</Paragraphs>
  <Slides>17</Slides>
  <Notes>17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Mylar</vt:lpstr>
      <vt:lpstr>Acrobat Document</vt:lpstr>
      <vt:lpstr>PhET’s Future: Enhanced Teacher Resources, HTML5, and Touch!</vt:lpstr>
      <vt:lpstr>PhET’s Goals for Students</vt:lpstr>
      <vt:lpstr>Flexibility</vt:lpstr>
      <vt:lpstr>Implicit Scaffolding</vt:lpstr>
      <vt:lpstr>Ideas for Using Sims</vt:lpstr>
      <vt:lpstr>Activity Design Goals</vt:lpstr>
      <vt:lpstr>Activity Sheet Guidelines</vt:lpstr>
      <vt:lpstr>Concept Tables</vt:lpstr>
      <vt:lpstr>Prompting Investigation</vt:lpstr>
      <vt:lpstr>Teach with PhET  </vt:lpstr>
      <vt:lpstr>Enhanced Resources</vt:lpstr>
      <vt:lpstr>HTML5</vt:lpstr>
      <vt:lpstr>Mouse vs. Touch</vt:lpstr>
      <vt:lpstr>Homescreen</vt:lpstr>
      <vt:lpstr>Navigation Bar</vt:lpstr>
      <vt:lpstr>Social Media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PhET Activities Design</dc:title>
  <dc:creator>Emily Moore</dc:creator>
  <cp:lastModifiedBy>paulaj</cp:lastModifiedBy>
  <cp:revision>177</cp:revision>
  <dcterms:created xsi:type="dcterms:W3CDTF">2011-11-18T23:45:16Z</dcterms:created>
  <dcterms:modified xsi:type="dcterms:W3CDTF">2013-07-16T05:06:03Z</dcterms:modified>
</cp:coreProperties>
</file>