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60" r:id="rId2"/>
    <p:sldId id="261" r:id="rId3"/>
    <p:sldId id="294" r:id="rId4"/>
    <p:sldId id="281" r:id="rId5"/>
    <p:sldId id="295" r:id="rId6"/>
    <p:sldId id="280" r:id="rId7"/>
    <p:sldId id="283" r:id="rId8"/>
    <p:sldId id="263" r:id="rId9"/>
    <p:sldId id="264" r:id="rId10"/>
    <p:sldId id="287" r:id="rId11"/>
    <p:sldId id="307" r:id="rId12"/>
    <p:sldId id="266" r:id="rId13"/>
    <p:sldId id="296" r:id="rId14"/>
    <p:sldId id="297" r:id="rId15"/>
    <p:sldId id="298" r:id="rId16"/>
    <p:sldId id="299" r:id="rId17"/>
    <p:sldId id="267" r:id="rId18"/>
    <p:sldId id="288" r:id="rId19"/>
    <p:sldId id="300" r:id="rId20"/>
    <p:sldId id="268" r:id="rId21"/>
    <p:sldId id="269" r:id="rId22"/>
    <p:sldId id="301" r:id="rId23"/>
    <p:sldId id="289" r:id="rId24"/>
    <p:sldId id="270" r:id="rId25"/>
    <p:sldId id="302" r:id="rId26"/>
    <p:sldId id="282" r:id="rId27"/>
    <p:sldId id="290" r:id="rId28"/>
    <p:sldId id="271" r:id="rId29"/>
    <p:sldId id="303" r:id="rId30"/>
    <p:sldId id="291" r:id="rId31"/>
    <p:sldId id="305" r:id="rId32"/>
    <p:sldId id="274" r:id="rId33"/>
    <p:sldId id="278" r:id="rId34"/>
    <p:sldId id="284" r:id="rId35"/>
    <p:sldId id="279" r:id="rId36"/>
    <p:sldId id="275" r:id="rId37"/>
    <p:sldId id="286" r:id="rId38"/>
    <p:sldId id="276" r:id="rId39"/>
    <p:sldId id="277" r:id="rId40"/>
    <p:sldId id="306" r:id="rId41"/>
    <p:sldId id="304" r:id="rId42"/>
    <p:sldId id="29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AC4"/>
    <a:srgbClr val="8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E2298-7558-F149-AD62-D9B78EE78590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6A2AD-E553-894E-A66A-6D762A423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85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(1/8/16 14:22) -----</a:t>
            </a:r>
          </a:p>
          <a:p>
            <a:r>
              <a:rPr lang="en-US"/>
              <a:t>Better intro to where the students come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A2259-27BE-2C4A-A06E-5536C21A98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8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7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62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9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80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6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7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5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B83B-52A2-C743-8597-4369C6933098}" type="datetimeFigureOut">
              <a:rPr lang="en-US" smtClean="0"/>
              <a:t>1/11/16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55AFF-0B08-0A42-A74C-F0C4B8424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9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ppl.gov/education/science-education" TargetMode="External"/><Relationship Id="rId4" Type="http://schemas.openxmlformats.org/officeDocument/2006/relationships/hyperlink" Target="http://scied-web.pppl.gov/rgdx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Testing Performance of 3D Printed Plastic Parts at the Princeton Plasma Physics Laboratory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19" name="Rectangle 3"/>
          <p:cNvSpPr>
            <a:spLocks/>
          </p:cNvSpPr>
          <p:nvPr/>
        </p:nvSpPr>
        <p:spPr bwMode="auto">
          <a:xfrm>
            <a:off x="339612" y="2992869"/>
            <a:ext cx="3810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Presented by:</a:t>
            </a:r>
          </a:p>
          <a:p>
            <a:pPr marL="39688"/>
            <a:r>
              <a:rPr lang="en-US" sz="2400" b="1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Arturo Dominguez</a:t>
            </a:r>
          </a:p>
        </p:txBody>
      </p:sp>
      <p:pic>
        <p:nvPicPr>
          <p:cNvPr id="20" name="Picture 19" descr="Makerbot Replicator 2 2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36" y="3907268"/>
            <a:ext cx="2866533" cy="2586345"/>
          </a:xfrm>
          <a:prstGeom prst="rect">
            <a:avLst/>
          </a:prstGeom>
        </p:spPr>
      </p:pic>
      <p:sp>
        <p:nvSpPr>
          <p:cNvPr id="21" name="Rectangle 3"/>
          <p:cNvSpPr>
            <a:spLocks/>
          </p:cNvSpPr>
          <p:nvPr/>
        </p:nvSpPr>
        <p:spPr bwMode="auto">
          <a:xfrm>
            <a:off x="339612" y="1642954"/>
            <a:ext cx="8168698" cy="134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Presented on behalf of:</a:t>
            </a:r>
          </a:p>
          <a:p>
            <a:pPr marL="39688"/>
            <a:r>
              <a:rPr lang="en-US" sz="2400" b="1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Andrew </a:t>
            </a:r>
            <a:r>
              <a:rPr lang="en-US" sz="2400" b="1" dirty="0" err="1" smtClean="0">
                <a:latin typeface="Verdana"/>
                <a:ea typeface="ＭＳ Ｐゴシック" charset="0"/>
                <a:cs typeface="Verdana"/>
                <a:sym typeface="Arial Italic" charset="0"/>
              </a:rPr>
              <a:t>Zwicker</a:t>
            </a:r>
            <a:r>
              <a:rPr lang="en-US" sz="2400" b="1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, </a:t>
            </a:r>
            <a:r>
              <a:rPr lang="en-US" sz="2400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Josh Bloom, Robert Albertson, Sophia </a:t>
            </a:r>
            <a:r>
              <a:rPr lang="en-US" sz="2400" dirty="0" err="1" smtClean="0">
                <a:latin typeface="Verdana"/>
                <a:ea typeface="ＭＳ Ｐゴシック" charset="0"/>
                <a:cs typeface="Verdana"/>
                <a:sym typeface="Arial Italic" charset="0"/>
              </a:rPr>
              <a:t>Gershman</a:t>
            </a:r>
            <a:r>
              <a:rPr lang="en-US" sz="2400" dirty="0" smtClean="0">
                <a:latin typeface="Verdana"/>
                <a:ea typeface="ＭＳ Ｐゴシック" charset="0"/>
                <a:cs typeface="Verdana"/>
                <a:sym typeface="Arial Italic" charset="0"/>
              </a:rPr>
              <a:t> and Robert Ellis</a:t>
            </a:r>
          </a:p>
        </p:txBody>
      </p:sp>
      <p:pic>
        <p:nvPicPr>
          <p:cNvPr id="22" name="Picture 21" descr="planeterrell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38" y="3029739"/>
            <a:ext cx="2841759" cy="35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5742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965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All of the parts presented were printed using the </a:t>
            </a:r>
            <a:r>
              <a:rPr lang="en-US" sz="3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Makerbot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Replicator 2.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Makerbot Replicator 2 2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70" y="1867793"/>
            <a:ext cx="3969471" cy="358147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2487" y="1450430"/>
            <a:ext cx="4449983" cy="365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Replicator 2 (MR2) was chosen due to cost, maximum size, resolution and reliability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Max volume: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28.5cm x 15.3cm x 15.5cm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-Minimum Layer height: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-Positioning precision: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11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horizontal , 2.5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vertical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-Material: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Polylactic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acid (PLA)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nozzle diameter: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400μm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temp: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230°C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Accepts: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.STL, .OBJ or .THING files and slices them (g-code)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-Current price: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~$2000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8231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All of the parts presented were printed using the </a:t>
            </a:r>
            <a:r>
              <a:rPr lang="en-US" sz="3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Makerbot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Replicator 2.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Makerbot Replicator 2 2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70" y="1867793"/>
            <a:ext cx="3969471" cy="358147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2487" y="1450430"/>
            <a:ext cx="4449983" cy="365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Replicator 2 (MR2) was chosen due to cost, maximum size, resolution and reliability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Max volume: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28.5cm x 15.3cm x 15.5cm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-Minimum Layer height: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-Positioning precision: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11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horizontal , 2.5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vertical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-Material: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Polylactic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acid (PLA)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nozzle diameter: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400μm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temp: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230°C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Accepts: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.STL, .OBJ or .THING files and slices them (g-code)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-Current price: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~$2000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671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All of the parts presented were printed using the </a:t>
            </a:r>
            <a:r>
              <a:rPr lang="en-US" sz="3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Makerbot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Replicator 2.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Makerbot Replicator 2 2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70" y="1867793"/>
            <a:ext cx="3969471" cy="358147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2487" y="1450430"/>
            <a:ext cx="4449983" cy="365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Replicator 2 (MR2) was chosen due to cost, maximum size, resolution and reliability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Max volume: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28.5cm x 15.3cm x 15.5cm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-Minimum Layer height: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-Positioning precision: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11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horizontal , 2.5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vertical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-Material: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  <a:cs typeface="Verdana"/>
              </a:rPr>
              <a:t>Polylactic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acid (PLA)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nozzle diameter: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400μm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temp: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230°C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Accepts: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.STL, .OBJ or .THING files and slices them (g-code)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-Current price: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~$2000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31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All of the parts presented were printed using the </a:t>
            </a:r>
            <a:r>
              <a:rPr lang="en-US" sz="3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Makerbot</a:t>
            </a:r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 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Replicator 2.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Makerbot Replicator 2 2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70" y="1867793"/>
            <a:ext cx="3969471" cy="358147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92487" y="1450430"/>
            <a:ext cx="4449983" cy="3655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Replicator 2 (MR2) was chosen due to cost, maximum size, resolution and reliability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Max volume: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28.5cm x 15.3cm x 15.5cm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-Minimum Layer height: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-Positioning precision: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11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horizontal , 2.5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μ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 vertical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-Material: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  <a:cs typeface="Verdana"/>
              </a:rPr>
              <a:t>Polylactic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acid (PLA)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nozzle diameter: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400μm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-Extruder temp: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230°C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Accepts: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.STL, .OBJ or .THING files and slices them (g-code)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-Current price: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~$2000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8654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21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Accuracy of 3D printed objects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infi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5" y="3017607"/>
            <a:ext cx="5474779" cy="159339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2063495"/>
            <a:ext cx="2918643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Resolution settings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(layer thickness):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Low: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300μm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Medium: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200μm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High: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3729" y="1629335"/>
            <a:ext cx="4001542" cy="33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user has a variety of “knobs”: 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3729" y="3756935"/>
            <a:ext cx="2918643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Number of shells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or outer layers printed.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3)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Infill: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percentage of the solid filled: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10% - 100%.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03839" y="2185921"/>
            <a:ext cx="4766325" cy="71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ts val="8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Medium Resolution (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200 </a:t>
            </a:r>
            <a:r>
              <a:rPr lang="en-US" sz="1600" dirty="0" err="1">
                <a:solidFill>
                  <a:srgbClr val="000000"/>
                </a:solidFill>
                <a:latin typeface="Verdana"/>
                <a:cs typeface="Verdana"/>
              </a:rPr>
              <a:t>μm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layer thickness)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Two outer shells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Verdana"/>
              <a:cs typeface="Verdan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354389" y="2900977"/>
            <a:ext cx="371505" cy="259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62653" y="2900977"/>
            <a:ext cx="0" cy="259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75881" y="2900977"/>
            <a:ext cx="639335" cy="259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565068" y="4632589"/>
            <a:ext cx="1238584" cy="4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10% infill</a:t>
            </a:r>
            <a:endParaRPr lang="en-US" sz="1600" dirty="0" smtClean="0">
              <a:latin typeface="Verdana"/>
              <a:cs typeface="Verdana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5436761" y="4632589"/>
            <a:ext cx="1238584" cy="4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5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0% infill</a:t>
            </a:r>
            <a:endParaRPr lang="en-US" sz="1600" dirty="0" smtClean="0">
              <a:latin typeface="Verdana"/>
              <a:cs typeface="Verdana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7631579" y="4632589"/>
            <a:ext cx="1388225" cy="44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100% infill</a:t>
            </a: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8571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Accuracy of 3D printed objects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3043233" y="4656573"/>
            <a:ext cx="5949177" cy="138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Cubes were printed ranging in size from 1cm-4cm per side at medium resolution, 100% infill.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u="sng" dirty="0" smtClean="0">
                <a:solidFill>
                  <a:srgbClr val="000000"/>
                </a:solidFill>
                <a:latin typeface="Verdana"/>
                <a:cs typeface="Verdana"/>
              </a:rPr>
              <a:t>Errors were of order 50μm in all dimensions for all sizes.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latin typeface="Verdana"/>
                <a:cs typeface="Verdana"/>
              </a:rPr>
              <a:t>We found this accuracy suitable for our projects but for high precision work it may not suffice</a:t>
            </a:r>
            <a:endParaRPr lang="en-US" sz="1600" b="1" u="sng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3" name="Picture 2" descr="IMG_09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31" y="1968455"/>
            <a:ext cx="5066081" cy="230506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3729" y="2063495"/>
            <a:ext cx="2918643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Resolution settings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(layer thickness):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Low: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300μm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Medium: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200μm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Verdana"/>
                <a:cs typeface="Verdana"/>
              </a:rPr>
              <a:t>High: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100μm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3729" y="1629335"/>
            <a:ext cx="4001542" cy="33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The user has a variety of “knobs”: 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83729" y="3756935"/>
            <a:ext cx="2918643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2)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Number of shells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or outer layers printed.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3)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Infill: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percentage of the solid filled: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10% - 100%.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265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21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Andrew couldn’t be here due to an unforeseen swearing in ceremony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6" name="Picture 5" descr="Screen Shot 2016-01-07 at 1.2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0" y="2135308"/>
            <a:ext cx="4056688" cy="19759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 2"/>
          <p:cNvSpPr>
            <a:spLocks/>
          </p:cNvSpPr>
          <p:nvPr/>
        </p:nvSpPr>
        <p:spPr bwMode="auto">
          <a:xfrm>
            <a:off x="228600" y="12954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buSzPct val="125000"/>
            </a:pPr>
            <a:r>
              <a:rPr lang="en-US" sz="2000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Andrew was elected NJ State Assemblyman in November and today is his swearing in ceremony</a:t>
            </a:r>
          </a:p>
        </p:txBody>
      </p:sp>
      <p:pic>
        <p:nvPicPr>
          <p:cNvPr id="2" name="Picture 1" descr="Screen Shot 2016-01-07 at 9.45.5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0" y="4314249"/>
            <a:ext cx="3939131" cy="218293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swearingi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54" y="2673238"/>
            <a:ext cx="3919150" cy="2726365"/>
          </a:xfrm>
          <a:prstGeom prst="rect">
            <a:avLst/>
          </a:prstGeom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5050082" y="5399603"/>
            <a:ext cx="3481038" cy="55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i="1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Swearing in ceremony happening now (artist’s rendition)</a:t>
            </a:r>
          </a:p>
        </p:txBody>
      </p:sp>
    </p:spTree>
    <p:extLst>
      <p:ext uri="{BB962C8B-B14F-4D97-AF65-F5344CB8AC3E}">
        <p14:creationId xmlns:p14="http://schemas.microsoft.com/office/powerpoint/2010/main" val="41929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Strength experiments conducted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layer schematic.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60" y="4161670"/>
            <a:ext cx="4358421" cy="171352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51020" y="1748148"/>
            <a:ext cx="3640896" cy="6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-Strength of 3D printed parts is essential to their usability as support structures.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-In this work we measured tensile strength of PLA pieces. 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656777" y="1357586"/>
            <a:ext cx="3022233" cy="2576712"/>
            <a:chOff x="5215210" y="1357586"/>
            <a:chExt cx="2463800" cy="2100600"/>
          </a:xfrm>
        </p:grpSpPr>
        <p:pic>
          <p:nvPicPr>
            <p:cNvPr id="6" name="Picture 64" descr="E:\3D printer\pictures\picture03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210" y="1783264"/>
              <a:ext cx="2463800" cy="138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Up Arrow 1"/>
            <p:cNvSpPr/>
            <p:nvPr/>
          </p:nvSpPr>
          <p:spPr>
            <a:xfrm>
              <a:off x="6043449" y="1357586"/>
              <a:ext cx="201448" cy="57806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 rot="10800000">
              <a:off x="6437587" y="2880117"/>
              <a:ext cx="201448" cy="578069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51020" y="3542669"/>
            <a:ext cx="4001542" cy="237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-Bars were tested using a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Tines Olsen Model 1000 Universal Testing Machine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until failure of the parts</a:t>
            </a:r>
          </a:p>
          <a:p>
            <a:pPr fontAlgn="base">
              <a:spcBef>
                <a:spcPts val="8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-Bar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sizes: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0.125in x 0.5in x 6in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-Max applied load was 1000lbs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-Load was applied along the direction of the layers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 smtClean="0">
              <a:latin typeface="Verdana"/>
              <a:cs typeface="Verdana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61453" y="5408640"/>
            <a:ext cx="1633558" cy="731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590899" y="3412801"/>
            <a:ext cx="1912564" cy="521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35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Results of strength experiments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 descr="tensilestreng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01" y="2224510"/>
            <a:ext cx="5518481" cy="413886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4912" y="1242688"/>
            <a:ext cx="7685152" cy="1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-Pieces were printed at 10%, 50%, 75% and 100% infill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-Pieces failed with no deformation of the samples (brittle failures)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  <a:cs typeface="Verdana"/>
              </a:rPr>
              <a:t>-</a:t>
            </a:r>
            <a:r>
              <a:rPr lang="en-US" sz="1600" b="1" dirty="0" smtClean="0">
                <a:latin typeface="Verdana"/>
                <a:cs typeface="Verdana"/>
              </a:rPr>
              <a:t>Tensile strength of 60.6MPa for 100% infill is comparable to results from previous studies[1] of 56.6MPa.  10% infill tensile strengths averaged at 34.7MPa.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27378" y="6276453"/>
            <a:ext cx="4472712" cy="33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000" dirty="0" smtClean="0">
                <a:solidFill>
                  <a:srgbClr val="000000"/>
                </a:solidFill>
                <a:latin typeface="Verdana"/>
                <a:cs typeface="Verdana"/>
              </a:rPr>
              <a:t>[1] BM </a:t>
            </a:r>
            <a:r>
              <a:rPr lang="en-US" sz="1000" dirty="0" err="1" smtClean="0">
                <a:solidFill>
                  <a:srgbClr val="000000"/>
                </a:solidFill>
                <a:latin typeface="Verdana"/>
                <a:cs typeface="Verdana"/>
              </a:rPr>
              <a:t>Tymrak</a:t>
            </a:r>
            <a:r>
              <a:rPr lang="en-US" sz="1000" dirty="0" smtClean="0">
                <a:solidFill>
                  <a:srgbClr val="000000"/>
                </a:solidFill>
                <a:latin typeface="Verdana"/>
                <a:cs typeface="Verdana"/>
              </a:rPr>
              <a:t>, et al, Materials &amp; Design, 58, pp.242-246 (2014)</a:t>
            </a:r>
            <a:endParaRPr lang="en-US" sz="10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88327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FF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21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Room temperature vacuum experiment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4912" y="1579648"/>
            <a:ext cx="7685152" cy="268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-A variety of print shapes with different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infills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were tested for vacuum compatibility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W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e used a vacuum-sealed oven connected to a residual gas analyzer (RGA) and a turbo molecular pump that lowered the oven pressure to ~10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(~10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-4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Pa).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17548" y="4605190"/>
            <a:ext cx="2332708" cy="1356480"/>
          </a:xfrm>
          <a:prstGeom prst="roundRect">
            <a:avLst>
              <a:gd name="adj" fmla="val 10298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50818" y="4786630"/>
            <a:ext cx="1848888" cy="99360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2" idx="3"/>
          </p:cNvCxnSpPr>
          <p:nvPr/>
        </p:nvCxnSpPr>
        <p:spPr>
          <a:xfrm>
            <a:off x="3650256" y="5283430"/>
            <a:ext cx="29927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5283209" y="4985350"/>
            <a:ext cx="977164" cy="587520"/>
            <a:chOff x="5624419" y="3222720"/>
            <a:chExt cx="1408264" cy="846720"/>
          </a:xfrm>
        </p:grpSpPr>
        <p:sp>
          <p:nvSpPr>
            <p:cNvPr id="3" name="Rectangle 2"/>
            <p:cNvSpPr/>
            <p:nvPr/>
          </p:nvSpPr>
          <p:spPr>
            <a:xfrm>
              <a:off x="5624419" y="3572640"/>
              <a:ext cx="1408264" cy="1468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05191" y="3222720"/>
              <a:ext cx="846720" cy="8467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317548" y="5961670"/>
            <a:ext cx="2590868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Vacuum-sealed oven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47564" y="5611750"/>
            <a:ext cx="2590868" cy="71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Turbo pump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(pressure range ~10</a:t>
            </a:r>
            <a:r>
              <a:rPr lang="en-US" sz="12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Torr~)</a:t>
            </a:r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25437" y="5494230"/>
            <a:ext cx="665254" cy="587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994816" y="6099470"/>
            <a:ext cx="1137073" cy="4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Residual gas analyzer</a:t>
            </a:r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16" name="Trapezoid 15"/>
          <p:cNvSpPr/>
          <p:nvPr/>
        </p:nvSpPr>
        <p:spPr>
          <a:xfrm>
            <a:off x="1822065" y="5101990"/>
            <a:ext cx="1295949" cy="3888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2180614" y="5041579"/>
            <a:ext cx="285108" cy="259201"/>
          </a:xfrm>
          <a:prstGeom prst="cube">
            <a:avLst/>
          </a:prstGeom>
          <a:solidFill>
            <a:srgbClr val="FF0000"/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n 18"/>
          <p:cNvSpPr/>
          <p:nvPr/>
        </p:nvSpPr>
        <p:spPr>
          <a:xfrm>
            <a:off x="2599637" y="5041579"/>
            <a:ext cx="207352" cy="259201"/>
          </a:xfrm>
          <a:prstGeom prst="can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923543" y="4605190"/>
            <a:ext cx="224631" cy="145920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29067" y="5634302"/>
            <a:ext cx="224631" cy="421458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809016" y="4328710"/>
            <a:ext cx="569012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20C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58064" y="5283430"/>
            <a:ext cx="0" cy="496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03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Room temperature vacuum experiment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4912" y="1579648"/>
            <a:ext cx="7685152" cy="2680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-A variety of print shapes with different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infills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were tested for vacuum compatibility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W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e used a vacuum-sealed oven connected to a residual gas analyzer (RGA) and a turbo molecular pump that lowered the oven pressure to ~10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(~10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-4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-When the pieces were inserted and the oven was kept at room temperature (20°C), there was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	-No increase in background RGA signal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	-No increase in pressure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317548" y="4605190"/>
            <a:ext cx="2332708" cy="1356480"/>
          </a:xfrm>
          <a:prstGeom prst="roundRect">
            <a:avLst>
              <a:gd name="adj" fmla="val 10298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550818" y="4786630"/>
            <a:ext cx="1848888" cy="99360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stCxn id="22" idx="3"/>
          </p:cNvCxnSpPr>
          <p:nvPr/>
        </p:nvCxnSpPr>
        <p:spPr>
          <a:xfrm>
            <a:off x="3650256" y="5283430"/>
            <a:ext cx="29927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283209" y="4985350"/>
            <a:ext cx="977164" cy="587520"/>
            <a:chOff x="5624419" y="3222720"/>
            <a:chExt cx="1408264" cy="846720"/>
          </a:xfrm>
        </p:grpSpPr>
        <p:sp>
          <p:nvSpPr>
            <p:cNvPr id="26" name="Rectangle 25"/>
            <p:cNvSpPr/>
            <p:nvPr/>
          </p:nvSpPr>
          <p:spPr>
            <a:xfrm>
              <a:off x="5624419" y="3572640"/>
              <a:ext cx="1408264" cy="1468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905191" y="3222720"/>
              <a:ext cx="846720" cy="8467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317548" y="5961670"/>
            <a:ext cx="2590868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Vacuum-sealed oven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5347564" y="5611750"/>
            <a:ext cx="2590868" cy="71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Turbo pump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(pressure range ~10</a:t>
            </a:r>
            <a:r>
              <a:rPr lang="en-US" sz="12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Torr~)</a:t>
            </a:r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25437" y="5494230"/>
            <a:ext cx="665254" cy="587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 bwMode="auto">
          <a:xfrm>
            <a:off x="3994816" y="6099470"/>
            <a:ext cx="1137073" cy="4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Residual gas analyzer</a:t>
            </a:r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33" name="Trapezoid 32"/>
          <p:cNvSpPr/>
          <p:nvPr/>
        </p:nvSpPr>
        <p:spPr>
          <a:xfrm>
            <a:off x="1822065" y="5101990"/>
            <a:ext cx="1295949" cy="3888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33"/>
          <p:cNvSpPr/>
          <p:nvPr/>
        </p:nvSpPr>
        <p:spPr>
          <a:xfrm>
            <a:off x="2180614" y="5041579"/>
            <a:ext cx="285108" cy="259201"/>
          </a:xfrm>
          <a:prstGeom prst="cube">
            <a:avLst/>
          </a:prstGeom>
          <a:solidFill>
            <a:srgbClr val="FF0000"/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an 34"/>
          <p:cNvSpPr/>
          <p:nvPr/>
        </p:nvSpPr>
        <p:spPr>
          <a:xfrm>
            <a:off x="2599637" y="5041579"/>
            <a:ext cx="207352" cy="259201"/>
          </a:xfrm>
          <a:prstGeom prst="can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923543" y="4605190"/>
            <a:ext cx="224631" cy="145920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929067" y="5634302"/>
            <a:ext cx="224631" cy="421458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809016" y="4328710"/>
            <a:ext cx="569012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20C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4458064" y="5283430"/>
            <a:ext cx="0" cy="496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210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we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21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High temperature vacuum experiment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3444" y="4060940"/>
            <a:ext cx="2332708" cy="1356480"/>
          </a:xfrm>
          <a:prstGeom prst="roundRect">
            <a:avLst>
              <a:gd name="adj" fmla="val 10298"/>
            </a:avLst>
          </a:prstGeom>
          <a:solidFill>
            <a:srgbClr val="89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566714" y="4242380"/>
            <a:ext cx="1848888" cy="99360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333444" y="5417420"/>
            <a:ext cx="2590868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Vacuum-sealed oven</a:t>
            </a:r>
          </a:p>
        </p:txBody>
      </p:sp>
      <p:sp>
        <p:nvSpPr>
          <p:cNvPr id="16" name="Trapezoid 15"/>
          <p:cNvSpPr/>
          <p:nvPr/>
        </p:nvSpPr>
        <p:spPr>
          <a:xfrm>
            <a:off x="1837961" y="4557740"/>
            <a:ext cx="1295949" cy="3888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2196510" y="4497329"/>
            <a:ext cx="285108" cy="259201"/>
          </a:xfrm>
          <a:prstGeom prst="cube">
            <a:avLst/>
          </a:prstGeom>
          <a:solidFill>
            <a:srgbClr val="FF0000"/>
          </a:solidFill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an 17"/>
          <p:cNvSpPr/>
          <p:nvPr/>
        </p:nvSpPr>
        <p:spPr>
          <a:xfrm>
            <a:off x="2615533" y="4497329"/>
            <a:ext cx="207352" cy="259201"/>
          </a:xfrm>
          <a:prstGeom prst="can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39439" y="4060940"/>
            <a:ext cx="224631" cy="1459209"/>
          </a:xfrm>
          <a:prstGeom prst="roundRect">
            <a:avLst>
              <a:gd name="adj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944963" y="4277892"/>
            <a:ext cx="224631" cy="12648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824912" y="3784460"/>
            <a:ext cx="569012" cy="32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75C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840808" y="1782759"/>
            <a:ext cx="7949128" cy="154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-We raised the oven temperature while monitoring the RGA signals and pressure.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-At ~75°C, hydrocarbon signals were observed (AMU&gt;39)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-Not surprisingly, this is lower than both the extruder temperature (230°C) and the melting temperature of PLA (~170°C).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b="1" dirty="0" smtClean="0">
              <a:latin typeface="Verdana"/>
              <a:cs typeface="Verdana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650256" y="4704550"/>
            <a:ext cx="299274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283209" y="4406470"/>
            <a:ext cx="977164" cy="587520"/>
            <a:chOff x="5624419" y="3222720"/>
            <a:chExt cx="1408264" cy="846720"/>
          </a:xfrm>
        </p:grpSpPr>
        <p:sp>
          <p:nvSpPr>
            <p:cNvPr id="25" name="Rectangle 24"/>
            <p:cNvSpPr/>
            <p:nvPr/>
          </p:nvSpPr>
          <p:spPr>
            <a:xfrm>
              <a:off x="5624419" y="3572640"/>
              <a:ext cx="1408264" cy="1468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905191" y="3222720"/>
              <a:ext cx="846720" cy="8467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347564" y="5032870"/>
            <a:ext cx="2590868" cy="71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Turbo pump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(pressure range ~10</a:t>
            </a:r>
            <a:r>
              <a:rPr lang="en-US" sz="12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Torr~)</a:t>
            </a:r>
            <a:endParaRPr lang="en-US" sz="1200" dirty="0" smtClean="0">
              <a:latin typeface="Verdana"/>
              <a:cs typeface="Verdana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125437" y="4915350"/>
            <a:ext cx="665254" cy="5875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994816" y="5520590"/>
            <a:ext cx="1137073" cy="4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Residual gas analyzer</a:t>
            </a:r>
            <a:endParaRPr lang="en-US" sz="1200" dirty="0" smtClean="0">
              <a:latin typeface="Verdana"/>
              <a:cs typeface="Verdana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458064" y="4704550"/>
            <a:ext cx="0" cy="496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50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 pieces immersed in plasma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40" y="4024727"/>
            <a:ext cx="2851625" cy="21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40808" y="1480359"/>
            <a:ext cx="7685152" cy="108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 further test the vacuum/high temperature feasibility of PLA parts, a printed piece was placed inside an Argon DC discharge plasma held at 500V DC voltage, 10mA current and 100mTorr pressure.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73799" y="4007447"/>
            <a:ext cx="3022008" cy="76006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77167" y="4007447"/>
            <a:ext cx="121610" cy="76006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69613" y="4007447"/>
            <a:ext cx="121610" cy="76006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39310" y="3698427"/>
            <a:ext cx="223704" cy="22370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4"/>
          </p:cNvCxnSpPr>
          <p:nvPr/>
        </p:nvCxnSpPr>
        <p:spPr>
          <a:xfrm rot="5400000" flipH="1" flipV="1">
            <a:off x="3888958" y="3984336"/>
            <a:ext cx="124409" cy="1064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3902294" y="3740877"/>
            <a:ext cx="109758" cy="13189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572471" y="4387478"/>
            <a:ext cx="504696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2471" y="4387478"/>
            <a:ext cx="0" cy="1748127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471" y="6135605"/>
            <a:ext cx="818359" cy="3681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77167" y="5821259"/>
            <a:ext cx="1074108" cy="63237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endCxn id="8" idx="3"/>
          </p:cNvCxnSpPr>
          <p:nvPr/>
        </p:nvCxnSpPr>
        <p:spPr>
          <a:xfrm flipH="1">
            <a:off x="3891223" y="4387478"/>
            <a:ext cx="273607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64830" y="4387478"/>
            <a:ext cx="0" cy="1748127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03193" y="6139286"/>
            <a:ext cx="2361637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02812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52394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03193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70915" y="6025728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33875" y="6016164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90830" y="6025728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44831" y="5513482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500V 10mA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609592" y="339065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100mTorr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0830" y="4207393"/>
            <a:ext cx="360169" cy="3601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98777" y="4007447"/>
            <a:ext cx="1747347" cy="760062"/>
          </a:xfrm>
          <a:prstGeom prst="rect">
            <a:avLst/>
          </a:prstGeom>
          <a:gradFill flip="none" rotWithShape="1">
            <a:gsLst>
              <a:gs pos="0">
                <a:srgbClr val="CD5AC4">
                  <a:alpha val="35000"/>
                </a:srgbClr>
              </a:gs>
              <a:gs pos="100000">
                <a:schemeClr val="bg1">
                  <a:alpha val="35000"/>
                </a:schemeClr>
              </a:gs>
              <a:gs pos="53000">
                <a:srgbClr val="CD5AC4">
                  <a:alpha val="35000"/>
                </a:srgbClr>
              </a:gs>
              <a:gs pos="91000">
                <a:schemeClr val="bg1">
                  <a:alpha val="3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3995807" y="4207393"/>
            <a:ext cx="15767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321942" y="3922131"/>
            <a:ext cx="977164" cy="587520"/>
            <a:chOff x="5624419" y="3222720"/>
            <a:chExt cx="1408264" cy="846720"/>
          </a:xfrm>
        </p:grpSpPr>
        <p:sp>
          <p:nvSpPr>
            <p:cNvPr id="44" name="Rectangle 43"/>
            <p:cNvSpPr/>
            <p:nvPr/>
          </p:nvSpPr>
          <p:spPr>
            <a:xfrm>
              <a:off x="5624419" y="3572640"/>
              <a:ext cx="1408264" cy="1468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905191" y="3222720"/>
              <a:ext cx="846720" cy="8467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4516764" y="4526931"/>
            <a:ext cx="701591" cy="4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pump</a:t>
            </a:r>
            <a:endParaRPr lang="en-US" sz="12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56238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 pieces immersed in plasma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840" y="4024727"/>
            <a:ext cx="2851625" cy="21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40808" y="1480359"/>
            <a:ext cx="7685152" cy="108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 further test the vacuum/high temperature feasibility of PLA parts, a printed piece was placed inside an Argon DC discharge plasma held at 500V DC voltage, 10mA current and 100mTorr pressure.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-After 5 hours of operation, there was no significant change in external parameters (voltage, current and pressure) and the piece had no visible damage.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73799" y="4007447"/>
            <a:ext cx="3022008" cy="760062"/>
          </a:xfrm>
          <a:prstGeom prst="round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77167" y="4007447"/>
            <a:ext cx="121610" cy="76006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69613" y="4007447"/>
            <a:ext cx="121610" cy="76006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39310" y="3698427"/>
            <a:ext cx="223704" cy="223704"/>
          </a:xfrm>
          <a:prstGeom prst="ellipse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4"/>
          </p:cNvCxnSpPr>
          <p:nvPr/>
        </p:nvCxnSpPr>
        <p:spPr>
          <a:xfrm rot="5400000" flipH="1" flipV="1">
            <a:off x="3888958" y="3984336"/>
            <a:ext cx="124409" cy="1064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3902294" y="3740877"/>
            <a:ext cx="109758" cy="131898"/>
          </a:xfrm>
          <a:prstGeom prst="line">
            <a:avLst/>
          </a:prstGeom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7" idx="1"/>
          </p:cNvCxnSpPr>
          <p:nvPr/>
        </p:nvCxnSpPr>
        <p:spPr>
          <a:xfrm>
            <a:off x="572471" y="4387478"/>
            <a:ext cx="504696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2471" y="4387478"/>
            <a:ext cx="0" cy="1748127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471" y="6135605"/>
            <a:ext cx="818359" cy="3681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77167" y="5821259"/>
            <a:ext cx="1074108" cy="632372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/>
          <p:cNvCxnSpPr>
            <a:endCxn id="8" idx="3"/>
          </p:cNvCxnSpPr>
          <p:nvPr/>
        </p:nvCxnSpPr>
        <p:spPr>
          <a:xfrm flipH="1">
            <a:off x="3891223" y="4387478"/>
            <a:ext cx="273607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164830" y="4387478"/>
            <a:ext cx="0" cy="1748127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803193" y="6139286"/>
            <a:ext cx="2361637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02812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52394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803193" y="5931628"/>
            <a:ext cx="0" cy="4116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70915" y="6025728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33875" y="6016164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90830" y="6025728"/>
            <a:ext cx="0" cy="223434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44831" y="5513482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500V 10mA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3609592" y="339065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100mTorr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0830" y="4207393"/>
            <a:ext cx="360169" cy="3601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98777" y="4007447"/>
            <a:ext cx="1747347" cy="760062"/>
          </a:xfrm>
          <a:prstGeom prst="rect">
            <a:avLst/>
          </a:prstGeom>
          <a:gradFill flip="none" rotWithShape="1">
            <a:gsLst>
              <a:gs pos="0">
                <a:srgbClr val="CD5AC4">
                  <a:alpha val="35000"/>
                </a:srgbClr>
              </a:gs>
              <a:gs pos="100000">
                <a:schemeClr val="bg1">
                  <a:alpha val="35000"/>
                </a:schemeClr>
              </a:gs>
              <a:gs pos="53000">
                <a:srgbClr val="CD5AC4">
                  <a:alpha val="35000"/>
                </a:srgbClr>
              </a:gs>
              <a:gs pos="91000">
                <a:schemeClr val="bg1">
                  <a:alpha val="3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/>
          <p:nvPr/>
        </p:nvCxnSpPr>
        <p:spPr>
          <a:xfrm>
            <a:off x="3995807" y="4207393"/>
            <a:ext cx="15767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4321942" y="3922131"/>
            <a:ext cx="977164" cy="587520"/>
            <a:chOff x="5624419" y="3222720"/>
            <a:chExt cx="1408264" cy="846720"/>
          </a:xfrm>
        </p:grpSpPr>
        <p:sp>
          <p:nvSpPr>
            <p:cNvPr id="44" name="Rectangle 43"/>
            <p:cNvSpPr/>
            <p:nvPr/>
          </p:nvSpPr>
          <p:spPr>
            <a:xfrm>
              <a:off x="5624419" y="3572640"/>
              <a:ext cx="1408264" cy="1468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905191" y="3222720"/>
              <a:ext cx="846720" cy="84672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4516764" y="4526931"/>
            <a:ext cx="701591" cy="40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dirty="0" smtClean="0">
                <a:solidFill>
                  <a:srgbClr val="000000"/>
                </a:solidFill>
                <a:latin typeface="Verdana"/>
                <a:cs typeface="Verdana"/>
              </a:rPr>
              <a:t>pump</a:t>
            </a:r>
            <a:endParaRPr lang="en-US" sz="12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568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Particular challenges of 3D printing in a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3729" y="2057009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in other laboratory settings, </a:t>
            </a:r>
            <a:r>
              <a:rPr lang="en-US" sz="1600" smtClean="0">
                <a:solidFill>
                  <a:srgbClr val="000000"/>
                </a:solidFill>
                <a:latin typeface="Verdana"/>
                <a:cs typeface="Verdana"/>
              </a:rPr>
              <a:t>we </a:t>
            </a:r>
            <a:r>
              <a:rPr lang="en-US" sz="1600" smtClean="0">
                <a:solidFill>
                  <a:srgbClr val="000000"/>
                </a:solidFill>
                <a:latin typeface="Verdana"/>
                <a:cs typeface="Verdana"/>
              </a:rPr>
              <a:t>need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Accuracy: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In order to fit and couple with other parts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-Structural integrity: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Sufficient rigidity and strength for support.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3729" y="3556022"/>
            <a:ext cx="8203374" cy="142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When used in proximity to the plasma itself the parts are usually: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Under vacuum: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: Even low vacuum plasma setups are typically at 10</a:t>
            </a:r>
            <a:r>
              <a:rPr lang="en-US" sz="16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-3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Torr level pressures. (~0.1 Pa).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-High temperature: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As shown previously, plasmas span a wide range of temperatures but all are typically well above room temperature.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-High Voltage: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 Laboratory plasmas are primarily generated via high voltages (~kV).  Depending on the setup, the plastic parts may be subject to them.</a:t>
            </a:r>
            <a:endParaRPr lang="en-US" sz="1600" b="1" dirty="0" smtClean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218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PPPL: Princeton Plasma Physics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9" name="Picture 8" descr="pppl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429000"/>
            <a:ext cx="3200400" cy="2560320"/>
          </a:xfrm>
          <a:prstGeom prst="rect">
            <a:avLst/>
          </a:prstGeom>
        </p:spPr>
      </p:pic>
      <p:pic>
        <p:nvPicPr>
          <p:cNvPr id="3" name="Picture 2" descr="U.S._National_labs_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599"/>
            <a:ext cx="5334000" cy="411923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114800" y="4267200"/>
            <a:ext cx="914400" cy="228600"/>
          </a:xfrm>
          <a:prstGeom prst="ellipse">
            <a:avLst/>
          </a:prstGeom>
          <a:noFill/>
          <a:ln>
            <a:solidFill>
              <a:srgbClr val="E95F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4" idx="7"/>
          </p:cNvCxnSpPr>
          <p:nvPr/>
        </p:nvCxnSpPr>
        <p:spPr>
          <a:xfrm flipV="1">
            <a:off x="4895289" y="4191000"/>
            <a:ext cx="667311" cy="109678"/>
          </a:xfrm>
          <a:prstGeom prst="straightConnector1">
            <a:avLst/>
          </a:prstGeom>
          <a:ln>
            <a:solidFill>
              <a:srgbClr val="E95F1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096000" y="2209800"/>
            <a:ext cx="1905000" cy="1066800"/>
            <a:chOff x="152400" y="5440720"/>
            <a:chExt cx="1905000" cy="1066800"/>
          </a:xfrm>
        </p:grpSpPr>
        <p:sp>
          <p:nvSpPr>
            <p:cNvPr id="21" name="Rectangle 20"/>
            <p:cNvSpPr/>
            <p:nvPr/>
          </p:nvSpPr>
          <p:spPr>
            <a:xfrm>
              <a:off x="152400" y="5440720"/>
              <a:ext cx="1905000" cy="1066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pppl-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62" y="5470985"/>
              <a:ext cx="1857264" cy="1024287"/>
            </a:xfrm>
            <a:prstGeom prst="rect">
              <a:avLst/>
            </a:prstGeom>
          </p:spPr>
        </p:pic>
      </p:grpSp>
      <p:sp>
        <p:nvSpPr>
          <p:cNvPr id="15" name="Rectangle 2"/>
          <p:cNvSpPr>
            <a:spLocks/>
          </p:cNvSpPr>
          <p:nvPr/>
        </p:nvSpPr>
        <p:spPr bwMode="auto">
          <a:xfrm>
            <a:off x="228600" y="12954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buSzPct val="125000"/>
              <a:buFont typeface="Arial"/>
              <a:buChar char="•"/>
            </a:pPr>
            <a:r>
              <a:rPr lang="en-US" sz="2000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PPPL is one of 17 DoE national laboratories.</a:t>
            </a:r>
          </a:p>
          <a:p>
            <a:pPr marL="382588" indent="-342900">
              <a:buSzPct val="125000"/>
              <a:buFont typeface="Arial"/>
              <a:buChar char="•"/>
            </a:pPr>
            <a:r>
              <a:rPr lang="en-US" sz="2000" dirty="0" smtClean="0">
                <a:latin typeface="Verdana"/>
                <a:ea typeface="ＭＳ Ｐゴシック" charset="0"/>
                <a:cs typeface="Verdana"/>
                <a:sym typeface="Arial" charset="0"/>
              </a:rPr>
              <a:t>We are managed by Princeton University but have a government mandate that focuses on fusion energy research and basic plasma science.</a:t>
            </a:r>
          </a:p>
        </p:txBody>
      </p:sp>
    </p:spTree>
    <p:extLst>
      <p:ext uri="{BB962C8B-B14F-4D97-AF65-F5344CB8AC3E}">
        <p14:creationId xmlns:p14="http://schemas.microsoft.com/office/powerpoint/2010/main" val="413506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pped_fig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25" y="2989440"/>
            <a:ext cx="3729123" cy="37291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Dielectric Barrier Setup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92107" y="1480359"/>
            <a:ext cx="8069795" cy="108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-One common use of dielectric materials in a plasma lab is the development on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Dielectric Barrier Discharges (DBD)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.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Verdana"/>
                <a:cs typeface="Verdana"/>
              </a:rPr>
              <a:t>-DBDs occur when a high frequency voltage is applied to electrodes separated by dielectrics (or dielectrics + air).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Verdana"/>
                <a:cs typeface="Verdana"/>
              </a:rPr>
              <a:t>-</a:t>
            </a:r>
            <a:r>
              <a:rPr lang="en-US" sz="1600" dirty="0">
                <a:latin typeface="Verdana"/>
                <a:cs typeface="Verdana"/>
              </a:rPr>
              <a:t>U</a:t>
            </a:r>
            <a:r>
              <a:rPr lang="en-US" sz="1600" dirty="0" smtClean="0">
                <a:latin typeface="Verdana"/>
                <a:cs typeface="Verdana"/>
              </a:rPr>
              <a:t>sed for ozone generation, medical and water treatment techniques among other uses.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2108" y="3274358"/>
            <a:ext cx="4328822" cy="303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-3D printed dielectrics give flexibility of shape and position of electrodes and DBDs 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-Different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infills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were tested and the DBDs were observed while measuring the current.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4582" y="3344483"/>
            <a:ext cx="959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15kV</a:t>
            </a:r>
          </a:p>
          <a:p>
            <a:r>
              <a:rPr lang="en-US" sz="1400" dirty="0" smtClean="0"/>
              <a:t>75-300kHz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720644" y="5193383"/>
            <a:ext cx="8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5mm gap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533783" y="5480820"/>
            <a:ext cx="371506" cy="2993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9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pped_fig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25" y="2989440"/>
            <a:ext cx="3729123" cy="37291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Dielectric Barrier Setup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92107" y="1480359"/>
            <a:ext cx="8069795" cy="108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-One common use of dielectric materials in a plasma lab is the development on 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Dielectric Barrier Discharges (DBD)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.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Verdana"/>
                <a:cs typeface="Verdana"/>
              </a:rPr>
              <a:t>-DBDs occur when a high frequency voltage is applied to electrodes separated by dielectrics (or dielectrics + air).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latin typeface="Verdana"/>
                <a:cs typeface="Verdana"/>
              </a:rPr>
              <a:t>-</a:t>
            </a:r>
            <a:r>
              <a:rPr lang="en-US" sz="1600" dirty="0">
                <a:latin typeface="Verdana"/>
                <a:cs typeface="Verdana"/>
              </a:rPr>
              <a:t>U</a:t>
            </a:r>
            <a:r>
              <a:rPr lang="en-US" sz="1600" dirty="0" smtClean="0">
                <a:latin typeface="Verdana"/>
                <a:cs typeface="Verdana"/>
              </a:rPr>
              <a:t>sed for ozone generation, medical and water treatment techniques among other uses.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2108" y="3274358"/>
            <a:ext cx="4328822" cy="303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-3D printed dielectrics give flexibility of shape and position of electrodes and DBDs 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-Different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infills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were tested and the DBDs were observed while measuring the current.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-At high infill values (100%) there were </a:t>
            </a:r>
            <a:r>
              <a:rPr lang="en-US" sz="1600" b="1" dirty="0" smtClean="0">
                <a:solidFill>
                  <a:srgbClr val="008000"/>
                </a:solidFill>
                <a:latin typeface="Verdana"/>
                <a:cs typeface="Verdana"/>
              </a:rPr>
              <a:t>MANY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filaments carrying </a:t>
            </a:r>
            <a:r>
              <a:rPr lang="en-US" sz="1600" b="1" dirty="0" smtClean="0">
                <a:solidFill>
                  <a:srgbClr val="008000"/>
                </a:solidFill>
                <a:latin typeface="Verdana"/>
                <a:cs typeface="Verdana"/>
              </a:rPr>
              <a:t>LOW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current each.  At low infill values (10%) there were 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FEW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filaments carrying </a:t>
            </a:r>
            <a:r>
              <a:rPr lang="en-US" sz="1600" b="1" dirty="0" smtClean="0">
                <a:solidFill>
                  <a:srgbClr val="FF0000"/>
                </a:solidFill>
                <a:latin typeface="Verdana"/>
                <a:cs typeface="Verdana"/>
              </a:rPr>
              <a:t>HIGH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current each (sometimes resulting in arcing)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4582" y="3344483"/>
            <a:ext cx="959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15kV</a:t>
            </a:r>
          </a:p>
          <a:p>
            <a:r>
              <a:rPr lang="en-US" sz="1400" dirty="0" smtClean="0"/>
              <a:t>75-300kHz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720644" y="5193383"/>
            <a:ext cx="8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5mm gap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533783" y="5480820"/>
            <a:ext cx="371506" cy="2993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62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3D printed components in lab (</a:t>
            </a:r>
            <a:r>
              <a:rPr lang="en-US" sz="30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Planeterella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)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IMG_34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49" y="1395149"/>
            <a:ext cx="2621498" cy="2359348"/>
          </a:xfrm>
          <a:prstGeom prst="rect">
            <a:avLst/>
          </a:prstGeom>
        </p:spPr>
      </p:pic>
      <p:pic>
        <p:nvPicPr>
          <p:cNvPr id="3" name="Picture 2" descr="IMG_34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862" y="4108523"/>
            <a:ext cx="2846552" cy="2381615"/>
          </a:xfrm>
          <a:prstGeom prst="rect">
            <a:avLst/>
          </a:prstGeom>
        </p:spPr>
      </p:pic>
      <p:pic>
        <p:nvPicPr>
          <p:cNvPr id="4" name="Picture 3" descr="IMG_34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49" y="4069621"/>
            <a:ext cx="2621498" cy="242051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2" y="3754497"/>
            <a:ext cx="1962560" cy="26939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92107" y="1480359"/>
            <a:ext cx="5008307" cy="108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-For the Planeterella experiment, we use 3D printed structures within the vacuum to support the electrodes.  They are constantly in close proximity to the plasma.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-Outside the chamber, 3D printed components are used mainly for mechanical supports (e.g. a custom enclosure for a stepper motor that has open air inlets).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287472" y="1857600"/>
            <a:ext cx="751650" cy="172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23881" y="3456000"/>
            <a:ext cx="518380" cy="5529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223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3D Printed Parts for the Remote Glow Discharge Experiment (RGDX)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IMG_34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50" y="1480359"/>
            <a:ext cx="2078014" cy="2292742"/>
          </a:xfrm>
          <a:prstGeom prst="rect">
            <a:avLst/>
          </a:prstGeom>
        </p:spPr>
      </p:pic>
      <p:pic>
        <p:nvPicPr>
          <p:cNvPr id="4" name="Picture 3" descr="IMG_34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63" y="1405178"/>
            <a:ext cx="2489998" cy="2390399"/>
          </a:xfrm>
          <a:prstGeom prst="rect">
            <a:avLst/>
          </a:prstGeom>
        </p:spPr>
      </p:pic>
      <p:pic>
        <p:nvPicPr>
          <p:cNvPr id="6" name="Picture 5" descr="IMG_346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55" y="3832246"/>
            <a:ext cx="2691560" cy="2627593"/>
          </a:xfrm>
          <a:prstGeom prst="rect">
            <a:avLst/>
          </a:prstGeom>
        </p:spPr>
      </p:pic>
      <p:pic>
        <p:nvPicPr>
          <p:cNvPr id="7" name="Picture 6" descr="IMG_346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0" y="4004754"/>
            <a:ext cx="4691245" cy="24550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45750" y="5192640"/>
            <a:ext cx="708452" cy="69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8" idx="6"/>
          </p:cNvCxnSpPr>
          <p:nvPr/>
        </p:nvCxnSpPr>
        <p:spPr>
          <a:xfrm flipV="1">
            <a:off x="5054202" y="5192640"/>
            <a:ext cx="1866166" cy="345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24721" y="1500557"/>
            <a:ext cx="4051912" cy="227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-We use many 3D printed parts for the RGDX.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-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Many as external support structures were custom made and printed in the lab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-Inside the vessel, a wheel is used to support one of the electrodes.  The wheel support was 3D printed. </a:t>
            </a:r>
          </a:p>
        </p:txBody>
      </p:sp>
    </p:spTree>
    <p:extLst>
      <p:ext uri="{BB962C8B-B14F-4D97-AF65-F5344CB8AC3E}">
        <p14:creationId xmlns:p14="http://schemas.microsoft.com/office/powerpoint/2010/main" val="317758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…A few more examples of 3D printed components in the lab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7" name="Picture 70" descr="E:\3D printer\pictures\IMG_0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865" y="3016323"/>
            <a:ext cx="2199378" cy="293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1" descr="E:\3D printer\pictures\IMG_02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8" y="4641078"/>
            <a:ext cx="1394858" cy="185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03" y="1826736"/>
            <a:ext cx="1761470" cy="234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326" y="3490666"/>
            <a:ext cx="3462777" cy="230082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532326" y="1739150"/>
            <a:ext cx="3296364" cy="146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Telescopic mirror mechanism: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A working small scale model.  The actual mechanism will be used in the next generation fusion reactors.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846552" y="1885902"/>
            <a:ext cx="2333437" cy="13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Plasma speaker support: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Variable support structure for the plasma speaker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119764" y="1386277"/>
            <a:ext cx="2718028" cy="58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Custom fan protector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19764" y="4168113"/>
            <a:ext cx="2560373" cy="58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Replacement handle</a:t>
            </a:r>
          </a:p>
        </p:txBody>
      </p:sp>
    </p:spTree>
    <p:extLst>
      <p:ext uri="{BB962C8B-B14F-4D97-AF65-F5344CB8AC3E}">
        <p14:creationId xmlns:p14="http://schemas.microsoft.com/office/powerpoint/2010/main" val="69372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Visualizing fusion reactor devices using 3D prints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IMG_34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90" y="1322880"/>
            <a:ext cx="2184025" cy="2569870"/>
          </a:xfrm>
          <a:prstGeom prst="rect">
            <a:avLst/>
          </a:prstGeom>
        </p:spPr>
      </p:pic>
      <p:pic>
        <p:nvPicPr>
          <p:cNvPr id="4" name="Picture 3" descr="IMG_09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75" y="4121280"/>
            <a:ext cx="3102240" cy="2326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270" y="4039630"/>
            <a:ext cx="1957986" cy="24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581" y="4039630"/>
            <a:ext cx="1583872" cy="2500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581" y="1920468"/>
            <a:ext cx="1847909" cy="211916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353873" y="1516600"/>
            <a:ext cx="3394383" cy="21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3D models have also been used in the lab to model the larger scale machines and their equilibrium plasmas.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Complicated plasma geometries (like those of a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stellerator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plasma) can be better visualized using 3D models.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48592" y="4561872"/>
            <a:ext cx="1608935" cy="15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National Compact </a:t>
            </a:r>
            <a:r>
              <a:rPr lang="en-US" sz="1600" b="1" dirty="0" err="1" smtClean="0">
                <a:solidFill>
                  <a:srgbClr val="000000"/>
                </a:solidFill>
                <a:latin typeface="Verdana"/>
                <a:cs typeface="Verdana"/>
              </a:rPr>
              <a:t>Stellerator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Experiment (NCSX)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632225" y="1259232"/>
            <a:ext cx="2804322" cy="153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National Spherical Torus Experiment (NSTX)</a:t>
            </a:r>
          </a:p>
        </p:txBody>
      </p:sp>
    </p:spTree>
    <p:extLst>
      <p:ext uri="{BB962C8B-B14F-4D97-AF65-F5344CB8AC3E}">
        <p14:creationId xmlns:p14="http://schemas.microsoft.com/office/powerpoint/2010/main" val="146487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3D printing is a great tool for student learning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1459" y="1604185"/>
            <a:ext cx="3701368" cy="230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-3D printing helps develop computer and hands-on skills in students. </a:t>
            </a:r>
            <a:endParaRPr lang="en-US" sz="16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-It introduces students to CAD software and technical drawings.  We use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Solidworks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and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Autocad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.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-They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can quickly make replacement pieces of broken components and even improve them. </a:t>
            </a:r>
            <a:endParaRPr lang="en-US" sz="16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lvl="0" fontAlgn="base">
              <a:spcBef>
                <a:spcPts val="800"/>
              </a:spcBef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-Ultimately, it provides independence for them in the lab. 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Students get to problem solve and quickly iterate and perfect designs.</a:t>
            </a:r>
            <a:endParaRPr lang="en-US" sz="16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311" y="1367702"/>
            <a:ext cx="3383170" cy="2705875"/>
          </a:xfrm>
          <a:prstGeom prst="rect">
            <a:avLst/>
          </a:prstGeom>
        </p:spPr>
      </p:pic>
      <p:pic>
        <p:nvPicPr>
          <p:cNvPr id="3" name="Picture 2" descr="Josh Bloo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45" y="4335262"/>
            <a:ext cx="3995682" cy="21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5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_mirror_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96" y="1699172"/>
            <a:ext cx="2323444" cy="219841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Beyond plastics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6" name="Picture 5" descr="uni_mirror_expld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40" y="1651909"/>
            <a:ext cx="2224691" cy="224567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459" y="1604185"/>
            <a:ext cx="3701368" cy="290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-Recently, a PPPL project needed a microwave mirror with cooling channels inside.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-Typically, an internal cooling channel would be machined as shown in the figure, with drill bit circular holes.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-The circular channels are not optimal for homogeneous cooling.  A better channel cross section is shown below: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71317" y="4859283"/>
            <a:ext cx="770759" cy="788276"/>
            <a:chOff x="771317" y="4859283"/>
            <a:chExt cx="770759" cy="788276"/>
          </a:xfrm>
        </p:grpSpPr>
        <p:sp>
          <p:nvSpPr>
            <p:cNvPr id="15" name="Rectangle 14"/>
            <p:cNvSpPr/>
            <p:nvPr/>
          </p:nvSpPr>
          <p:spPr>
            <a:xfrm>
              <a:off x="771317" y="4859283"/>
              <a:ext cx="770759" cy="7882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85179" y="4973145"/>
              <a:ext cx="553545" cy="55354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87896" y="5045760"/>
            <a:ext cx="921743" cy="457200"/>
            <a:chOff x="2181644" y="4973145"/>
            <a:chExt cx="921743" cy="457200"/>
          </a:xfrm>
        </p:grpSpPr>
        <p:sp>
          <p:nvSpPr>
            <p:cNvPr id="18" name="Rectangle 17"/>
            <p:cNvSpPr/>
            <p:nvPr/>
          </p:nvSpPr>
          <p:spPr>
            <a:xfrm>
              <a:off x="2181644" y="4973145"/>
              <a:ext cx="921743" cy="457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2272231" y="5045760"/>
              <a:ext cx="760290" cy="285120"/>
            </a:xfrm>
            <a:prstGeom prst="roundRect">
              <a:avLst>
                <a:gd name="adj" fmla="val 3181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77867" y="5756905"/>
            <a:ext cx="3701368" cy="48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Multiply 6"/>
          <p:cNvSpPr/>
          <p:nvPr/>
        </p:nvSpPr>
        <p:spPr>
          <a:xfrm>
            <a:off x="964515" y="5647559"/>
            <a:ext cx="386397" cy="443641"/>
          </a:xfrm>
          <a:prstGeom prst="mathMultiply">
            <a:avLst>
              <a:gd name="adj1" fmla="val 941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164" y="5625233"/>
            <a:ext cx="404779" cy="465967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5297475" y="1357655"/>
            <a:ext cx="2766641" cy="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Machine shop design</a:t>
            </a:r>
          </a:p>
        </p:txBody>
      </p:sp>
    </p:spTree>
    <p:extLst>
      <p:ext uri="{BB962C8B-B14F-4D97-AF65-F5344CB8AC3E}">
        <p14:creationId xmlns:p14="http://schemas.microsoft.com/office/powerpoint/2010/main" val="283319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529_0957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5" y="4559622"/>
            <a:ext cx="3523176" cy="1980025"/>
          </a:xfrm>
          <a:prstGeom prst="rect">
            <a:avLst/>
          </a:prstGeom>
        </p:spPr>
      </p:pic>
      <p:pic>
        <p:nvPicPr>
          <p:cNvPr id="5" name="Picture 4" descr="uni_mirror_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796" y="1699172"/>
            <a:ext cx="2323444" cy="219841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Beyond plastics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6" name="Picture 5" descr="uni_mirror_expld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40" y="1651909"/>
            <a:ext cx="2224691" cy="224567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09645" y="1604185"/>
            <a:ext cx="4033182" cy="230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-Robert Ellis (PPPL Engineer), designed and modeled a mirror with custom non-circular channels.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-The mirror was 3D printed in metal by Imperial Machine &amp; Tool Co. and its cost was comparable to what a standard mirror would cost to produce in the PPPL machine shop.</a:t>
            </a:r>
          </a:p>
        </p:txBody>
      </p:sp>
      <p:pic>
        <p:nvPicPr>
          <p:cNvPr id="13" name="Picture 12" descr="ss_steer_mirr_sect_a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03" y="4313784"/>
            <a:ext cx="2099307" cy="2206885"/>
          </a:xfrm>
          <a:prstGeom prst="rect">
            <a:avLst/>
          </a:prstGeom>
        </p:spPr>
      </p:pic>
      <p:pic>
        <p:nvPicPr>
          <p:cNvPr id="14" name="Picture 13" descr="ss_2gen_steer_mirr_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240" y="4313783"/>
            <a:ext cx="2230762" cy="220688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33885" y="3509389"/>
            <a:ext cx="325968" cy="311504"/>
            <a:chOff x="771317" y="4859283"/>
            <a:chExt cx="770759" cy="788276"/>
          </a:xfrm>
        </p:grpSpPr>
        <p:sp>
          <p:nvSpPr>
            <p:cNvPr id="19" name="Rectangle 18"/>
            <p:cNvSpPr/>
            <p:nvPr/>
          </p:nvSpPr>
          <p:spPr>
            <a:xfrm>
              <a:off x="771317" y="4859283"/>
              <a:ext cx="770759" cy="78827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85179" y="4973145"/>
              <a:ext cx="553545" cy="55354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55701" y="4378989"/>
            <a:ext cx="418894" cy="230856"/>
            <a:chOff x="2181644" y="4973145"/>
            <a:chExt cx="921743" cy="457200"/>
          </a:xfrm>
        </p:grpSpPr>
        <p:sp>
          <p:nvSpPr>
            <p:cNvPr id="22" name="Rectangle 21"/>
            <p:cNvSpPr/>
            <p:nvPr/>
          </p:nvSpPr>
          <p:spPr>
            <a:xfrm>
              <a:off x="2181644" y="4973145"/>
              <a:ext cx="921743" cy="45720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272231" y="5045760"/>
              <a:ext cx="760290" cy="285120"/>
            </a:xfrm>
            <a:prstGeom prst="roundRect">
              <a:avLst>
                <a:gd name="adj" fmla="val 3181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8313" y="4559622"/>
            <a:ext cx="2125683" cy="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Stainless steel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2332848" y="6044925"/>
            <a:ext cx="2125683" cy="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opper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67012" y="4932792"/>
            <a:ext cx="316077" cy="594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5" idx="1"/>
          </p:cNvCxnSpPr>
          <p:nvPr/>
        </p:nvCxnSpPr>
        <p:spPr>
          <a:xfrm flipH="1" flipV="1">
            <a:off x="1520579" y="5794944"/>
            <a:ext cx="812269" cy="401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5297475" y="1357655"/>
            <a:ext cx="2766641" cy="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Machine shop design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5686162" y="3929013"/>
            <a:ext cx="2766641" cy="30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3D print design</a:t>
            </a:r>
          </a:p>
        </p:txBody>
      </p:sp>
    </p:spTree>
    <p:extLst>
      <p:ext uri="{BB962C8B-B14F-4D97-AF65-F5344CB8AC3E}">
        <p14:creationId xmlns:p14="http://schemas.microsoft.com/office/powerpoint/2010/main" val="117608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Conclusions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1459" y="1604185"/>
            <a:ext cx="7844196" cy="230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-Suitability of PLA 3D printing has been tested for a plasma physics laboratory environment using a </a:t>
            </a:r>
            <a:r>
              <a:rPr lang="en-US" sz="20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Replicator 2 printer.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-Prints were found to be accurate to up to 50μm for prints of 1cm-4cm in size.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-Tensile strengths have been measured.  At 100% infill, the strength is 60.6MPa, comparable to previous results.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-PLA is found suitable for high vacuum use (&gt;10</a:t>
            </a:r>
            <a:r>
              <a:rPr lang="en-US" sz="2000" baseline="30000" dirty="0" smtClean="0">
                <a:solidFill>
                  <a:srgbClr val="000000"/>
                </a:solidFill>
                <a:latin typeface="Verdana"/>
                <a:cs typeface="Verdana"/>
              </a:rPr>
              <a:t>-6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Torr) when temperature is maintained below 75°C.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-PLA has been used for Dielectric Barrier Discharge setups and has been found suitable at high infill values.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-Finally, metal 3D printing has now been used in the lab at costs comparable to machine shop costs.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1152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Plasma Physics is a Complex and Rich Field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28" y="1752033"/>
            <a:ext cx="4663681" cy="4162410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32119" y="1501349"/>
            <a:ext cx="3402266" cy="318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Plasma is the 4</a:t>
            </a:r>
            <a:r>
              <a:rPr lang="en-US" sz="2000" b="1" baseline="30000" dirty="0" smtClean="0">
                <a:solidFill>
                  <a:srgbClr val="000000"/>
                </a:solidFill>
                <a:latin typeface="Verdana"/>
                <a:cs typeface="Verdana"/>
              </a:rPr>
              <a:t>th</a:t>
            </a: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 state of matter:  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It is qualitatively different than gas due to its collective behavior, particularly its interactions with E&amp;M fields.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Verdana"/>
              <a:cs typeface="Verdana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Plasmas cover a wide range of densities and temperatures</a:t>
            </a:r>
            <a:r>
              <a:rPr lang="en-US" sz="2000" dirty="0" smtClean="0">
                <a:latin typeface="Verdana"/>
                <a:cs typeface="Verdana"/>
                <a:sym typeface="Wingdings"/>
              </a:rPr>
              <a:t>  This makes the field rich in scope</a:t>
            </a:r>
            <a:endParaRPr lang="en-US" sz="20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7834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Links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1459" y="1604185"/>
            <a:ext cx="7844196" cy="2302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</a:rPr>
              <a:t>Thanks for your attention!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500" dirty="0">
              <a:solidFill>
                <a:srgbClr val="000000"/>
              </a:solidFill>
              <a:latin typeface="Verdana"/>
              <a:cs typeface="Verdana"/>
            </a:endParaRP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</a:rPr>
              <a:t>PPPL Science Education Department: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2500" dirty="0">
                <a:solidFill>
                  <a:srgbClr val="000000"/>
                </a:solidFill>
                <a:latin typeface="Verdana"/>
                <a:cs typeface="Verdana"/>
                <a:hlinkClick r:id="rId3"/>
              </a:rPr>
              <a:t>http://www.pppl.gov/education/science-</a:t>
            </a: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  <a:hlinkClick r:id="rId3"/>
              </a:rPr>
              <a:t>education</a:t>
            </a:r>
            <a:endParaRPr lang="en-US" sz="25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lvl="0" fontAlgn="base">
              <a:spcBef>
                <a:spcPts val="800"/>
              </a:spcBef>
              <a:defRPr/>
            </a:pPr>
            <a:endParaRPr lang="en-US" sz="2500" dirty="0">
              <a:solidFill>
                <a:srgbClr val="000000"/>
              </a:solidFill>
              <a:latin typeface="Verdana"/>
              <a:cs typeface="Verdana"/>
            </a:endParaRPr>
          </a:p>
          <a:p>
            <a:pPr lvl="0" fontAlgn="base">
              <a:spcBef>
                <a:spcPts val="800"/>
              </a:spcBef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</a:rPr>
              <a:t>Remote Glow Discharge Experiment:</a:t>
            </a:r>
          </a:p>
          <a:p>
            <a:pPr lvl="0" fontAlgn="base">
              <a:spcBef>
                <a:spcPts val="800"/>
              </a:spcBef>
              <a:defRPr/>
            </a:pPr>
            <a:r>
              <a:rPr lang="en-US" sz="2500" dirty="0">
                <a:solidFill>
                  <a:srgbClr val="000000"/>
                </a:solidFill>
                <a:latin typeface="Verdana"/>
                <a:cs typeface="Verdana"/>
                <a:hlinkClick r:id="rId4"/>
              </a:rPr>
              <a:t>http://scied-web.pppl.gov/rgdx</a:t>
            </a: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  <a:hlinkClick r:id="rId4"/>
              </a:rPr>
              <a:t>/</a:t>
            </a:r>
            <a:endParaRPr lang="en-US" sz="2500" dirty="0" smtClean="0">
              <a:solidFill>
                <a:srgbClr val="000000"/>
              </a:solidFill>
              <a:latin typeface="Verdana"/>
              <a:cs typeface="Verdana"/>
            </a:endParaRPr>
          </a:p>
          <a:p>
            <a:pPr lvl="0" fontAlgn="base">
              <a:spcBef>
                <a:spcPts val="800"/>
              </a:spcBef>
              <a:defRPr/>
            </a:pP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</a:rPr>
              <a:t>(Or </a:t>
            </a:r>
            <a:r>
              <a:rPr lang="en-US" sz="2500" dirty="0">
                <a:solidFill>
                  <a:srgbClr val="000000"/>
                </a:solidFill>
                <a:latin typeface="Verdana"/>
                <a:cs typeface="Verdana"/>
              </a:rPr>
              <a:t>G</a:t>
            </a:r>
            <a:r>
              <a:rPr lang="en-US" sz="2500" dirty="0" smtClean="0">
                <a:solidFill>
                  <a:srgbClr val="000000"/>
                </a:solidFill>
                <a:latin typeface="Verdana"/>
                <a:cs typeface="Verdana"/>
              </a:rPr>
              <a:t>oogle: “PPPL remote”)</a:t>
            </a:r>
          </a:p>
          <a:p>
            <a:pPr lvl="0" fontAlgn="base">
              <a:spcBef>
                <a:spcPts val="800"/>
              </a:spcBef>
              <a:defRPr/>
            </a:pPr>
            <a:endParaRPr lang="en-US" sz="2500" dirty="0">
              <a:solidFill>
                <a:srgbClr val="000000"/>
              </a:solidFill>
              <a:latin typeface="Verdana"/>
              <a:cs typeface="Verdana"/>
            </a:endParaRPr>
          </a:p>
          <a:p>
            <a:pPr lvl="0" fontAlgn="base">
              <a:spcBef>
                <a:spcPts val="800"/>
              </a:spcBef>
              <a:defRPr/>
            </a:pPr>
            <a:endParaRPr lang="en-US" sz="2500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913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4401" y="2885760"/>
            <a:ext cx="52972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EXTRA SLIDES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37010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We’ve recently acquired some new “toys”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94583" y="1389935"/>
            <a:ext cx="5265941" cy="249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-With the new acquisitions: The </a:t>
            </a:r>
            <a:r>
              <a:rPr lang="en-US" sz="1600" b="1" dirty="0" err="1" smtClean="0">
                <a:solidFill>
                  <a:srgbClr val="000000"/>
                </a:solidFill>
                <a:latin typeface="Verdana"/>
                <a:cs typeface="Verdana"/>
              </a:rPr>
              <a:t>Stratasys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Mojo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and the </a:t>
            </a:r>
            <a:r>
              <a:rPr lang="en-US" sz="1600" b="1" dirty="0" err="1" smtClean="0">
                <a:solidFill>
                  <a:srgbClr val="000000"/>
                </a:solidFill>
                <a:latin typeface="Verdana"/>
                <a:cs typeface="Verdana"/>
              </a:rPr>
              <a:t>LulzBot</a:t>
            </a: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 TAZ 5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, we’re now able to print with double filament are with dissolvable structures.  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-They’re a bit pricier than the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Makerbot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(e.g. Mojo cartridges are about $400 each) but not by an order of magnitude (like metal printers).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-We’re just getting started but we’re excited about the possibilities. </a:t>
            </a:r>
            <a:endParaRPr lang="en-US" sz="1600" b="1" dirty="0" smtClean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5" name="Picture 4" descr="IMG_34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08" y="1365120"/>
            <a:ext cx="2851210" cy="1898906"/>
          </a:xfrm>
          <a:prstGeom prst="rect">
            <a:avLst/>
          </a:prstGeom>
        </p:spPr>
      </p:pic>
      <p:pic>
        <p:nvPicPr>
          <p:cNvPr id="6" name="Picture 5" descr="IMG_34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4" y="3961633"/>
            <a:ext cx="3836294" cy="2558808"/>
          </a:xfrm>
          <a:prstGeom prst="rect">
            <a:avLst/>
          </a:prstGeom>
        </p:spPr>
      </p:pic>
      <p:pic>
        <p:nvPicPr>
          <p:cNvPr id="8" name="Picture 7" descr="IMG_34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32" y="4172355"/>
            <a:ext cx="2194473" cy="2348086"/>
          </a:xfrm>
          <a:prstGeom prst="rect">
            <a:avLst/>
          </a:prstGeom>
        </p:spPr>
      </p:pic>
      <p:pic>
        <p:nvPicPr>
          <p:cNvPr id="11" name="Picture 10" descr="IMG_346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8" y="3880320"/>
            <a:ext cx="2184025" cy="256987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endCxn id="11" idx="0"/>
          </p:cNvCxnSpPr>
          <p:nvPr/>
        </p:nvCxnSpPr>
        <p:spPr>
          <a:xfrm>
            <a:off x="7542423" y="3386880"/>
            <a:ext cx="293748" cy="493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367267" y="5356800"/>
            <a:ext cx="2565979" cy="12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95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Plasma Physics is a Complex and Rich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28" y="1752033"/>
            <a:ext cx="4663681" cy="416241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7623063" y="5461535"/>
            <a:ext cx="293069" cy="452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893083" y="4999807"/>
            <a:ext cx="702318" cy="905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/>
          </p:cNvSpPr>
          <p:nvPr/>
        </p:nvSpPr>
        <p:spPr bwMode="auto">
          <a:xfrm>
            <a:off x="6289673" y="6008207"/>
            <a:ext cx="2445436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rgbClr val="558ED5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Room air density ~ 10</a:t>
            </a:r>
            <a:r>
              <a:rPr lang="en-US" sz="1200" b="1" baseline="30000" dirty="0" smtClean="0">
                <a:solidFill>
                  <a:srgbClr val="558ED5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27</a:t>
            </a:r>
            <a:r>
              <a:rPr lang="en-US" sz="1200" b="1" dirty="0" smtClean="0">
                <a:solidFill>
                  <a:srgbClr val="558ED5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m</a:t>
            </a:r>
            <a:r>
              <a:rPr lang="en-US" sz="1200" b="1" baseline="30000" dirty="0" smtClean="0">
                <a:solidFill>
                  <a:srgbClr val="558ED5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-3</a:t>
            </a:r>
          </a:p>
        </p:txBody>
      </p:sp>
      <p:sp>
        <p:nvSpPr>
          <p:cNvPr id="13" name="Rectangle 2"/>
          <p:cNvSpPr>
            <a:spLocks/>
          </p:cNvSpPr>
          <p:nvPr/>
        </p:nvSpPr>
        <p:spPr bwMode="auto">
          <a:xfrm>
            <a:off x="3634385" y="5914443"/>
            <a:ext cx="2808669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Room Temperature ~ 10</a:t>
            </a:r>
            <a:r>
              <a:rPr lang="en-US" sz="12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-2</a:t>
            </a: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ev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595401" y="4964224"/>
            <a:ext cx="3592792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623063" y="1864914"/>
            <a:ext cx="0" cy="352557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32119" y="1501349"/>
            <a:ext cx="3402266" cy="318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Plasma is the 4</a:t>
            </a:r>
            <a:r>
              <a:rPr lang="en-US" sz="2000" b="1" baseline="30000" dirty="0" smtClean="0">
                <a:solidFill>
                  <a:srgbClr val="000000"/>
                </a:solidFill>
                <a:latin typeface="Verdana"/>
                <a:cs typeface="Verdana"/>
              </a:rPr>
              <a:t>th</a:t>
            </a: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 state of matter:  </a:t>
            </a:r>
            <a:r>
              <a:rPr lang="en-US" sz="2000" dirty="0" smtClean="0">
                <a:solidFill>
                  <a:srgbClr val="000000"/>
                </a:solidFill>
                <a:latin typeface="Verdana"/>
                <a:cs typeface="Verdana"/>
              </a:rPr>
              <a:t>It is qualitatively different than gas due to its collective behavior, particularly its interactions with E&amp;M fields.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 smtClean="0">
              <a:latin typeface="Verdana"/>
              <a:cs typeface="Verdana"/>
            </a:endParaRP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Verdana"/>
                <a:cs typeface="Verdana"/>
              </a:rPr>
              <a:t>Plasmas cover a wide range of densities and temperatures</a:t>
            </a:r>
            <a:r>
              <a:rPr lang="en-US" sz="2000" dirty="0" smtClean="0">
                <a:latin typeface="Verdana"/>
                <a:cs typeface="Verdana"/>
                <a:sym typeface="Wingdings"/>
              </a:rPr>
              <a:t>  This makes the field rich in scope</a:t>
            </a:r>
            <a:endParaRPr lang="en-US" sz="2000" dirty="0" smtClean="0">
              <a:latin typeface="Verdana"/>
              <a:cs typeface="Verdana"/>
            </a:endParaRPr>
          </a:p>
        </p:txBody>
      </p:sp>
      <p:sp>
        <p:nvSpPr>
          <p:cNvPr id="23" name="Rectangle 2"/>
          <p:cNvSpPr>
            <a:spLocks/>
          </p:cNvSpPr>
          <p:nvPr/>
        </p:nvSpPr>
        <p:spPr bwMode="auto">
          <a:xfrm>
            <a:off x="3738861" y="6264140"/>
            <a:ext cx="4843339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buSzPct val="125000"/>
            </a:pPr>
            <a:r>
              <a:rPr lang="en-US" sz="1200" b="1" dirty="0" smtClean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All laboratory plasmas are high temperature and most are under vacuum</a:t>
            </a:r>
            <a:endParaRPr lang="en-US" sz="1200" b="1" baseline="30000" dirty="0" smtClean="0">
              <a:solidFill>
                <a:srgbClr val="FF0000"/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7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Science Education Department at PPPL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Josh Bl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46" y="1547540"/>
            <a:ext cx="2702908" cy="1451757"/>
          </a:xfrm>
          <a:prstGeom prst="rect">
            <a:avLst/>
          </a:prstGeom>
        </p:spPr>
      </p:pic>
      <p:pic>
        <p:nvPicPr>
          <p:cNvPr id="3" name="Picture 2" descr="soph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64" y="3615245"/>
            <a:ext cx="2327533" cy="1634445"/>
          </a:xfrm>
          <a:prstGeom prst="rect">
            <a:avLst/>
          </a:prstGeom>
        </p:spPr>
      </p:pic>
      <p:pic>
        <p:nvPicPr>
          <p:cNvPr id="4" name="Picture 3" descr="sci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9" y="1979390"/>
            <a:ext cx="4729505" cy="3398488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1405276" y="1406855"/>
            <a:ext cx="2808669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Plasma Physicists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050820" y="1620249"/>
            <a:ext cx="1798154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Science Educator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15439" y="1694454"/>
            <a:ext cx="1798154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Program Manager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65862" y="1820511"/>
            <a:ext cx="319713" cy="452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642968" y="1683311"/>
            <a:ext cx="674948" cy="892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77772" y="1683311"/>
            <a:ext cx="239784" cy="590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8522" y="1970910"/>
            <a:ext cx="248665" cy="426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"/>
          <p:cNvSpPr>
            <a:spLocks/>
          </p:cNvSpPr>
          <p:nvPr/>
        </p:nvSpPr>
        <p:spPr bwMode="auto">
          <a:xfrm>
            <a:off x="5497278" y="3063928"/>
            <a:ext cx="1053310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Students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30" name="Rectangle 2"/>
          <p:cNvSpPr>
            <a:spLocks/>
          </p:cNvSpPr>
          <p:nvPr/>
        </p:nvSpPr>
        <p:spPr bwMode="auto">
          <a:xfrm>
            <a:off x="6465297" y="3211847"/>
            <a:ext cx="1820586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HS Physics Teacher (Collaborator)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39374" y="3211847"/>
            <a:ext cx="312255" cy="590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332084" y="2397747"/>
            <a:ext cx="1101232" cy="66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" idx="0"/>
          </p:cNvCxnSpPr>
          <p:nvPr/>
        </p:nvCxnSpPr>
        <p:spPr>
          <a:xfrm>
            <a:off x="6714331" y="3615245"/>
            <a:ext cx="718985" cy="186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20259" y="5510166"/>
            <a:ext cx="4528715" cy="83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We lead conferences, workshops and organize the HS and undergraduate internships and develop small scale laboratory experiments.</a:t>
            </a:r>
            <a:endParaRPr lang="en-US" sz="1600" dirty="0" smtClean="0">
              <a:latin typeface="Verdana"/>
              <a:cs typeface="Verdana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372946" y="5514329"/>
            <a:ext cx="3428124" cy="83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We collaborate with local HS teachers and other PPPL scientists</a:t>
            </a:r>
            <a:endParaRPr lang="en-US" sz="1600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8150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Science Education Department at PPPL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Josh Bl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46" y="1547540"/>
            <a:ext cx="2702908" cy="1451757"/>
          </a:xfrm>
          <a:prstGeom prst="rect">
            <a:avLst/>
          </a:prstGeom>
        </p:spPr>
      </p:pic>
      <p:pic>
        <p:nvPicPr>
          <p:cNvPr id="3" name="Picture 2" descr="soph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64" y="3615245"/>
            <a:ext cx="2327533" cy="1634445"/>
          </a:xfrm>
          <a:prstGeom prst="rect">
            <a:avLst/>
          </a:prstGeom>
        </p:spPr>
      </p:pic>
      <p:pic>
        <p:nvPicPr>
          <p:cNvPr id="4" name="Picture 3" descr="sci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9" y="1979390"/>
            <a:ext cx="4729505" cy="3398488"/>
          </a:xfrm>
          <a:prstGeom prst="rect">
            <a:avLst/>
          </a:prstGeo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1405276" y="1406855"/>
            <a:ext cx="2808669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Plasma Physicists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3050820" y="1620249"/>
            <a:ext cx="1798154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Science Educator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115439" y="1694454"/>
            <a:ext cx="1798154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Program Manager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365862" y="1820511"/>
            <a:ext cx="319713" cy="4529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642968" y="1683311"/>
            <a:ext cx="674948" cy="892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77772" y="1683311"/>
            <a:ext cx="239784" cy="590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8522" y="1970910"/>
            <a:ext cx="248665" cy="426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"/>
          <p:cNvSpPr>
            <a:spLocks/>
          </p:cNvSpPr>
          <p:nvPr/>
        </p:nvSpPr>
        <p:spPr bwMode="auto">
          <a:xfrm>
            <a:off x="5497278" y="3063928"/>
            <a:ext cx="1053310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Students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sp>
        <p:nvSpPr>
          <p:cNvPr id="30" name="Rectangle 2"/>
          <p:cNvSpPr>
            <a:spLocks/>
          </p:cNvSpPr>
          <p:nvPr/>
        </p:nvSpPr>
        <p:spPr bwMode="auto">
          <a:xfrm>
            <a:off x="6465297" y="3211847"/>
            <a:ext cx="1820586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HS Physics Teacher (Collaborator)</a:t>
            </a:r>
            <a:endParaRPr lang="en-US" sz="1200" b="1" baseline="30000" dirty="0" smtClean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  <a:sym typeface="Arial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639374" y="3211847"/>
            <a:ext cx="312255" cy="590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332084" y="2397747"/>
            <a:ext cx="1101232" cy="666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" idx="0"/>
          </p:cNvCxnSpPr>
          <p:nvPr/>
        </p:nvCxnSpPr>
        <p:spPr>
          <a:xfrm>
            <a:off x="6714331" y="3615245"/>
            <a:ext cx="718985" cy="1867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320259" y="5510166"/>
            <a:ext cx="4528715" cy="83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We lead conferences, workshops and organize the HS and undergraduate internships and develop small scale laboratory experiments.</a:t>
            </a:r>
            <a:endParaRPr lang="en-US" sz="1600" dirty="0" smtClean="0">
              <a:latin typeface="Verdana"/>
              <a:cs typeface="Verdana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5372946" y="5514329"/>
            <a:ext cx="3428124" cy="83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We collaborate with local HS teachers and other PPPL scientists</a:t>
            </a:r>
            <a:endParaRPr lang="en-US" sz="1600" dirty="0" smtClean="0">
              <a:latin typeface="Verdana"/>
              <a:cs typeface="Verdana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878097" y="2999297"/>
            <a:ext cx="197757" cy="7072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"/>
          <p:cNvSpPr>
            <a:spLocks/>
          </p:cNvSpPr>
          <p:nvPr/>
        </p:nvSpPr>
        <p:spPr bwMode="auto">
          <a:xfrm>
            <a:off x="8003092" y="3793646"/>
            <a:ext cx="1008073" cy="27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buSzPct val="125000"/>
            </a:pPr>
            <a:r>
              <a:rPr lang="en-US" sz="1200" b="1" dirty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c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oauthors</a:t>
            </a:r>
          </a:p>
          <a:p>
            <a:pPr marL="39688">
              <a:buSzPct val="125000"/>
            </a:pPr>
            <a:r>
              <a:rPr lang="en-US" sz="1200" b="1" dirty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i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n</a:t>
            </a:r>
          </a:p>
          <a:p>
            <a:pPr marL="39688">
              <a:buSzPct val="125000"/>
            </a:pPr>
            <a:r>
              <a:rPr lang="en-US" sz="1200" b="1" dirty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p</a:t>
            </a:r>
            <a:r>
              <a:rPr lang="en-US" sz="1200" b="1" dirty="0" smtClean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resent</a:t>
            </a:r>
          </a:p>
          <a:p>
            <a:pPr marL="39688">
              <a:buSzPct val="125000"/>
            </a:pPr>
            <a:r>
              <a:rPr lang="en-US" sz="1200" b="1" dirty="0" smtClean="0">
                <a:solidFill>
                  <a:srgbClr val="FF0000"/>
                </a:solidFill>
                <a:latin typeface="Verdana"/>
                <a:ea typeface="ＭＳ Ｐゴシック" charset="0"/>
                <a:cs typeface="Verdana"/>
                <a:sym typeface="Arial" charset="0"/>
              </a:rPr>
              <a:t>work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7805336" y="4527360"/>
            <a:ext cx="480547" cy="1432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8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Experiments in the Science Education Laboratory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pic>
        <p:nvPicPr>
          <p:cNvPr id="2" name="Picture 1" descr="RGDX_in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19" y="1404595"/>
            <a:ext cx="4166065" cy="2342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76" y="4677103"/>
            <a:ext cx="2461243" cy="174748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2917" y="1406306"/>
            <a:ext cx="3049086" cy="132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Planeterella: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Simulates northern lights, ring currents, magnetosphere, etc.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6" y="2533971"/>
            <a:ext cx="2279360" cy="18666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68212" y="3780223"/>
            <a:ext cx="4936408" cy="120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RGDX (Remote Glow Discharge Experiment): 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Plasma experiment to explore plasma breakdown and the basics of magnetic confinement.  Can be controlled remotely.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endParaRPr lang="en-US" sz="1600" b="1" dirty="0" smtClean="0">
              <a:latin typeface="Verdana"/>
              <a:cs typeface="Verdana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02877" y="5103743"/>
            <a:ext cx="4936408" cy="132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Verdana"/>
                <a:cs typeface="Verdana"/>
              </a:rPr>
              <a:t>Plasma Speaker: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Based on an “Eastern Voltage Research” kit, we’ve constructed several high fidelity plasma speakers using amplitude modulated high frequency (4MHz) signals and high turn ratio tesla coils.</a:t>
            </a:r>
            <a:endParaRPr lang="en-US" sz="1600" b="1" dirty="0" smtClean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34922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E95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/>
              <a:cs typeface="Verdan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E95F10"/>
          </a:solidFill>
          <a:ln>
            <a:noFill/>
          </a:ln>
          <a:scene3d>
            <a:camera prst="orthographicFront"/>
            <a:lightRig rig="threePt" dir="t">
              <a:rot lat="0" lon="0" rev="1200000"/>
            </a:lightRig>
          </a:scene3d>
          <a:sp3d>
            <a:bevelT w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/>
                <a:cs typeface="Verdana"/>
              </a:rPr>
              <a:t>3D printing in plastic has become a ubiquitous and inexpensive lab tool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/>
              <a:cs typeface="Verdan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60851" y="2963357"/>
            <a:ext cx="2184505" cy="1771817"/>
            <a:chOff x="448681" y="2354526"/>
            <a:chExt cx="2289876" cy="2035696"/>
          </a:xfrm>
        </p:grpSpPr>
        <p:pic>
          <p:nvPicPr>
            <p:cNvPr id="3" name="Picture 2" descr="repr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2" y="2354526"/>
              <a:ext cx="2184505" cy="2009745"/>
            </a:xfrm>
            <a:prstGeom prst="rect">
              <a:avLst/>
            </a:prstGeom>
          </p:spPr>
        </p:pic>
        <p:pic>
          <p:nvPicPr>
            <p:cNvPr id="2" name="Picture 1" descr="sticker,375x36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81" y="3793216"/>
              <a:ext cx="621881" cy="597006"/>
            </a:xfrm>
            <a:prstGeom prst="rect">
              <a:avLst/>
            </a:prstGeom>
          </p:spPr>
        </p:pic>
      </p:grp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101840" y="1364103"/>
            <a:ext cx="3995313" cy="1470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3D printing can be inexpensive if you’re patient and willing to tinker.</a:t>
            </a:r>
          </a:p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err="1" smtClean="0">
                <a:solidFill>
                  <a:srgbClr val="000000"/>
                </a:solidFill>
                <a:latin typeface="Verdana"/>
                <a:cs typeface="Verdana"/>
              </a:rPr>
              <a:t>RepRap</a:t>
            </a: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 is a popular open-sourced, inexpensive (~$400) printer that can even fabricate a lot of its own parts.</a:t>
            </a:r>
            <a:endParaRPr lang="en-US" sz="1600" dirty="0" smtClean="0">
              <a:latin typeface="Verdana"/>
              <a:cs typeface="Verdana"/>
            </a:endParaRPr>
          </a:p>
        </p:txBody>
      </p:sp>
      <p:pic>
        <p:nvPicPr>
          <p:cNvPr id="4" name="Picture 3" descr="First_replic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51" y="4785016"/>
            <a:ext cx="3566765" cy="1691984"/>
          </a:xfrm>
          <a:prstGeom prst="rect">
            <a:avLst/>
          </a:prstGeom>
        </p:spPr>
      </p:pic>
      <p:pic>
        <p:nvPicPr>
          <p:cNvPr id="7" name="Picture 6" descr="Pipet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19" y="3047592"/>
            <a:ext cx="2284402" cy="1622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828" y="4958401"/>
            <a:ext cx="2615491" cy="1338681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92174" y="1654701"/>
            <a:ext cx="3995313" cy="103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4572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  <a:cs typeface="Verdana"/>
              </a:rPr>
              <a:t>3D printed equipment is being used in the bio-sciences, optics labs, classroom physics labs, etc.</a:t>
            </a:r>
            <a:endParaRPr lang="en-US" sz="1600" dirty="0" smtClean="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00" y="3047592"/>
            <a:ext cx="2247925" cy="16875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0723" y="4938666"/>
            <a:ext cx="2161117" cy="135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65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7997</TotalTime>
  <Words>3510</Words>
  <Application>Microsoft Macintosh PowerPoint</Application>
  <PresentationFormat>On-screen Show (4:3)</PresentationFormat>
  <Paragraphs>352</Paragraphs>
  <Slides>42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Arturo Dominguez</dc:creator>
  <cp:lastModifiedBy>Arturo Dominguez</cp:lastModifiedBy>
  <cp:revision>99</cp:revision>
  <dcterms:created xsi:type="dcterms:W3CDTF">2015-12-14T20:47:58Z</dcterms:created>
  <dcterms:modified xsi:type="dcterms:W3CDTF">2016-01-11T19:44:11Z</dcterms:modified>
</cp:coreProperties>
</file>