
<file path=[Content_Types].xml><?xml version="1.0" encoding="utf-8"?>
<Types xmlns="http://schemas.openxmlformats.org/package/2006/content-types">
  <Override PartName="/ppt/slides/slide14.xml" ContentType="application/vnd.openxmlformats-officedocument.presentationml.slide+xml"/>
  <Override PartName="/ppt/slideMasters/slideMaster2.xml" ContentType="application/vnd.openxmlformats-officedocument.presentationml.slideMaster+xml"/>
  <Override PartName="/ppt/notesSlides/notesSlide16.xml" ContentType="application/vnd.openxmlformats-officedocument.presentationml.notesSlide+xml"/>
  <Override PartName="/ppt/embeddings/oleObject1.bin" ContentType="application/vnd.openxmlformats-officedocument.oleObject"/>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Layouts/slideLayout15.xml" ContentType="application/vnd.openxmlformats-officedocument.presentationml.slideLayout+xml"/>
  <Override PartName="/ppt/slides/slide27.xml" ContentType="application/vnd.openxmlformats-officedocument.presentationml.slide+xml"/>
  <Default Extension="vml" ContentType="application/vnd.openxmlformats-officedocument.vmlDrawing"/>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embeddings/Microsoft_Equation3.bin" ContentType="application/vnd.openxmlformats-officedocument.oleObject"/>
  <Override PartName="/ppt/slides/slide26.xml" ContentType="application/vnd.openxmlformats-officedocument.presentationml.slide+xml"/>
  <Override PartName="/ppt/slideLayouts/slideLayout14.xml" ContentType="application/vnd.openxmlformats-officedocument.presentationml.slideLayout+xml"/>
  <Override PartName="/ppt/notesSlides/notesSlide28.xml" ContentType="application/vnd.openxmlformats-officedocument.presentationml.notesSlide+xml"/>
  <Override PartName="/ppt/slideLayouts/slideLayout23.xml" ContentType="application/vnd.openxmlformats-officedocument.presentationml.slideLayout+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embeddings/Microsoft_Equation2.bin" ContentType="application/vnd.openxmlformats-officedocument.oleObject"/>
  <Override PartName="/ppt/theme/theme4.xml" ContentType="application/vnd.openxmlformats-officedocument.them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Default Extension="wmf" ContentType="image/x-wmf"/>
  <Override PartName="/docProps/app.xml" ContentType="application/vnd.openxmlformats-officedocument.extended-properties+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embeddings/Microsoft_Equation1.bin" ContentType="application/vnd.openxmlformats-officedocument.oleObject"/>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notesSlides/notesSlide24.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 id="2147483653" r:id="rId2"/>
  </p:sldMasterIdLst>
  <p:notesMasterIdLst>
    <p:notesMasterId r:id="rId32"/>
  </p:notesMasterIdLst>
  <p:handoutMasterIdLst>
    <p:handoutMasterId r:id="rId33"/>
  </p:handoutMasterIdLst>
  <p:sldIdLst>
    <p:sldId id="280" r:id="rId3"/>
    <p:sldId id="444" r:id="rId4"/>
    <p:sldId id="467" r:id="rId5"/>
    <p:sldId id="424" r:id="rId6"/>
    <p:sldId id="464" r:id="rId7"/>
    <p:sldId id="426" r:id="rId8"/>
    <p:sldId id="428" r:id="rId9"/>
    <p:sldId id="463" r:id="rId10"/>
    <p:sldId id="443" r:id="rId11"/>
    <p:sldId id="449" r:id="rId12"/>
    <p:sldId id="456" r:id="rId13"/>
    <p:sldId id="450" r:id="rId14"/>
    <p:sldId id="455" r:id="rId15"/>
    <p:sldId id="458" r:id="rId16"/>
    <p:sldId id="459" r:id="rId17"/>
    <p:sldId id="457" r:id="rId18"/>
    <p:sldId id="476" r:id="rId19"/>
    <p:sldId id="452" r:id="rId20"/>
    <p:sldId id="468" r:id="rId21"/>
    <p:sldId id="438" r:id="rId22"/>
    <p:sldId id="436" r:id="rId23"/>
    <p:sldId id="453" r:id="rId24"/>
    <p:sldId id="431" r:id="rId25"/>
    <p:sldId id="473" r:id="rId26"/>
    <p:sldId id="469" r:id="rId27"/>
    <p:sldId id="471" r:id="rId28"/>
    <p:sldId id="472" r:id="rId29"/>
    <p:sldId id="474" r:id="rId30"/>
    <p:sldId id="475" r:id="rId31"/>
  </p:sldIdLst>
  <p:sldSz cx="9144000" cy="6858000" type="screen4x3"/>
  <p:notesSz cx="7010400" cy="9296400"/>
  <p:defaultTextStyle>
    <a:defPPr>
      <a:defRPr lang="en-US"/>
    </a:defPPr>
    <a:lvl1pPr algn="l" rtl="0" eaLnBrk="0" fontAlgn="base" hangingPunct="0">
      <a:spcBef>
        <a:spcPct val="0"/>
      </a:spcBef>
      <a:spcAft>
        <a:spcPct val="0"/>
      </a:spcAft>
      <a:defRPr sz="2000" kern="1200">
        <a:solidFill>
          <a:schemeClr val="tx2"/>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2"/>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2"/>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2"/>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2"/>
        </a:solidFill>
        <a:latin typeface="Times New Roman" panose="02020603050405020304" pitchFamily="18" charset="0"/>
        <a:ea typeface="+mn-ea"/>
        <a:cs typeface="+mn-cs"/>
      </a:defRPr>
    </a:lvl5pPr>
    <a:lvl6pPr marL="2286000" algn="l" defTabSz="914400" rtl="0" eaLnBrk="1" latinLnBrk="0" hangingPunct="1">
      <a:defRPr sz="2000" kern="1200">
        <a:solidFill>
          <a:schemeClr val="tx2"/>
        </a:solidFill>
        <a:latin typeface="Times New Roman" panose="02020603050405020304" pitchFamily="18" charset="0"/>
        <a:ea typeface="+mn-ea"/>
        <a:cs typeface="+mn-cs"/>
      </a:defRPr>
    </a:lvl6pPr>
    <a:lvl7pPr marL="2743200" algn="l" defTabSz="914400" rtl="0" eaLnBrk="1" latinLnBrk="0" hangingPunct="1">
      <a:defRPr sz="2000" kern="1200">
        <a:solidFill>
          <a:schemeClr val="tx2"/>
        </a:solidFill>
        <a:latin typeface="Times New Roman" panose="02020603050405020304" pitchFamily="18" charset="0"/>
        <a:ea typeface="+mn-ea"/>
        <a:cs typeface="+mn-cs"/>
      </a:defRPr>
    </a:lvl7pPr>
    <a:lvl8pPr marL="3200400" algn="l" defTabSz="914400" rtl="0" eaLnBrk="1" latinLnBrk="0" hangingPunct="1">
      <a:defRPr sz="2000" kern="1200">
        <a:solidFill>
          <a:schemeClr val="tx2"/>
        </a:solidFill>
        <a:latin typeface="Times New Roman" panose="02020603050405020304" pitchFamily="18" charset="0"/>
        <a:ea typeface="+mn-ea"/>
        <a:cs typeface="+mn-cs"/>
      </a:defRPr>
    </a:lvl8pPr>
    <a:lvl9pPr marL="3657600" algn="l" defTabSz="914400" rtl="0" eaLnBrk="1" latinLnBrk="0" hangingPunct="1">
      <a:defRPr sz="2000" kern="1200">
        <a:solidFill>
          <a:schemeClr val="tx2"/>
        </a:solidFill>
        <a:latin typeface="Times New Roman" panose="02020603050405020304" pitchFamily="18" charset="0"/>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0000FF"/>
    <a:srgbClr val="FF0066"/>
    <a:srgbClr val="000099"/>
    <a:srgbClr val="CC0066"/>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7033" autoAdjust="0"/>
    <p:restoredTop sz="82272" autoAdjust="0"/>
  </p:normalViewPr>
  <p:slideViewPr>
    <p:cSldViewPr>
      <p:cViewPr>
        <p:scale>
          <a:sx n="100" d="100"/>
          <a:sy n="100" d="100"/>
        </p:scale>
        <p:origin x="-528" y="-88"/>
      </p:cViewPr>
      <p:guideLst>
        <p:guide orient="horz" pos="2160"/>
        <p:guide pos="2880"/>
      </p:guideLst>
    </p:cSldViewPr>
  </p:slideViewPr>
  <p:outlineViewPr>
    <p:cViewPr>
      <p:scale>
        <a:sx n="33" d="100"/>
        <a:sy n="33" d="100"/>
      </p:scale>
      <p:origin x="0" y="-1416"/>
    </p:cViewPr>
  </p:outlineViewPr>
  <p:notesTextViewPr>
    <p:cViewPr>
      <p:scale>
        <a:sx n="75" d="100"/>
        <a:sy n="75" d="100"/>
      </p:scale>
      <p:origin x="0" y="0"/>
    </p:cViewPr>
  </p:notesTextViewPr>
  <p:sorterViewPr>
    <p:cViewPr>
      <p:scale>
        <a:sx n="75" d="100"/>
        <a:sy n="75" d="100"/>
      </p:scale>
      <p:origin x="0" y="0"/>
    </p:cViewPr>
  </p:sorterViewPr>
  <p:notesViewPr>
    <p:cSldViewPr>
      <p:cViewPr varScale="1">
        <p:scale>
          <a:sx n="41" d="100"/>
          <a:sy n="41" d="100"/>
        </p:scale>
        <p:origin x="2328" y="58"/>
      </p:cViewPr>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notesMaster" Target="notesMasters/notes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wmf"/><Relationship Id="rId1" Type="http://schemas.openxmlformats.org/officeDocument/2006/relationships/image" Target="../media/image14.wmf"/><Relationship Id="rId2"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2288" tIns="46145" rIns="92288" bIns="46145" numCol="1" anchor="t" anchorCtr="0" compatLnSpc="1">
            <a:prstTxWarp prst="textNoShape">
              <a:avLst/>
            </a:prstTxWarp>
          </a:bodyPr>
          <a:lstStyle>
            <a:lvl1pPr defTabSz="923925" eaLnBrk="1" hangingPunct="1">
              <a:defRPr sz="1200">
                <a:solidFill>
                  <a:schemeClr val="tx1"/>
                </a:solidFill>
                <a:latin typeface="Arial" charset="0"/>
              </a:defRPr>
            </a:lvl1pPr>
          </a:lstStyle>
          <a:p>
            <a:pPr>
              <a:defRPr/>
            </a:pPr>
            <a:endParaRPr lang="en-US" dirty="0"/>
          </a:p>
        </p:txBody>
      </p:sp>
      <p:sp>
        <p:nvSpPr>
          <p:cNvPr id="67587"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2288" tIns="46145" rIns="92288" bIns="46145" numCol="1" anchor="t" anchorCtr="0" compatLnSpc="1">
            <a:prstTxWarp prst="textNoShape">
              <a:avLst/>
            </a:prstTxWarp>
          </a:bodyPr>
          <a:lstStyle>
            <a:lvl1pPr algn="r" defTabSz="923925" eaLnBrk="1" hangingPunct="1">
              <a:defRPr sz="1200">
                <a:solidFill>
                  <a:schemeClr val="tx1"/>
                </a:solidFill>
                <a:latin typeface="Arial" charset="0"/>
              </a:defRPr>
            </a:lvl1pPr>
          </a:lstStyle>
          <a:p>
            <a:pPr>
              <a:defRPr/>
            </a:pPr>
            <a:endParaRPr lang="en-US" dirty="0"/>
          </a:p>
        </p:txBody>
      </p:sp>
      <p:sp>
        <p:nvSpPr>
          <p:cNvPr id="67588"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2288" tIns="46145" rIns="92288" bIns="46145" numCol="1" anchor="b" anchorCtr="0" compatLnSpc="1">
            <a:prstTxWarp prst="textNoShape">
              <a:avLst/>
            </a:prstTxWarp>
          </a:bodyPr>
          <a:lstStyle>
            <a:lvl1pPr defTabSz="923925" eaLnBrk="1" hangingPunct="1">
              <a:defRPr sz="1200">
                <a:solidFill>
                  <a:schemeClr val="tx1"/>
                </a:solidFill>
                <a:latin typeface="Arial" charset="0"/>
              </a:defRPr>
            </a:lvl1pPr>
          </a:lstStyle>
          <a:p>
            <a:pPr>
              <a:defRPr/>
            </a:pPr>
            <a:endParaRPr lang="en-US" dirty="0"/>
          </a:p>
        </p:txBody>
      </p:sp>
      <p:sp>
        <p:nvSpPr>
          <p:cNvPr id="67589"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2288" tIns="46145" rIns="92288" bIns="46145" numCol="1" anchor="b" anchorCtr="0" compatLnSpc="1">
            <a:prstTxWarp prst="textNoShape">
              <a:avLst/>
            </a:prstTxWarp>
          </a:bodyPr>
          <a:lstStyle>
            <a:lvl1pPr algn="r" defTabSz="923925" eaLnBrk="1" hangingPunct="1">
              <a:defRPr sz="1200" smtClean="0">
                <a:solidFill>
                  <a:schemeClr val="tx1"/>
                </a:solidFill>
                <a:latin typeface="Arial" panose="020B0604020202020204" pitchFamily="34" charset="0"/>
              </a:defRPr>
            </a:lvl1pPr>
          </a:lstStyle>
          <a:p>
            <a:pPr>
              <a:defRPr/>
            </a:pPr>
            <a:fld id="{970A20F0-0C24-4F96-9F84-C90BA6832067}"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99978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2288" tIns="46145" rIns="92288" bIns="46145" numCol="1" anchor="t" anchorCtr="0" compatLnSpc="1">
            <a:prstTxWarp prst="textNoShape">
              <a:avLst/>
            </a:prstTxWarp>
          </a:bodyPr>
          <a:lstStyle>
            <a:lvl1pPr defTabSz="923925" eaLnBrk="1" hangingPunct="1">
              <a:defRPr sz="1200">
                <a:solidFill>
                  <a:schemeClr val="tx1"/>
                </a:solidFill>
                <a:latin typeface="Times New Roman" pitchFamily="18" charset="0"/>
              </a:defRPr>
            </a:lvl1pPr>
          </a:lstStyle>
          <a:p>
            <a:pPr>
              <a:defRPr/>
            </a:pPr>
            <a:endParaRPr lang="en-US" dirty="0"/>
          </a:p>
        </p:txBody>
      </p:sp>
      <p:sp>
        <p:nvSpPr>
          <p:cNvPr id="46083"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2288" tIns="46145" rIns="92288" bIns="46145" numCol="1" anchor="t" anchorCtr="0" compatLnSpc="1">
            <a:prstTxWarp prst="textNoShape">
              <a:avLst/>
            </a:prstTxWarp>
          </a:bodyPr>
          <a:lstStyle>
            <a:lvl1pPr algn="r" defTabSz="923925" eaLnBrk="1" hangingPunct="1">
              <a:defRPr sz="1200">
                <a:solidFill>
                  <a:schemeClr val="tx1"/>
                </a:solidFill>
                <a:latin typeface="Times New Roman" pitchFamily="18" charset="0"/>
              </a:defRPr>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rgbClr val="808080"/>
                  </a:outerShdw>
                </a:effectLst>
              </a14:hiddenEffects>
            </a:ext>
            <a:ext uri="{53640926-AAD7-44D8-BBD7-CCE9431645EC}">
              <a14:shadowObscured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1"/>
            </a:ext>
          </a:extLst>
        </p:spPr>
      </p:sp>
      <p:sp>
        <p:nvSpPr>
          <p:cNvPr id="46085"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2288" tIns="46145" rIns="92288" bIns="461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2288" tIns="46145" rIns="92288" bIns="46145" numCol="1" anchor="b" anchorCtr="0" compatLnSpc="1">
            <a:prstTxWarp prst="textNoShape">
              <a:avLst/>
            </a:prstTxWarp>
          </a:bodyPr>
          <a:lstStyle>
            <a:lvl1pPr defTabSz="923925" eaLnBrk="1" hangingPunct="1">
              <a:defRPr sz="1200">
                <a:solidFill>
                  <a:schemeClr val="tx1"/>
                </a:solidFill>
                <a:latin typeface="Times New Roman" pitchFamily="18" charset="0"/>
              </a:defRPr>
            </a:lvl1pPr>
          </a:lstStyle>
          <a:p>
            <a:pPr>
              <a:defRPr/>
            </a:pPr>
            <a:endParaRPr lang="en-US" dirty="0"/>
          </a:p>
        </p:txBody>
      </p:sp>
      <p:sp>
        <p:nvSpPr>
          <p:cNvPr id="46087"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2288" tIns="46145" rIns="92288" bIns="46145" numCol="1" anchor="b" anchorCtr="0" compatLnSpc="1">
            <a:prstTxWarp prst="textNoShape">
              <a:avLst/>
            </a:prstTxWarp>
          </a:bodyPr>
          <a:lstStyle>
            <a:lvl1pPr algn="r" defTabSz="923925" eaLnBrk="1" hangingPunct="1">
              <a:defRPr sz="1200" smtClean="0">
                <a:solidFill>
                  <a:schemeClr val="tx1"/>
                </a:solidFill>
              </a:defRPr>
            </a:lvl1pPr>
          </a:lstStyle>
          <a:p>
            <a:pPr>
              <a:defRPr/>
            </a:pPr>
            <a:fld id="{961EE4C2-A955-4344-8DBA-59650F80DC7E}"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8580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defTabSz="923925">
              <a:spcBef>
                <a:spcPct val="30000"/>
              </a:spcBef>
              <a:defRPr sz="1200">
                <a:solidFill>
                  <a:schemeClr val="tx1"/>
                </a:solidFill>
                <a:latin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DEBF4E8-DF69-408B-8176-6A9BCEB61AF3}" type="slidenum">
              <a:rPr lang="en-US" altLang="en-US">
                <a:latin typeface="Times New Roman" panose="02020603050405020304" pitchFamily="18" charset="0"/>
              </a:rPr>
              <a:pPr>
                <a:spcBef>
                  <a:spcPct val="0"/>
                </a:spcBef>
              </a:pPr>
              <a:t>1</a:t>
            </a:fld>
            <a:endParaRPr lang="en-US" altLang="en-US" dirty="0">
              <a:latin typeface="Times New Roman"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a:buFont typeface="Wingdings" panose="05000000000000000000" pitchFamily="2" charset="2"/>
              <a:buNone/>
            </a:pPr>
            <a:r>
              <a:rPr lang="en-US" altLang="en-US" sz="2800" dirty="0" smtClean="0">
                <a:latin typeface="Times New Roman" panose="02020603050405020304" pitchFamily="18" charset="0"/>
                <a:cs typeface="Times New Roman" panose="02020603050405020304" pitchFamily="18" charset="0"/>
              </a:rPr>
              <a:t>“</a:t>
            </a:r>
            <a:r>
              <a:rPr lang="en-US" altLang="en-US" sz="2800" i="1" dirty="0" smtClean="0">
                <a:latin typeface="Times New Roman" panose="02020603050405020304" pitchFamily="18" charset="0"/>
                <a:cs typeface="Times New Roman" panose="02020603050405020304" pitchFamily="18" charset="0"/>
              </a:rPr>
              <a:t>I would like to thank the organizers for inviting us to give this presentation. It is an honor to be here at the AAPT Summer Meeting in Sacramento to present our course.” </a:t>
            </a:r>
          </a:p>
          <a:p>
            <a:pPr>
              <a:buFont typeface="Wingdings" panose="05000000000000000000" pitchFamily="2" charset="2"/>
              <a:buNone/>
            </a:pPr>
            <a:endParaRPr lang="en-US" altLang="en-US" sz="2800" i="1" dirty="0" smtClean="0">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en-US" sz="2800" i="1" dirty="0" smtClean="0">
                <a:latin typeface="Times New Roman" panose="02020603050405020304" pitchFamily="18" charset="0"/>
                <a:cs typeface="Times New Roman" panose="02020603050405020304" pitchFamily="18" charset="0"/>
              </a:rPr>
              <a:t>“Today, I would like to present how we utilize computer modeling in the environmental physics course….”</a:t>
            </a:r>
            <a:endParaRPr lang="en-US" alt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76806404"/>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r>
              <a:rPr lang="en-US" altLang="en-US" dirty="0" smtClean="0">
                <a:latin typeface="Arial" panose="020B0604020202020204" pitchFamily="34" charset="0"/>
              </a:rPr>
              <a:t>Thousands of Cubic feet … new unit because more natural gas use!</a:t>
            </a:r>
          </a:p>
          <a:p>
            <a:endParaRPr lang="en-US" altLang="en-US" dirty="0" smtClean="0">
              <a:latin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i="1" dirty="0" smtClean="0">
                <a:latin typeface="Times New Roman" panose="02020603050405020304" pitchFamily="18" charset="0"/>
                <a:cs typeface="Times New Roman" panose="02020603050405020304" pitchFamily="18" charset="0"/>
              </a:rPr>
              <a:t>Chapter 1: Energy &amp; Power in Today’s World</a:t>
            </a:r>
          </a:p>
          <a:p>
            <a:endParaRPr lang="en-US" altLang="en-US"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92362357"/>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p:spPr>
        <p:txBody>
          <a:bodyPr/>
          <a:lstStyle/>
          <a:p>
            <a:r>
              <a:rPr lang="en-US" altLang="en-US" dirty="0" smtClean="0">
                <a:latin typeface="Arial" panose="020B0604020202020204" pitchFamily="34" charset="0"/>
              </a:rPr>
              <a:t>We note to the students that these models are estimations and current data indicates that the model should be refined and that the refinement is part of the science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0416904"/>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endParaRPr lang="en-US" altLang="en-US"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50867255"/>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latin typeface="Arial" panose="020B0604020202020204" pitchFamily="34" charset="0"/>
              </a:rPr>
              <a:t>We note to the students that these models are estimations and current data indicates that the model should be refined and that the refinement is part of the science.</a:t>
            </a:r>
          </a:p>
          <a:p>
            <a:endParaRPr lang="en-US" altLang="en-US" b="0"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0269707"/>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r>
              <a:rPr lang="en-US" altLang="en-US" b="0" i="1" dirty="0" smtClean="0">
                <a:latin typeface="Arial" panose="020B0604020202020204" pitchFamily="34" charset="0"/>
              </a:rPr>
              <a:t>We note to the students that these models are estimations and current data indicates that the model should be refined and that the refinement is part of the science.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4430464"/>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0" i="1" dirty="0" smtClean="0">
                <a:latin typeface="Arial" panose="020B0604020202020204" pitchFamily="34" charset="0"/>
              </a:rPr>
              <a:t>Important mathematical parameters</a:t>
            </a:r>
            <a:r>
              <a:rPr lang="en-US" altLang="en-US" b="0" i="1" baseline="0" dirty="0" smtClean="0">
                <a:latin typeface="Arial" panose="020B0604020202020204" pitchFamily="34" charset="0"/>
              </a:rPr>
              <a:t> and their relevance with this model. </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altLang="en-US" b="0" i="1" baseline="0" dirty="0" smtClean="0">
                <a:latin typeface="Arial" panose="020B0604020202020204" pitchFamily="34" charset="0"/>
              </a:rPr>
              <a:t>T</a:t>
            </a:r>
            <a:r>
              <a:rPr lang="en-US" altLang="en-US" b="0" i="1" baseline="-25000" dirty="0" smtClean="0">
                <a:latin typeface="Arial" panose="020B0604020202020204" pitchFamily="34" charset="0"/>
              </a:rPr>
              <a:t>M </a:t>
            </a:r>
            <a:r>
              <a:rPr lang="en-US" altLang="en-US" b="0" i="1" baseline="0" dirty="0" smtClean="0">
                <a:latin typeface="Arial" panose="020B0604020202020204" pitchFamily="34" charset="0"/>
              </a:rPr>
              <a:t>– when function has maximum</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altLang="en-US" b="0" i="1" baseline="0" dirty="0" smtClean="0">
                <a:latin typeface="Arial" panose="020B0604020202020204" pitchFamily="34" charset="0"/>
              </a:rPr>
              <a:t>N</a:t>
            </a:r>
            <a:r>
              <a:rPr lang="en-US" altLang="en-US" b="0" i="1" baseline="-25000" dirty="0" smtClean="0">
                <a:latin typeface="Arial" panose="020B0604020202020204" pitchFamily="34" charset="0"/>
              </a:rPr>
              <a:t>M</a:t>
            </a:r>
            <a:r>
              <a:rPr lang="en-US" altLang="en-US" b="0" i="1" baseline="0" dirty="0" smtClean="0">
                <a:latin typeface="Arial" panose="020B0604020202020204" pitchFamily="34" charset="0"/>
              </a:rPr>
              <a:t> – height of peak – maximum production rate</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altLang="en-US" b="0" dirty="0" err="1" smtClean="0">
                <a:latin typeface="Arial" panose="020B0604020202020204" pitchFamily="34" charset="0"/>
              </a:rPr>
              <a:t>σ</a:t>
            </a:r>
            <a:r>
              <a:rPr lang="en-US" altLang="en-US" b="0" dirty="0" smtClean="0">
                <a:latin typeface="Arial" panose="020B0604020202020204" pitchFamily="34" charset="0"/>
              </a:rPr>
              <a:t>  - the width of the function measured from the peak tin</a:t>
            </a:r>
            <a:r>
              <a:rPr lang="en-US" altLang="en-US" b="0" baseline="0" dirty="0" smtClean="0">
                <a:latin typeface="Arial" panose="020B0604020202020204" pitchFamily="34" charset="0"/>
              </a:rPr>
              <a:t> either direction at which 61% of peak value</a:t>
            </a:r>
            <a:endParaRPr lang="en-US" altLang="en-US" b="0"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79584682"/>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p:spPr>
        <p:txBody>
          <a:bodyPr/>
          <a:lstStyle/>
          <a:p>
            <a:r>
              <a:rPr lang="en-US" altLang="en-US" sz="1800" b="0" dirty="0" smtClean="0">
                <a:latin typeface="Arial" panose="020B0604020202020204" pitchFamily="34" charset="0"/>
              </a:rPr>
              <a:t>The derivation of the Heaviside function is the Delta Function.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45431917"/>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r>
              <a:rPr lang="en-US" altLang="en-US" sz="1600" b="1" dirty="0" smtClean="0">
                <a:latin typeface="Arial" panose="020B0604020202020204" pitchFamily="34" charset="0"/>
              </a:rPr>
              <a:t>Temperature &amp; CO2 rise is a relevant</a:t>
            </a:r>
            <a:r>
              <a:rPr lang="en-US" altLang="en-US" sz="1600" b="1" baseline="0" dirty="0" smtClean="0">
                <a:latin typeface="Arial" panose="020B0604020202020204" pitchFamily="34" charset="0"/>
              </a:rPr>
              <a:t> topic to not just our fellow scientists, but to all of humankind.</a:t>
            </a:r>
          </a:p>
          <a:p>
            <a:endParaRPr lang="en-US" altLang="en-US" sz="1600" b="1" baseline="0" dirty="0" smtClean="0">
              <a:latin typeface="Arial" panose="020B0604020202020204" pitchFamily="34" charset="0"/>
            </a:endParaRPr>
          </a:p>
          <a:p>
            <a:r>
              <a:rPr lang="en-US" altLang="en-US" sz="1600" b="1" dirty="0" smtClean="0">
                <a:latin typeface="Arial" panose="020B0604020202020204" pitchFamily="34" charset="0"/>
              </a:rPr>
              <a:t>Photo Evidence: Glacier National Park Is Melting Away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61569400"/>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r>
              <a:rPr lang="en-US" altLang="en-US" dirty="0" smtClean="0">
                <a:latin typeface="Arial" panose="020B0604020202020204" pitchFamily="34" charset="0"/>
              </a:rPr>
              <a:t>Temperature &amp; CO2 Rise</a:t>
            </a:r>
          </a:p>
          <a:p>
            <a:endParaRPr lang="en-US" altLang="en-US" dirty="0" smtClean="0">
              <a:latin typeface="Arial" panose="020B0604020202020204" pitchFamily="34" charset="0"/>
            </a:endParaRPr>
          </a:p>
          <a:p>
            <a:r>
              <a:rPr lang="en-US" altLang="en-US" dirty="0" smtClean="0">
                <a:latin typeface="Arial" panose="020B0604020202020204" pitchFamily="34" charset="0"/>
              </a:rPr>
              <a:t>The </a:t>
            </a:r>
            <a:r>
              <a:rPr lang="en-US" altLang="en-US" baseline="0" dirty="0" smtClean="0">
                <a:latin typeface="Arial" panose="020B0604020202020204" pitchFamily="34" charset="0"/>
              </a:rPr>
              <a:t>Intergovernmental Panel on Climate Change (</a:t>
            </a:r>
            <a:r>
              <a:rPr lang="en-US" altLang="en-US" dirty="0" smtClean="0">
                <a:latin typeface="Arial" panose="020B0604020202020204" pitchFamily="34" charset="0"/>
              </a:rPr>
              <a:t>IPCC)</a:t>
            </a:r>
            <a:r>
              <a:rPr lang="en-US" altLang="en-US" baseline="0" dirty="0" smtClean="0">
                <a:latin typeface="Arial" panose="020B0604020202020204" pitchFamily="34" charset="0"/>
              </a:rPr>
              <a:t> </a:t>
            </a:r>
            <a:r>
              <a:rPr lang="en-US" altLang="en-US" dirty="0" smtClean="0">
                <a:latin typeface="Arial" panose="020B0604020202020204" pitchFamily="34" charset="0"/>
              </a:rPr>
              <a:t>developed long-term emissions scenarios</a:t>
            </a:r>
            <a:r>
              <a:rPr lang="en-US" altLang="en-US" baseline="0" dirty="0" smtClean="0">
                <a:latin typeface="Arial" panose="020B0604020202020204" pitchFamily="34" charset="0"/>
              </a:rPr>
              <a:t> in 1990 and 1992.</a:t>
            </a:r>
          </a:p>
          <a:p>
            <a:r>
              <a:rPr lang="en-US" altLang="en-US" baseline="0" dirty="0" smtClean="0">
                <a:latin typeface="Arial" panose="020B0604020202020204" pitchFamily="34" charset="0"/>
              </a:rPr>
              <a:t>A1F1 fossil fuel intensive</a:t>
            </a:r>
          </a:p>
          <a:p>
            <a:r>
              <a:rPr lang="en-US" altLang="en-US" baseline="0" dirty="0" smtClean="0">
                <a:latin typeface="Arial" panose="020B0604020202020204" pitchFamily="34" charset="0"/>
              </a:rPr>
              <a:t>A1T non-fossil fuel sources</a:t>
            </a:r>
          </a:p>
          <a:p>
            <a:endParaRPr lang="en-US" altLang="en-US" baseline="0" dirty="0" smtClean="0">
              <a:latin typeface="Arial" panose="020B0604020202020204" pitchFamily="34" charset="0"/>
            </a:endParaRPr>
          </a:p>
          <a:p>
            <a:r>
              <a:rPr lang="en-US" altLang="en-US" dirty="0" smtClean="0">
                <a:latin typeface="Arial" panose="020B0604020202020204" pitchFamily="34" charset="0"/>
              </a:rPr>
              <a:t>https://www.ipcc.ch/pdf/special-reports/spm/sres-en.pdf</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56771612"/>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r>
              <a:rPr lang="en-US" altLang="en-US" dirty="0" smtClean="0">
                <a:latin typeface="Arial" panose="020B0604020202020204" pitchFamily="34" charset="0"/>
              </a:rPr>
              <a:t>What is the albedo’s affect?</a:t>
            </a:r>
            <a:r>
              <a:rPr lang="en-US" altLang="en-US" baseline="0" dirty="0" smtClean="0">
                <a:latin typeface="Arial" panose="020B0604020202020204" pitchFamily="34" charset="0"/>
              </a:rPr>
              <a:t> Greenhouse gases in the atmosphere?</a:t>
            </a:r>
            <a:endParaRPr lang="en-US" altLang="en-US"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56286217"/>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p:spPr>
        <p:txBody>
          <a:bodyPr/>
          <a:lstStyle/>
          <a:p>
            <a:pPr lvl="1" eaLnBrk="1" hangingPunct="1"/>
            <a:endParaRPr lang="en-US" altLang="en-US" sz="2000" b="0" i="1" dirty="0" smtClean="0">
              <a:solidFill>
                <a:srgbClr val="0000FF"/>
              </a:solidFill>
              <a:latin typeface="Times New Roman" panose="02020603050405020304" pitchFamily="18" charset="0"/>
              <a:cs typeface="Times New Roman" panose="02020603050405020304" pitchFamily="18" charset="0"/>
            </a:endParaRPr>
          </a:p>
          <a:p>
            <a:pPr lvl="1" eaLnBrk="1" hangingPunct="1"/>
            <a:r>
              <a:rPr lang="en-US" altLang="en-US" sz="2000" b="0" i="1" dirty="0" smtClean="0">
                <a:solidFill>
                  <a:srgbClr val="0000FF"/>
                </a:solidFill>
                <a:latin typeface="Times New Roman" panose="02020603050405020304" pitchFamily="18" charset="0"/>
                <a:cs typeface="Times New Roman" panose="02020603050405020304" pitchFamily="18" charset="0"/>
              </a:rPr>
              <a:t>Computer modeling enhances the understanding of the phenomena through visualizations, and it teaches students useful skills such as data analysis</a:t>
            </a:r>
            <a:r>
              <a:rPr lang="en-US" altLang="en-US" sz="2000" b="1" i="1" dirty="0" smtClean="0">
                <a:solidFill>
                  <a:srgbClr val="0000FF"/>
                </a:solidFill>
                <a:latin typeface="Times New Roman" panose="02020603050405020304" pitchFamily="18" charset="0"/>
                <a:cs typeface="Times New Roman" panose="02020603050405020304" pitchFamily="18" charset="0"/>
              </a:rPr>
              <a:t>. </a:t>
            </a:r>
          </a:p>
          <a:p>
            <a:pPr lvl="1" eaLnBrk="1" hangingPunct="1"/>
            <a:r>
              <a:rPr lang="en-US" altLang="en-US" sz="2000" b="1" i="1" u="sng" dirty="0" smtClean="0">
                <a:solidFill>
                  <a:srgbClr val="0000FF"/>
                </a:solidFill>
                <a:latin typeface="Times New Roman" panose="02020603050405020304" pitchFamily="18" charset="0"/>
                <a:cs typeface="Times New Roman" panose="02020603050405020304" pitchFamily="18" charset="0"/>
              </a:rPr>
              <a:t>For example:</a:t>
            </a:r>
          </a:p>
          <a:p>
            <a:pPr marL="800100" lvl="1" indent="-342900" eaLnBrk="1" hangingPunct="1">
              <a:buFont typeface="Arial" panose="020B0604020202020204" pitchFamily="34" charset="0"/>
              <a:buChar char="•"/>
            </a:pPr>
            <a:r>
              <a:rPr lang="en-US" altLang="en-US" sz="2000" b="1" i="1" dirty="0" smtClean="0">
                <a:solidFill>
                  <a:srgbClr val="0000FF"/>
                </a:solidFill>
                <a:latin typeface="Times New Roman" panose="02020603050405020304" pitchFamily="18" charset="0"/>
                <a:cs typeface="Times New Roman" panose="02020603050405020304" pitchFamily="18" charset="0"/>
              </a:rPr>
              <a:t>the students are exposed to chaos theory by analyzing the period doubling route to chaos prevalent in population models. </a:t>
            </a:r>
          </a:p>
          <a:p>
            <a:pPr marL="800100" lvl="1" indent="-342900" eaLnBrk="1" hangingPunct="1">
              <a:buFont typeface="Arial" panose="020B0604020202020204" pitchFamily="34" charset="0"/>
              <a:buChar char="•"/>
            </a:pPr>
            <a:r>
              <a:rPr lang="en-US" altLang="en-US" sz="2000" b="1" i="1" dirty="0" smtClean="0">
                <a:solidFill>
                  <a:srgbClr val="0000FF"/>
                </a:solidFill>
                <a:latin typeface="Times New Roman" panose="02020603050405020304" pitchFamily="18" charset="0"/>
                <a:cs typeface="Times New Roman" panose="02020603050405020304" pitchFamily="18" charset="0"/>
              </a:rPr>
              <a:t>The diffusion of pollutants in the atmosphere and radioactive decay are taught through Monte-Carlo simulations. </a:t>
            </a:r>
          </a:p>
          <a:p>
            <a:pPr marL="800100" lvl="1" indent="-342900" eaLnBrk="1" hangingPunct="1">
              <a:buFont typeface="Arial" panose="020B0604020202020204" pitchFamily="34" charset="0"/>
              <a:buChar char="•"/>
            </a:pPr>
            <a:r>
              <a:rPr lang="en-US" altLang="en-US" sz="2000" b="1" i="1" dirty="0" smtClean="0">
                <a:solidFill>
                  <a:srgbClr val="0000FF"/>
                </a:solidFill>
                <a:latin typeface="Times New Roman" panose="02020603050405020304" pitchFamily="18" charset="0"/>
                <a:cs typeface="Times New Roman" panose="02020603050405020304" pitchFamily="18" charset="0"/>
              </a:rPr>
              <a:t>Simulations are also performed on models of consumption such as the Hubbert model, to illustrate aspects of sustainability.</a:t>
            </a:r>
          </a:p>
          <a:p>
            <a:endParaRPr lang="en-US" altLang="en-US" b="1" i="1"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60139325"/>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p:spPr>
        <p:txBody>
          <a:bodyPr/>
          <a:lstStyle/>
          <a:p>
            <a:endParaRPr lang="en-US" altLang="en-US"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7205302"/>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r>
              <a:rPr lang="en-US" altLang="en-US" dirty="0" smtClean="0">
                <a:latin typeface="Arial" panose="020B0604020202020204" pitchFamily="34" charset="0"/>
              </a:rPr>
              <a:t>Strong reinforcement</a:t>
            </a:r>
            <a:r>
              <a:rPr lang="en-US" altLang="en-US" baseline="0" dirty="0" smtClean="0">
                <a:latin typeface="Arial" panose="020B0604020202020204" pitchFamily="34" charset="0"/>
              </a:rPr>
              <a:t> of physics. I will clean this up with a better visual of the EM spectrum.</a:t>
            </a:r>
            <a:endParaRPr lang="en-US" altLang="en-US"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4268344"/>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en-US" altLang="en-US"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67355616"/>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r>
              <a:rPr lang="en-US" altLang="en-US" dirty="0" smtClean="0">
                <a:latin typeface="Arial" panose="020B0604020202020204" pitchFamily="34" charset="0"/>
              </a:rPr>
              <a:t>Enrollments are good – does</a:t>
            </a:r>
            <a:r>
              <a:rPr lang="en-US" altLang="en-US" baseline="0" dirty="0" smtClean="0">
                <a:latin typeface="Arial" panose="020B0604020202020204" pitchFamily="34" charset="0"/>
              </a:rPr>
              <a:t> this indicate</a:t>
            </a:r>
            <a:r>
              <a:rPr lang="en-US" altLang="en-US" dirty="0" smtClean="0">
                <a:latin typeface="Arial" panose="020B0604020202020204" pitchFamily="34" charset="0"/>
              </a:rPr>
              <a:t> computer</a:t>
            </a:r>
            <a:r>
              <a:rPr lang="en-US" altLang="en-US" baseline="0" dirty="0" smtClean="0">
                <a:latin typeface="Arial" panose="020B0604020202020204" pitchFamily="34" charset="0"/>
              </a:rPr>
              <a:t> modeling is helpful?</a:t>
            </a:r>
          </a:p>
          <a:p>
            <a:r>
              <a:rPr lang="en-US" altLang="en-US" baseline="0" dirty="0" smtClean="0">
                <a:latin typeface="Arial" panose="020B0604020202020204" pitchFamily="34" charset="0"/>
              </a:rPr>
              <a:t>Student feedback – more.</a:t>
            </a:r>
          </a:p>
          <a:p>
            <a:endParaRPr lang="en-US" altLang="en-US" baseline="0" dirty="0" smtClean="0">
              <a:latin typeface="Arial" panose="020B0604020202020204" pitchFamily="34" charset="0"/>
            </a:endParaRPr>
          </a:p>
          <a:p>
            <a:r>
              <a:rPr lang="en-US" altLang="en-US" baseline="0" dirty="0" smtClean="0">
                <a:latin typeface="Arial" panose="020B0604020202020204" pitchFamily="34" charset="0"/>
              </a:rPr>
              <a:t>Models to include technological improvements.</a:t>
            </a:r>
          </a:p>
          <a:p>
            <a:endParaRPr lang="en-US" altLang="en-US" baseline="0" dirty="0" smtClean="0">
              <a:latin typeface="Arial" panose="020B0604020202020204" pitchFamily="34" charset="0"/>
            </a:endParaRPr>
          </a:p>
          <a:p>
            <a:r>
              <a:rPr lang="en-US" altLang="en-US" baseline="0" dirty="0" smtClean="0">
                <a:latin typeface="Arial" panose="020B0604020202020204" pitchFamily="34" charset="0"/>
              </a:rPr>
              <a:t>Debate whether natural gas will provide decades of stable supply that enable a change from coal-fueled power plants.</a:t>
            </a:r>
            <a:endParaRPr lang="en-US" altLang="en-US"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2251711"/>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r>
              <a:rPr lang="en-US" altLang="en-US" b="1" dirty="0" smtClean="0">
                <a:latin typeface="Times New Roman" panose="02020603050405020304" pitchFamily="18" charset="0"/>
                <a:cs typeface="Times New Roman" panose="02020603050405020304" pitchFamily="18" charset="0"/>
              </a:rPr>
              <a:t>ONLY INCLUDE IF ASKED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36305450"/>
      </p:ext>
    </p:extLst>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r>
              <a:rPr lang="en-US" altLang="en-US" b="1" dirty="0" smtClean="0">
                <a:latin typeface="Times New Roman" panose="02020603050405020304" pitchFamily="18" charset="0"/>
                <a:cs typeface="Times New Roman" panose="02020603050405020304" pitchFamily="18" charset="0"/>
              </a:rPr>
              <a:t>ONLY INCLUDE IF ASKED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01610580"/>
      </p:ext>
    </p:extLst>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smtClean="0">
                <a:latin typeface="Times New Roman" panose="02020603050405020304" pitchFamily="18" charset="0"/>
                <a:cs typeface="Times New Roman" panose="02020603050405020304" pitchFamily="18" charset="0"/>
              </a:rPr>
              <a:t>ONLY INCLUDE IF ASKED</a:t>
            </a:r>
          </a:p>
          <a:p>
            <a:endParaRPr lang="en-US" altLang="en-US"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64813797"/>
      </p:ext>
    </p:extLst>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r>
              <a:rPr lang="en-US" altLang="en-US" b="1" dirty="0" smtClean="0">
                <a:latin typeface="Times New Roman" panose="02020603050405020304" pitchFamily="18" charset="0"/>
                <a:cs typeface="Times New Roman" panose="02020603050405020304" pitchFamily="18" charset="0"/>
              </a:rPr>
              <a:t>ONLY INCLUDE IF THERE IS TIME</a:t>
            </a:r>
          </a:p>
          <a:p>
            <a:r>
              <a:rPr lang="en-US" altLang="en-US" dirty="0" smtClean="0">
                <a:latin typeface="Arial" panose="020B0604020202020204" pitchFamily="34" charset="0"/>
              </a:rPr>
              <a:t>We revisit the exponential model when we discuss radioactivity – in that context we show them that we can apply similar models for completely different systems.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1637836"/>
      </p:ext>
    </p:extLst>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r>
              <a:rPr lang="en-US" altLang="en-US" b="1" dirty="0" smtClean="0">
                <a:latin typeface="Times New Roman" panose="02020603050405020304" pitchFamily="18" charset="0"/>
                <a:cs typeface="Times New Roman" panose="02020603050405020304" pitchFamily="18" charset="0"/>
              </a:rPr>
              <a:t>ONLY INCLUDE IF THERE IS TIME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3020166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p:spPr>
        <p:txBody>
          <a:bodyPr/>
          <a:lstStyle/>
          <a:p>
            <a:r>
              <a:rPr lang="en-US" altLang="en-US" dirty="0" smtClean="0">
                <a:latin typeface="Arial" panose="020B0604020202020204" pitchFamily="34" charset="0"/>
              </a:rPr>
              <a:t>80% of students take</a:t>
            </a:r>
            <a:r>
              <a:rPr lang="en-US" altLang="en-US" baseline="0" dirty="0" smtClean="0">
                <a:latin typeface="Arial" panose="020B0604020202020204" pitchFamily="34" charset="0"/>
              </a:rPr>
              <a:t> </a:t>
            </a:r>
            <a:r>
              <a:rPr lang="en-US" altLang="en-US" dirty="0" smtClean="0">
                <a:latin typeface="Arial" panose="020B0604020202020204" pitchFamily="34" charset="0"/>
              </a:rPr>
              <a:t>algebra-based physics and not calculus-based engineering physics. </a:t>
            </a:r>
            <a:r>
              <a:rPr lang="en-US" altLang="en-US" b="1" u="sng" dirty="0" smtClean="0">
                <a:latin typeface="Arial" panose="020B0604020202020204" pitchFamily="34" charset="0"/>
              </a:rPr>
              <a:t>Most do not have calculus-based background.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1966082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p:spPr>
        <p:txBody>
          <a:bodyPr/>
          <a:lstStyle/>
          <a:p>
            <a:r>
              <a:rPr lang="en-US" altLang="en-US" dirty="0" smtClean="0">
                <a:latin typeface="Arial" panose="020B0604020202020204" pitchFamily="34" charset="0"/>
              </a:rPr>
              <a:t>This graph shows the enrollment demographics for 2012… 2015 had more education students and less engineers. </a:t>
            </a:r>
          </a:p>
          <a:p>
            <a:endParaRPr lang="en-US" altLang="en-US" dirty="0" smtClean="0">
              <a:solidFill>
                <a:srgbClr val="FF0066"/>
              </a:solidFill>
              <a:latin typeface="Arial" panose="020B0604020202020204" pitchFamily="34" charset="0"/>
            </a:endParaRPr>
          </a:p>
          <a:p>
            <a:r>
              <a:rPr lang="en-US" altLang="en-US" dirty="0" smtClean="0">
                <a:solidFill>
                  <a:srgbClr val="FF0066"/>
                </a:solidFill>
                <a:latin typeface="Arial" panose="020B0604020202020204" pitchFamily="34" charset="0"/>
              </a:rPr>
              <a:t>For education students this course is very important –we have a CSUteach program – Ex. Kristen- </a:t>
            </a:r>
            <a:r>
              <a:rPr lang="en-US" altLang="en-US" b="0" dirty="0" smtClean="0">
                <a:solidFill>
                  <a:srgbClr val="FF0066"/>
                </a:solidFill>
                <a:latin typeface="Arial" panose="020B0604020202020204" pitchFamily="34" charset="0"/>
              </a:rPr>
              <a:t>Education &amp; physics  </a:t>
            </a:r>
            <a:r>
              <a:rPr lang="en-US" altLang="en-US" b="1" dirty="0" smtClean="0">
                <a:solidFill>
                  <a:srgbClr val="FF0066"/>
                </a:solidFill>
                <a:latin typeface="Arial" panose="020B0604020202020204" pitchFamily="34" charset="0"/>
              </a:rPr>
              <a:t>However, this course is core for ALL CSUteach students </a:t>
            </a:r>
            <a:r>
              <a:rPr lang="en-US" altLang="en-US" dirty="0" smtClean="0">
                <a:solidFill>
                  <a:srgbClr val="FF0066"/>
                </a:solidFill>
                <a:latin typeface="Arial" panose="020B0604020202020204" pitchFamily="34" charset="0"/>
              </a:rPr>
              <a:t>– thus,</a:t>
            </a:r>
            <a:r>
              <a:rPr lang="en-US" altLang="en-US" baseline="0" dirty="0" smtClean="0">
                <a:solidFill>
                  <a:srgbClr val="FF0066"/>
                </a:solidFill>
                <a:latin typeface="Arial" panose="020B0604020202020204" pitchFamily="34" charset="0"/>
              </a:rPr>
              <a:t> it is </a:t>
            </a:r>
            <a:r>
              <a:rPr lang="en-US" altLang="en-US" dirty="0" smtClean="0">
                <a:solidFill>
                  <a:srgbClr val="FF0066"/>
                </a:solidFill>
                <a:latin typeface="Arial" panose="020B0604020202020204" pitchFamily="34" charset="0"/>
              </a:rPr>
              <a:t>very important that we</a:t>
            </a:r>
            <a:r>
              <a:rPr lang="en-US" altLang="en-US" baseline="0" dirty="0" smtClean="0">
                <a:solidFill>
                  <a:srgbClr val="FF0066"/>
                </a:solidFill>
                <a:latin typeface="Arial" panose="020B0604020202020204" pitchFamily="34" charset="0"/>
              </a:rPr>
              <a:t> continue</a:t>
            </a:r>
            <a:r>
              <a:rPr lang="en-US" altLang="en-US" dirty="0" smtClean="0">
                <a:solidFill>
                  <a:srgbClr val="FF0066"/>
                </a:solidFill>
                <a:latin typeface="Arial" panose="020B0604020202020204" pitchFamily="34" charset="0"/>
              </a:rPr>
              <a:t> to offer</a:t>
            </a:r>
            <a:r>
              <a:rPr lang="en-US" altLang="en-US" baseline="0" dirty="0" smtClean="0">
                <a:solidFill>
                  <a:srgbClr val="FF0066"/>
                </a:solidFill>
                <a:latin typeface="Arial" panose="020B0604020202020204" pitchFamily="34" charset="0"/>
              </a:rPr>
              <a:t> it… keeping</a:t>
            </a:r>
            <a:r>
              <a:rPr lang="en-US" altLang="en-US" dirty="0" smtClean="0">
                <a:solidFill>
                  <a:srgbClr val="FF0066"/>
                </a:solidFill>
                <a:latin typeface="Arial" panose="020B0604020202020204" pitchFamily="34" charset="0"/>
              </a:rPr>
              <a:t> it going and developing!</a:t>
            </a:r>
          </a:p>
          <a:p>
            <a:endParaRPr lang="en-US" altLang="en-US" b="1" dirty="0" smtClean="0">
              <a:solidFill>
                <a:srgbClr val="FF0066"/>
              </a:solidFill>
              <a:latin typeface="Arial" panose="020B0604020202020204" pitchFamily="34" charset="0"/>
            </a:endParaRPr>
          </a:p>
          <a:p>
            <a:r>
              <a:rPr lang="en-US" b="0" i="1" dirty="0" err="1" smtClean="0"/>
              <a:t>CSUteach</a:t>
            </a:r>
            <a:r>
              <a:rPr lang="en-US" b="0" i="1" dirty="0" smtClean="0"/>
              <a:t> is a newly implemented program at Cleveland State University. It is a secondary (grades 7 - 12) mathematics and science teacher licensure program that works in coordination with mathematics and science undergraduate and post-baccalaureate degree programs. Undergraduate students can earn a degree in their content area and licensure, and post-bacs can earn a </a:t>
            </a:r>
            <a:r>
              <a:rPr lang="en-US" b="0" i="1" dirty="0" err="1" smtClean="0"/>
              <a:t>CSUteach</a:t>
            </a:r>
            <a:r>
              <a:rPr lang="en-US" b="0" i="1" dirty="0" smtClean="0"/>
              <a:t> certificate and licensure, in four years! </a:t>
            </a:r>
            <a:endParaRPr lang="en-US" altLang="en-US" b="0" i="1" dirty="0" smtClean="0">
              <a:solidFill>
                <a:srgbClr val="FF0066"/>
              </a:solidFill>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8334881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p:spPr>
        <p:txBody>
          <a:bodyPr/>
          <a:lstStyle/>
          <a:p>
            <a:r>
              <a:rPr lang="en-US" altLang="en-US" sz="1800" b="1" i="1" dirty="0" smtClean="0">
                <a:latin typeface="Arial" panose="020B0604020202020204" pitchFamily="34" charset="0"/>
              </a:rPr>
              <a:t>We offer software to the students.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5364991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endParaRPr lang="en-US" altLang="en-US" dirty="0" smtClean="0">
              <a:latin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8552042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p:spPr>
        <p:txBody>
          <a:bodyPr/>
          <a:lstStyle/>
          <a:p>
            <a:r>
              <a:rPr lang="en-US" altLang="en-US" dirty="0" smtClean="0">
                <a:latin typeface="Arial" panose="020B0604020202020204" pitchFamily="34" charset="0"/>
              </a:rPr>
              <a:t>10 minutes on background and statistics of course… 15 minutes on computer labs.</a:t>
            </a:r>
          </a:p>
          <a:p>
            <a:endParaRPr lang="en-US" altLang="en-US" dirty="0" smtClean="0">
              <a:latin typeface="Arial" panose="020B0604020202020204" pitchFamily="34" charset="0"/>
            </a:endParaRPr>
          </a:p>
          <a:p>
            <a:r>
              <a:rPr lang="en-US" altLang="en-US" b="1" i="1" u="sng" dirty="0" smtClean="0">
                <a:latin typeface="Arial" panose="020B0604020202020204" pitchFamily="34" charset="0"/>
              </a:rPr>
              <a:t>What is different from MATLAB or Maple?</a:t>
            </a:r>
            <a:r>
              <a:rPr lang="en-US" altLang="en-US" b="1" i="1" dirty="0" smtClean="0">
                <a:latin typeface="Arial" panose="020B0604020202020204" pitchFamily="34" charset="0"/>
              </a:rPr>
              <a:t> </a:t>
            </a:r>
            <a:r>
              <a:rPr lang="en-US" altLang="en-US" dirty="0" smtClean="0">
                <a:latin typeface="Arial" panose="020B0604020202020204" pitchFamily="34" charset="0"/>
              </a:rPr>
              <a:t>The user interface is friendly; it is simpler! it allows students to type both text and equations and – what is different from python notebook – it is actually very similar with python lab notebook</a:t>
            </a:r>
          </a:p>
          <a:p>
            <a:endParaRPr lang="en-US" altLang="en-US" dirty="0" smtClean="0">
              <a:latin typeface="Arial" panose="020B0604020202020204" pitchFamily="34" charset="0"/>
            </a:endParaRPr>
          </a:p>
          <a:p>
            <a:r>
              <a:rPr lang="en-US" altLang="en-US" dirty="0" smtClean="0">
                <a:latin typeface="Arial" panose="020B0604020202020204" pitchFamily="34" charset="0"/>
              </a:rPr>
              <a:t>Another factor is that we are invested in it…. we use this software fro data analysis in our calculus-based laboratories.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64366818"/>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panose="020B0604020202020204" pitchFamily="34" charset="0"/>
              </a:rPr>
              <a:t>Note:</a:t>
            </a:r>
            <a:r>
              <a:rPr lang="en-US" altLang="en-US" baseline="0" dirty="0" smtClean="0">
                <a:latin typeface="Arial" panose="020B0604020202020204" pitchFamily="34" charset="0"/>
              </a:rPr>
              <a:t> While this is only one response, th</a:t>
            </a:r>
            <a:r>
              <a:rPr lang="en-US" altLang="en-US" dirty="0" smtClean="0">
                <a:latin typeface="Arial" panose="020B0604020202020204" pitchFamily="34" charset="0"/>
              </a:rPr>
              <a:t>is is a typical response.</a:t>
            </a:r>
          </a:p>
          <a:p>
            <a:endParaRPr lang="en-US" altLang="en-US" dirty="0" smtClean="0">
              <a:latin typeface="Arial" panose="020B0604020202020204" pitchFamily="34" charset="0"/>
            </a:endParaRPr>
          </a:p>
          <a:p>
            <a:r>
              <a:rPr lang="en-US" altLang="en-US" b="1" dirty="0" smtClean="0">
                <a:latin typeface="Arial" panose="020B0604020202020204" pitchFamily="34" charset="0"/>
              </a:rPr>
              <a:t>This slide</a:t>
            </a:r>
            <a:r>
              <a:rPr lang="en-US" altLang="en-US" b="1" baseline="0" dirty="0" smtClean="0">
                <a:latin typeface="Arial" panose="020B0604020202020204" pitchFamily="34" charset="0"/>
              </a:rPr>
              <a:t> is the </a:t>
            </a:r>
            <a:r>
              <a:rPr lang="en-US" altLang="en-US" b="1" dirty="0" smtClean="0">
                <a:latin typeface="Arial" panose="020B0604020202020204" pitchFamily="34" charset="0"/>
              </a:rPr>
              <a:t>END OF COURSE</a:t>
            </a:r>
            <a:r>
              <a:rPr lang="en-US" altLang="en-US" b="1" baseline="0" dirty="0" smtClean="0">
                <a:latin typeface="Arial" panose="020B0604020202020204" pitchFamily="34" charset="0"/>
              </a:rPr>
              <a:t> DESCRIPTION, STATISTICS &amp; BACKGROUND (≈ </a:t>
            </a:r>
            <a:r>
              <a:rPr lang="en-US" altLang="en-US" b="1" dirty="0" smtClean="0">
                <a:latin typeface="Arial" panose="020B0604020202020204" pitchFamily="34" charset="0"/>
              </a:rPr>
              <a:t>10 minutes)</a:t>
            </a:r>
          </a:p>
          <a:p>
            <a:r>
              <a:rPr lang="en-US" altLang="en-US" b="1" dirty="0" smtClean="0">
                <a:latin typeface="Arial" panose="020B0604020202020204" pitchFamily="34" charset="0"/>
              </a:rPr>
              <a:t> </a:t>
            </a:r>
          </a:p>
          <a:p>
            <a:r>
              <a:rPr lang="en-US" altLang="en-US" b="1" dirty="0" smtClean="0">
                <a:latin typeface="Arial" panose="020B0604020202020204" pitchFamily="34" charset="0"/>
              </a:rPr>
              <a:t>Next,</a:t>
            </a:r>
            <a:r>
              <a:rPr lang="en-US" altLang="en-US" b="1" baseline="0" dirty="0" smtClean="0">
                <a:latin typeface="Arial" panose="020B0604020202020204" pitchFamily="34" charset="0"/>
              </a:rPr>
              <a:t> remaining 1</a:t>
            </a:r>
            <a:r>
              <a:rPr lang="en-US" altLang="en-US" b="1" dirty="0" smtClean="0">
                <a:latin typeface="Arial" panose="020B0604020202020204" pitchFamily="34" charset="0"/>
              </a:rPr>
              <a:t>5 minutes - COMPUTER LAB DETAILS…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15757877"/>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p:spPr>
        <p:txBody>
          <a:bodyPr/>
          <a:lstStyle/>
          <a:p>
            <a:r>
              <a:rPr lang="en-US" altLang="en-US" dirty="0" smtClean="0">
                <a:latin typeface="Arial" panose="020B0604020202020204" pitchFamily="34" charset="0"/>
              </a:rPr>
              <a:t>Will note that the course is now offered as 470/</a:t>
            </a:r>
            <a:r>
              <a:rPr lang="en-US" altLang="en-US" baseline="0" dirty="0" smtClean="0">
                <a:latin typeface="Arial" panose="020B0604020202020204" pitchFamily="34" charset="0"/>
              </a:rPr>
              <a:t> </a:t>
            </a:r>
            <a:r>
              <a:rPr lang="en-US" altLang="en-US" dirty="0" smtClean="0">
                <a:latin typeface="Arial" panose="020B0604020202020204" pitchFamily="34" charset="0"/>
              </a:rPr>
              <a:t>3 credits and 570/</a:t>
            </a:r>
            <a:r>
              <a:rPr lang="en-US" altLang="en-US" baseline="0" dirty="0" smtClean="0">
                <a:latin typeface="Arial" panose="020B0604020202020204" pitchFamily="34" charset="0"/>
              </a:rPr>
              <a:t> </a:t>
            </a:r>
            <a:r>
              <a:rPr lang="en-US" altLang="en-US" dirty="0" smtClean="0">
                <a:latin typeface="Arial" panose="020B0604020202020204" pitchFamily="34" charset="0"/>
              </a:rPr>
              <a:t>4 credits. </a:t>
            </a:r>
          </a:p>
          <a:p>
            <a:endParaRPr lang="en-US" altLang="en-US" dirty="0" smtClean="0">
              <a:latin typeface="Arial" panose="020B0604020202020204" pitchFamily="34" charset="0"/>
            </a:endParaRPr>
          </a:p>
          <a:p>
            <a:r>
              <a:rPr lang="en-US" altLang="en-US" dirty="0" smtClean="0">
                <a:latin typeface="Arial" panose="020B0604020202020204" pitchFamily="34" charset="0"/>
              </a:rPr>
              <a:t>Material/ labs are amended accordingly.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19517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6" name="Rectangle 6"/>
          <p:cNvSpPr>
            <a:spLocks noGrp="1" noChangeArrowheads="1"/>
          </p:cNvSpPr>
          <p:nvPr>
            <p:ph type="sldNum" sz="quarter" idx="12"/>
          </p:nvPr>
        </p:nvSpPr>
        <p:spPr>
          <a:ln/>
        </p:spPr>
        <p:txBody>
          <a:bodyPr/>
          <a:lstStyle>
            <a:lvl1pPr>
              <a:defRPr/>
            </a:lvl1pPr>
          </a:lstStyle>
          <a:p>
            <a:pPr>
              <a:defRPr/>
            </a:pPr>
            <a:fld id="{D7F401A2-8B25-4588-8649-352EF6138B48}"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14194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6" name="Rectangle 6"/>
          <p:cNvSpPr>
            <a:spLocks noGrp="1" noChangeArrowheads="1"/>
          </p:cNvSpPr>
          <p:nvPr>
            <p:ph type="sldNum" sz="quarter" idx="12"/>
          </p:nvPr>
        </p:nvSpPr>
        <p:spPr>
          <a:ln/>
        </p:spPr>
        <p:txBody>
          <a:bodyPr/>
          <a:lstStyle>
            <a:lvl1pPr>
              <a:defRPr/>
            </a:lvl1pPr>
          </a:lstStyle>
          <a:p>
            <a:pPr>
              <a:defRPr/>
            </a:pPr>
            <a:fld id="{E08CB647-C1C8-40B6-B123-DC5FC601EFB7}"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9239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6" name="Rectangle 6"/>
          <p:cNvSpPr>
            <a:spLocks noGrp="1" noChangeArrowheads="1"/>
          </p:cNvSpPr>
          <p:nvPr>
            <p:ph type="sldNum" sz="quarter" idx="12"/>
          </p:nvPr>
        </p:nvSpPr>
        <p:spPr>
          <a:ln/>
        </p:spPr>
        <p:txBody>
          <a:bodyPr/>
          <a:lstStyle>
            <a:lvl1pPr>
              <a:defRPr/>
            </a:lvl1pPr>
          </a:lstStyle>
          <a:p>
            <a:pPr>
              <a:defRPr/>
            </a:pPr>
            <a:fld id="{27DA700C-71D3-4545-8DFA-385C99BE997F}"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09202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lstStyle/>
          <a:p>
            <a:endParaRPr lang="en-US" dirty="0"/>
          </a:p>
        </p:txBody>
      </p:sp>
      <p:sp>
        <p:nvSpPr>
          <p:cNvPr id="5" name="Oval 8"/>
          <p:cNvSpPr>
            <a:spLocks noChangeArrowheads="1"/>
          </p:cNvSpPr>
          <p:nvPr/>
        </p:nvSpPr>
        <p:spPr bwMode="auto">
          <a:xfrm>
            <a:off x="163513" y="2103438"/>
            <a:ext cx="347662" cy="347662"/>
          </a:xfrm>
          <a:prstGeom prst="ellipse">
            <a:avLst/>
          </a:prstGeom>
          <a:solidFill>
            <a:schemeClr val="tx1"/>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spcBef>
                <a:spcPct val="0"/>
              </a:spcBef>
              <a:spcAft>
                <a:spcPct val="0"/>
              </a:spcAft>
              <a:defRPr sz="2000">
                <a:solidFill>
                  <a:schemeClr val="tx2"/>
                </a:solidFill>
                <a:latin typeface="Times New Roman" pitchFamily="18" charset="0"/>
              </a:defRPr>
            </a:lvl6pPr>
            <a:lvl7pPr marL="2971800" indent="-228600" eaLnBrk="0" fontAlgn="base" hangingPunct="0">
              <a:spcBef>
                <a:spcPct val="0"/>
              </a:spcBef>
              <a:spcAft>
                <a:spcPct val="0"/>
              </a:spcAft>
              <a:defRPr sz="2000">
                <a:solidFill>
                  <a:schemeClr val="tx2"/>
                </a:solidFill>
                <a:latin typeface="Times New Roman" pitchFamily="18" charset="0"/>
              </a:defRPr>
            </a:lvl7pPr>
            <a:lvl8pPr marL="3429000" indent="-228600" eaLnBrk="0" fontAlgn="base" hangingPunct="0">
              <a:spcBef>
                <a:spcPct val="0"/>
              </a:spcBef>
              <a:spcAft>
                <a:spcPct val="0"/>
              </a:spcAft>
              <a:defRPr sz="2000">
                <a:solidFill>
                  <a:schemeClr val="tx2"/>
                </a:solidFill>
                <a:latin typeface="Times New Roman" pitchFamily="18" charset="0"/>
              </a:defRPr>
            </a:lvl8pPr>
            <a:lvl9pPr marL="3886200" indent="-228600" eaLnBrk="0" fontAlgn="base" hangingPunct="0">
              <a:spcBef>
                <a:spcPct val="0"/>
              </a:spcBef>
              <a:spcAft>
                <a:spcPct val="0"/>
              </a:spcAft>
              <a:defRPr sz="2000">
                <a:solidFill>
                  <a:schemeClr val="tx2"/>
                </a:solidFill>
                <a:latin typeface="Times New Roman" pitchFamily="18" charset="0"/>
              </a:defRPr>
            </a:lvl9pPr>
          </a:lstStyle>
          <a:p>
            <a:pPr algn="ctr" eaLnBrk="1" hangingPunct="1">
              <a:defRPr/>
            </a:pPr>
            <a:endParaRPr lang="en-US" altLang="en-US" sz="2400" dirty="0" smtClean="0">
              <a:solidFill>
                <a:schemeClr val="tx1"/>
              </a:solidFill>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spcBef>
                <a:spcPct val="0"/>
              </a:spcBef>
              <a:spcAft>
                <a:spcPct val="0"/>
              </a:spcAft>
              <a:defRPr sz="2000">
                <a:solidFill>
                  <a:schemeClr val="tx2"/>
                </a:solidFill>
                <a:latin typeface="Times New Roman" pitchFamily="18" charset="0"/>
              </a:defRPr>
            </a:lvl6pPr>
            <a:lvl7pPr marL="2971800" indent="-228600" eaLnBrk="0" fontAlgn="base" hangingPunct="0">
              <a:spcBef>
                <a:spcPct val="0"/>
              </a:spcBef>
              <a:spcAft>
                <a:spcPct val="0"/>
              </a:spcAft>
              <a:defRPr sz="2000">
                <a:solidFill>
                  <a:schemeClr val="tx2"/>
                </a:solidFill>
                <a:latin typeface="Times New Roman" pitchFamily="18" charset="0"/>
              </a:defRPr>
            </a:lvl7pPr>
            <a:lvl8pPr marL="3429000" indent="-228600" eaLnBrk="0" fontAlgn="base" hangingPunct="0">
              <a:spcBef>
                <a:spcPct val="0"/>
              </a:spcBef>
              <a:spcAft>
                <a:spcPct val="0"/>
              </a:spcAft>
              <a:defRPr sz="2000">
                <a:solidFill>
                  <a:schemeClr val="tx2"/>
                </a:solidFill>
                <a:latin typeface="Times New Roman" pitchFamily="18" charset="0"/>
              </a:defRPr>
            </a:lvl8pPr>
            <a:lvl9pPr marL="3886200" indent="-228600" eaLnBrk="0" fontAlgn="base" hangingPunct="0">
              <a:spcBef>
                <a:spcPct val="0"/>
              </a:spcBef>
              <a:spcAft>
                <a:spcPct val="0"/>
              </a:spcAft>
              <a:defRPr sz="2000">
                <a:solidFill>
                  <a:schemeClr val="tx2"/>
                </a:solidFill>
                <a:latin typeface="Times New Roman" pitchFamily="18" charset="0"/>
              </a:defRPr>
            </a:lvl9pPr>
          </a:lstStyle>
          <a:p>
            <a:pPr algn="ctr" eaLnBrk="1" hangingPunct="1">
              <a:defRPr/>
            </a:pPr>
            <a:endParaRPr lang="en-US" altLang="en-US" sz="2400" dirty="0" smtClean="0">
              <a:solidFill>
                <a:schemeClr val="tx1"/>
              </a:solidFill>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spcBef>
                <a:spcPct val="0"/>
              </a:spcBef>
              <a:spcAft>
                <a:spcPct val="0"/>
              </a:spcAft>
              <a:defRPr sz="2000">
                <a:solidFill>
                  <a:schemeClr val="tx2"/>
                </a:solidFill>
                <a:latin typeface="Times New Roman" pitchFamily="18" charset="0"/>
              </a:defRPr>
            </a:lvl6pPr>
            <a:lvl7pPr marL="2971800" indent="-228600" eaLnBrk="0" fontAlgn="base" hangingPunct="0">
              <a:spcBef>
                <a:spcPct val="0"/>
              </a:spcBef>
              <a:spcAft>
                <a:spcPct val="0"/>
              </a:spcAft>
              <a:defRPr sz="2000">
                <a:solidFill>
                  <a:schemeClr val="tx2"/>
                </a:solidFill>
                <a:latin typeface="Times New Roman" pitchFamily="18" charset="0"/>
              </a:defRPr>
            </a:lvl7pPr>
            <a:lvl8pPr marL="3429000" indent="-228600" eaLnBrk="0" fontAlgn="base" hangingPunct="0">
              <a:spcBef>
                <a:spcPct val="0"/>
              </a:spcBef>
              <a:spcAft>
                <a:spcPct val="0"/>
              </a:spcAft>
              <a:defRPr sz="2000">
                <a:solidFill>
                  <a:schemeClr val="tx2"/>
                </a:solidFill>
                <a:latin typeface="Times New Roman" pitchFamily="18" charset="0"/>
              </a:defRPr>
            </a:lvl8pPr>
            <a:lvl9pPr marL="3886200" indent="-228600" eaLnBrk="0" fontAlgn="base" hangingPunct="0">
              <a:spcBef>
                <a:spcPct val="0"/>
              </a:spcBef>
              <a:spcAft>
                <a:spcPct val="0"/>
              </a:spcAft>
              <a:defRPr sz="2000">
                <a:solidFill>
                  <a:schemeClr val="tx2"/>
                </a:solidFill>
                <a:latin typeface="Times New Roman" pitchFamily="18" charset="0"/>
              </a:defRPr>
            </a:lvl9pPr>
          </a:lstStyle>
          <a:p>
            <a:pPr algn="ctr" eaLnBrk="1" hangingPunct="1">
              <a:defRPr/>
            </a:pPr>
            <a:endParaRPr lang="en-US" altLang="en-US" sz="2400" dirty="0" smtClean="0">
              <a:solidFill>
                <a:schemeClr val="tx1"/>
              </a:solidFill>
            </a:endParaRPr>
          </a:p>
        </p:txBody>
      </p:sp>
      <p:sp>
        <p:nvSpPr>
          <p:cNvPr id="238594" name="Rectangle 2"/>
          <p:cNvSpPr>
            <a:spLocks noGrp="1" noChangeArrowheads="1"/>
          </p:cNvSpPr>
          <p:nvPr>
            <p:ph type="ctrTitle"/>
          </p:nvPr>
        </p:nvSpPr>
        <p:spPr>
          <a:xfrm>
            <a:off x="2133600" y="1371600"/>
            <a:ext cx="6477000" cy="1752600"/>
          </a:xfrm>
        </p:spPr>
        <p:txBody>
          <a:bodyPr/>
          <a:lstStyle>
            <a:lvl1pPr>
              <a:defRPr sz="5400"/>
            </a:lvl1pPr>
          </a:lstStyle>
          <a:p>
            <a:pPr lvl="0"/>
            <a:r>
              <a:rPr lang="en-US" noProof="0" smtClean="0"/>
              <a:t>Click to edit Master title style</a:t>
            </a:r>
          </a:p>
        </p:txBody>
      </p:sp>
      <p:sp>
        <p:nvSpPr>
          <p:cNvPr id="238595"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pPr lvl="0"/>
            <a:r>
              <a:rPr lang="en-US" noProof="0" smtClean="0"/>
              <a:t>Click to edit Master subtitle style</a:t>
            </a:r>
          </a:p>
        </p:txBody>
      </p:sp>
      <p:sp>
        <p:nvSpPr>
          <p:cNvPr id="8" name="Rectangle 4"/>
          <p:cNvSpPr>
            <a:spLocks noGrp="1" noChangeArrowheads="1"/>
          </p:cNvSpPr>
          <p:nvPr>
            <p:ph type="dt" sz="half" idx="10"/>
          </p:nvPr>
        </p:nvSpPr>
        <p:spPr>
          <a:xfrm>
            <a:off x="7086600" y="6248400"/>
            <a:ext cx="1524000" cy="457200"/>
          </a:xfrm>
        </p:spPr>
        <p:txBody>
          <a:bodyPr/>
          <a:lstStyle>
            <a:lvl1pPr>
              <a:defRPr/>
            </a:lvl1pPr>
          </a:lstStyle>
          <a:p>
            <a:pPr>
              <a:defRPr/>
            </a:pPr>
            <a:r>
              <a:rPr lang="en-US" dirty="0"/>
              <a:t>July 2012</a:t>
            </a:r>
          </a:p>
        </p:txBody>
      </p:sp>
      <p:sp>
        <p:nvSpPr>
          <p:cNvPr id="9" name="Rectangle 5"/>
          <p:cNvSpPr>
            <a:spLocks noGrp="1" noChangeArrowheads="1"/>
          </p:cNvSpPr>
          <p:nvPr>
            <p:ph type="ftr" sz="quarter" idx="11"/>
          </p:nvPr>
        </p:nvSpPr>
        <p:spPr>
          <a:xfrm>
            <a:off x="3810000" y="6248400"/>
            <a:ext cx="2895600" cy="457200"/>
          </a:xfrm>
        </p:spPr>
        <p:txBody>
          <a:bodyPr/>
          <a:lstStyle>
            <a:lvl1pPr>
              <a:defRPr/>
            </a:lvl1pPr>
          </a:lstStyle>
          <a:p>
            <a:pPr>
              <a:defRPr/>
            </a:pPr>
            <a:r>
              <a:rPr lang="en-US" dirty="0"/>
              <a:t>American Association of Physics Teachers Summer Meeting, Philadelphia</a:t>
            </a:r>
          </a:p>
        </p:txBody>
      </p:sp>
      <p:sp>
        <p:nvSpPr>
          <p:cNvPr id="10" name="Rectangle 6"/>
          <p:cNvSpPr>
            <a:spLocks noGrp="1" noChangeArrowheads="1"/>
          </p:cNvSpPr>
          <p:nvPr>
            <p:ph type="sldNum" sz="quarter" idx="12"/>
          </p:nvPr>
        </p:nvSpPr>
        <p:spPr>
          <a:xfrm>
            <a:off x="2209800" y="6248400"/>
            <a:ext cx="1219200" cy="457200"/>
          </a:xfrm>
        </p:spPr>
        <p:txBody>
          <a:bodyPr/>
          <a:lstStyle>
            <a:lvl1pPr>
              <a:defRPr smtClean="0"/>
            </a:lvl1pPr>
          </a:lstStyle>
          <a:p>
            <a:pPr>
              <a:defRPr/>
            </a:pPr>
            <a:fld id="{287D62D8-03BE-4BC8-9A0F-6119449BA6E9}"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59328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6" name="Rectangle 6"/>
          <p:cNvSpPr>
            <a:spLocks noGrp="1" noChangeArrowheads="1"/>
          </p:cNvSpPr>
          <p:nvPr>
            <p:ph type="sldNum" sz="quarter" idx="12"/>
          </p:nvPr>
        </p:nvSpPr>
        <p:spPr>
          <a:ln/>
        </p:spPr>
        <p:txBody>
          <a:bodyPr/>
          <a:lstStyle>
            <a:lvl1pPr>
              <a:defRPr/>
            </a:lvl1pPr>
          </a:lstStyle>
          <a:p>
            <a:pPr>
              <a:defRPr/>
            </a:pPr>
            <a:fld id="{1ED414A9-8275-4A61-A35D-5A4FCBDBDE1B}"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122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6" name="Rectangle 6"/>
          <p:cNvSpPr>
            <a:spLocks noGrp="1" noChangeArrowheads="1"/>
          </p:cNvSpPr>
          <p:nvPr>
            <p:ph type="sldNum" sz="quarter" idx="12"/>
          </p:nvPr>
        </p:nvSpPr>
        <p:spPr>
          <a:ln/>
        </p:spPr>
        <p:txBody>
          <a:bodyPr/>
          <a:lstStyle>
            <a:lvl1pPr>
              <a:defRPr/>
            </a:lvl1pPr>
          </a:lstStyle>
          <a:p>
            <a:pPr>
              <a:defRPr/>
            </a:pPr>
            <a:fld id="{DBAFF900-FDB1-4DC9-A1AC-17FDA4E9C89B}"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29247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447800"/>
            <a:ext cx="41529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447800"/>
            <a:ext cx="41529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7" name="Rectangle 6"/>
          <p:cNvSpPr>
            <a:spLocks noGrp="1" noChangeArrowheads="1"/>
          </p:cNvSpPr>
          <p:nvPr>
            <p:ph type="sldNum" sz="quarter" idx="12"/>
          </p:nvPr>
        </p:nvSpPr>
        <p:spPr>
          <a:ln/>
        </p:spPr>
        <p:txBody>
          <a:bodyPr/>
          <a:lstStyle>
            <a:lvl1pPr>
              <a:defRPr/>
            </a:lvl1pPr>
          </a:lstStyle>
          <a:p>
            <a:pPr>
              <a:defRPr/>
            </a:pPr>
            <a:fld id="{4441B301-680C-427F-A31F-1A598BF5EAA6}"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59756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9" name="Rectangle 6"/>
          <p:cNvSpPr>
            <a:spLocks noGrp="1" noChangeArrowheads="1"/>
          </p:cNvSpPr>
          <p:nvPr>
            <p:ph type="sldNum" sz="quarter" idx="12"/>
          </p:nvPr>
        </p:nvSpPr>
        <p:spPr>
          <a:ln/>
        </p:spPr>
        <p:txBody>
          <a:bodyPr/>
          <a:lstStyle>
            <a:lvl1pPr>
              <a:defRPr/>
            </a:lvl1pPr>
          </a:lstStyle>
          <a:p>
            <a:pPr>
              <a:defRPr/>
            </a:pPr>
            <a:fld id="{F0596921-22EA-4E50-A73D-1B2AC43CB638}"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8845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5" name="Rectangle 6"/>
          <p:cNvSpPr>
            <a:spLocks noGrp="1" noChangeArrowheads="1"/>
          </p:cNvSpPr>
          <p:nvPr>
            <p:ph type="sldNum" sz="quarter" idx="12"/>
          </p:nvPr>
        </p:nvSpPr>
        <p:spPr>
          <a:ln/>
        </p:spPr>
        <p:txBody>
          <a:bodyPr/>
          <a:lstStyle>
            <a:lvl1pPr>
              <a:defRPr/>
            </a:lvl1pPr>
          </a:lstStyle>
          <a:p>
            <a:pPr>
              <a:defRPr/>
            </a:pPr>
            <a:fld id="{CFE1FBE4-3889-41C9-88F6-BEC8FE594925}"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4571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4" name="Rectangle 6"/>
          <p:cNvSpPr>
            <a:spLocks noGrp="1" noChangeArrowheads="1"/>
          </p:cNvSpPr>
          <p:nvPr>
            <p:ph type="sldNum" sz="quarter" idx="12"/>
          </p:nvPr>
        </p:nvSpPr>
        <p:spPr>
          <a:ln/>
        </p:spPr>
        <p:txBody>
          <a:bodyPr/>
          <a:lstStyle>
            <a:lvl1pPr>
              <a:defRPr/>
            </a:lvl1pPr>
          </a:lstStyle>
          <a:p>
            <a:pPr>
              <a:defRPr/>
            </a:pPr>
            <a:fld id="{019FD8CC-49D1-4448-AAA7-2034930552C4}"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44803787"/>
      </p:ext>
    </p:extLst>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7" name="Rectangle 6"/>
          <p:cNvSpPr>
            <a:spLocks noGrp="1" noChangeArrowheads="1"/>
          </p:cNvSpPr>
          <p:nvPr>
            <p:ph type="sldNum" sz="quarter" idx="12"/>
          </p:nvPr>
        </p:nvSpPr>
        <p:spPr>
          <a:ln/>
        </p:spPr>
        <p:txBody>
          <a:bodyPr/>
          <a:lstStyle>
            <a:lvl1pPr>
              <a:defRPr/>
            </a:lvl1pPr>
          </a:lstStyle>
          <a:p>
            <a:pPr>
              <a:defRPr/>
            </a:pPr>
            <a:fld id="{A2E7429C-AC0C-4D8A-B28D-51FF598317FC}"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278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6" name="Rectangle 6"/>
          <p:cNvSpPr>
            <a:spLocks noGrp="1" noChangeArrowheads="1"/>
          </p:cNvSpPr>
          <p:nvPr>
            <p:ph type="sldNum" sz="quarter" idx="12"/>
          </p:nvPr>
        </p:nvSpPr>
        <p:spPr>
          <a:ln/>
        </p:spPr>
        <p:txBody>
          <a:bodyPr/>
          <a:lstStyle>
            <a:lvl1pPr>
              <a:defRPr/>
            </a:lvl1pPr>
          </a:lstStyle>
          <a:p>
            <a:pPr>
              <a:defRPr/>
            </a:pPr>
            <a:fld id="{BB3B64E8-74D5-49C8-A95B-EFDA8CD43861}"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30473251"/>
      </p:ext>
    </p:extLst>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7" name="Rectangle 6"/>
          <p:cNvSpPr>
            <a:spLocks noGrp="1" noChangeArrowheads="1"/>
          </p:cNvSpPr>
          <p:nvPr>
            <p:ph type="sldNum" sz="quarter" idx="12"/>
          </p:nvPr>
        </p:nvSpPr>
        <p:spPr>
          <a:ln/>
        </p:spPr>
        <p:txBody>
          <a:bodyPr/>
          <a:lstStyle>
            <a:lvl1pPr>
              <a:defRPr/>
            </a:lvl1pPr>
          </a:lstStyle>
          <a:p>
            <a:pPr>
              <a:defRPr/>
            </a:pPr>
            <a:fld id="{58388106-D3FE-4841-8F39-1505A0DB1062}"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461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6" name="Rectangle 6"/>
          <p:cNvSpPr>
            <a:spLocks noGrp="1" noChangeArrowheads="1"/>
          </p:cNvSpPr>
          <p:nvPr>
            <p:ph type="sldNum" sz="quarter" idx="12"/>
          </p:nvPr>
        </p:nvSpPr>
        <p:spPr>
          <a:ln/>
        </p:spPr>
        <p:txBody>
          <a:bodyPr/>
          <a:lstStyle>
            <a:lvl1pPr>
              <a:defRPr/>
            </a:lvl1pPr>
          </a:lstStyle>
          <a:p>
            <a:pPr>
              <a:defRPr/>
            </a:pPr>
            <a:fld id="{F9557591-3A87-4E43-8E73-BECD7A17CD33}"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13232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2400"/>
            <a:ext cx="21145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912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6" name="Rectangle 6"/>
          <p:cNvSpPr>
            <a:spLocks noGrp="1" noChangeArrowheads="1"/>
          </p:cNvSpPr>
          <p:nvPr>
            <p:ph type="sldNum" sz="quarter" idx="12"/>
          </p:nvPr>
        </p:nvSpPr>
        <p:spPr>
          <a:ln/>
        </p:spPr>
        <p:txBody>
          <a:bodyPr/>
          <a:lstStyle>
            <a:lvl1pPr>
              <a:defRPr/>
            </a:lvl1pPr>
          </a:lstStyle>
          <a:p>
            <a:pPr>
              <a:defRPr/>
            </a:pPr>
            <a:fld id="{F414486D-F159-401D-979D-9F17FA1BF746}"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25650140"/>
      </p:ext>
    </p:extLst>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16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447800"/>
            <a:ext cx="41529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447800"/>
            <a:ext cx="41529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7" name="Rectangle 6"/>
          <p:cNvSpPr>
            <a:spLocks noGrp="1" noChangeArrowheads="1"/>
          </p:cNvSpPr>
          <p:nvPr>
            <p:ph type="sldNum" sz="quarter" idx="12"/>
          </p:nvPr>
        </p:nvSpPr>
        <p:spPr>
          <a:ln/>
        </p:spPr>
        <p:txBody>
          <a:bodyPr/>
          <a:lstStyle>
            <a:lvl1pPr>
              <a:defRPr/>
            </a:lvl1pPr>
          </a:lstStyle>
          <a:p>
            <a:pPr>
              <a:defRPr/>
            </a:pPr>
            <a:fld id="{0BD63A81-9565-4A14-B7DD-117D6011F361}"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0968158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6" name="Rectangle 6"/>
          <p:cNvSpPr>
            <a:spLocks noGrp="1" noChangeArrowheads="1"/>
          </p:cNvSpPr>
          <p:nvPr>
            <p:ph type="sldNum" sz="quarter" idx="12"/>
          </p:nvPr>
        </p:nvSpPr>
        <p:spPr>
          <a:ln/>
        </p:spPr>
        <p:txBody>
          <a:bodyPr/>
          <a:lstStyle>
            <a:lvl1pPr>
              <a:defRPr/>
            </a:lvl1pPr>
          </a:lstStyle>
          <a:p>
            <a:pPr>
              <a:defRPr/>
            </a:pPr>
            <a:fld id="{0F8A4999-8A90-495D-8286-DE527E143521}"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7038508"/>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7" name="Rectangle 6"/>
          <p:cNvSpPr>
            <a:spLocks noGrp="1" noChangeArrowheads="1"/>
          </p:cNvSpPr>
          <p:nvPr>
            <p:ph type="sldNum" sz="quarter" idx="12"/>
          </p:nvPr>
        </p:nvSpPr>
        <p:spPr>
          <a:ln/>
        </p:spPr>
        <p:txBody>
          <a:bodyPr/>
          <a:lstStyle>
            <a:lvl1pPr>
              <a:defRPr/>
            </a:lvl1pPr>
          </a:lstStyle>
          <a:p>
            <a:pPr>
              <a:defRPr/>
            </a:pPr>
            <a:fld id="{E17E1E94-D577-4A80-B8D3-F68475AF516E}"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637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9" name="Rectangle 6"/>
          <p:cNvSpPr>
            <a:spLocks noGrp="1" noChangeArrowheads="1"/>
          </p:cNvSpPr>
          <p:nvPr>
            <p:ph type="sldNum" sz="quarter" idx="12"/>
          </p:nvPr>
        </p:nvSpPr>
        <p:spPr>
          <a:ln/>
        </p:spPr>
        <p:txBody>
          <a:bodyPr/>
          <a:lstStyle>
            <a:lvl1pPr>
              <a:defRPr/>
            </a:lvl1pPr>
          </a:lstStyle>
          <a:p>
            <a:pPr>
              <a:defRPr/>
            </a:pPr>
            <a:fld id="{7218693E-F257-4B6F-91DD-BD8E12A8EDD1}"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0879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5" name="Rectangle 6"/>
          <p:cNvSpPr>
            <a:spLocks noGrp="1" noChangeArrowheads="1"/>
          </p:cNvSpPr>
          <p:nvPr>
            <p:ph type="sldNum" sz="quarter" idx="12"/>
          </p:nvPr>
        </p:nvSpPr>
        <p:spPr>
          <a:ln/>
        </p:spPr>
        <p:txBody>
          <a:bodyPr/>
          <a:lstStyle>
            <a:lvl1pPr>
              <a:defRPr/>
            </a:lvl1pPr>
          </a:lstStyle>
          <a:p>
            <a:pPr>
              <a:defRPr/>
            </a:pPr>
            <a:fld id="{D703D09B-B867-4DEB-B9F2-F05351C0A844}"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3077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4" name="Rectangle 6"/>
          <p:cNvSpPr>
            <a:spLocks noGrp="1" noChangeArrowheads="1"/>
          </p:cNvSpPr>
          <p:nvPr>
            <p:ph type="sldNum" sz="quarter" idx="12"/>
          </p:nvPr>
        </p:nvSpPr>
        <p:spPr>
          <a:ln/>
        </p:spPr>
        <p:txBody>
          <a:bodyPr/>
          <a:lstStyle>
            <a:lvl1pPr>
              <a:defRPr/>
            </a:lvl1pPr>
          </a:lstStyle>
          <a:p>
            <a:pPr>
              <a:defRPr/>
            </a:pPr>
            <a:fld id="{6AA983ED-96A2-4C0D-A0F1-0EBBA4FB82C1}"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8258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7" name="Rectangle 6"/>
          <p:cNvSpPr>
            <a:spLocks noGrp="1" noChangeArrowheads="1"/>
          </p:cNvSpPr>
          <p:nvPr>
            <p:ph type="sldNum" sz="quarter" idx="12"/>
          </p:nvPr>
        </p:nvSpPr>
        <p:spPr>
          <a:ln/>
        </p:spPr>
        <p:txBody>
          <a:bodyPr/>
          <a:lstStyle>
            <a:lvl1pPr>
              <a:defRPr/>
            </a:lvl1pPr>
          </a:lstStyle>
          <a:p>
            <a:pPr>
              <a:defRPr/>
            </a:pPr>
            <a:fld id="{5BC3B671-B17A-48DC-B939-75B4DB2F5597}"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3228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American Association of Physics Teachers Summer Meeting, Philadelphia</a:t>
            </a:r>
          </a:p>
        </p:txBody>
      </p:sp>
      <p:sp>
        <p:nvSpPr>
          <p:cNvPr id="7" name="Rectangle 6"/>
          <p:cNvSpPr>
            <a:spLocks noGrp="1" noChangeArrowheads="1"/>
          </p:cNvSpPr>
          <p:nvPr>
            <p:ph type="sldNum" sz="quarter" idx="12"/>
          </p:nvPr>
        </p:nvSpPr>
        <p:spPr>
          <a:ln/>
        </p:spPr>
        <p:txBody>
          <a:bodyPr/>
          <a:lstStyle>
            <a:lvl1pPr>
              <a:defRPr/>
            </a:lvl1pPr>
          </a:lstStyle>
          <a:p>
            <a:pPr>
              <a:defRPr/>
            </a:pPr>
            <a:fld id="{C9BADB8A-0882-4875-8048-20FD72F3ADC3}" type="slidenum">
              <a:rPr lang="en-US" altLang="en-US"/>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99392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81000" y="6229350"/>
            <a:ext cx="2133600" cy="4762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800">
                <a:solidFill>
                  <a:srgbClr val="FF0066"/>
                </a:solidFill>
                <a:latin typeface="Times New Roman" pitchFamily="18" charset="0"/>
              </a:defRPr>
            </a:lvl1pPr>
          </a:lstStyle>
          <a:p>
            <a:pPr>
              <a:defRPr/>
            </a:pPr>
            <a:r>
              <a:rPr lang="en-US" dirty="0"/>
              <a:t>July 2012</a:t>
            </a:r>
          </a:p>
        </p:txBody>
      </p:sp>
      <p:sp>
        <p:nvSpPr>
          <p:cNvPr id="1029" name="Rectangle 5"/>
          <p:cNvSpPr>
            <a:spLocks noGrp="1" noChangeArrowheads="1"/>
          </p:cNvSpPr>
          <p:nvPr>
            <p:ph type="ftr" sz="quarter" idx="3"/>
          </p:nvPr>
        </p:nvSpPr>
        <p:spPr bwMode="auto">
          <a:xfrm>
            <a:off x="2743200" y="6245225"/>
            <a:ext cx="3581400" cy="4762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600" b="1">
                <a:solidFill>
                  <a:srgbClr val="FF0066"/>
                </a:solidFill>
                <a:latin typeface="Times New Roman" pitchFamily="18" charset="0"/>
              </a:defRPr>
            </a:lvl1pPr>
          </a:lstStyle>
          <a:p>
            <a:pPr>
              <a:defRPr/>
            </a:pPr>
            <a:r>
              <a:rPr lang="en-US" dirty="0"/>
              <a:t>American Association of Physics Teachers Summer Meeting, Philadelphia</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rgbClr val="FF0066"/>
                </a:solidFill>
                <a:latin typeface="Arial" panose="020B0604020202020204" pitchFamily="34" charset="0"/>
              </a:defRPr>
            </a:lvl1pPr>
          </a:lstStyle>
          <a:p>
            <a:pPr>
              <a:defRPr/>
            </a:pPr>
            <a:fld id="{A7D0225E-EBB9-432A-878A-F57063F060A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326" r:id="rId1"/>
    <p:sldLayoutId id="2147484327" r:id="rId2"/>
    <p:sldLayoutId id="2147484328" r:id="rId3"/>
    <p:sldLayoutId id="2147484329" r:id="rId4"/>
    <p:sldLayoutId id="2147484330" r:id="rId5"/>
    <p:sldLayoutId id="2147484331" r:id="rId6"/>
    <p:sldLayoutId id="2147484332" r:id="rId7"/>
    <p:sldLayoutId id="2147484333" r:id="rId8"/>
    <p:sldLayoutId id="2147484334" r:id="rId9"/>
    <p:sldLayoutId id="2147484335" r:id="rId10"/>
    <p:sldLayoutId id="2147484336" r:id="rId11"/>
  </p:sldLayoutIdLst>
  <p:hf hdr="0"/>
  <p:txStyles>
    <p:title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Ø"/>
        <a:defRPr sz="3200" b="1">
          <a:solidFill>
            <a:schemeClr val="hlink"/>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524000" y="152400"/>
            <a:ext cx="7162800" cy="11430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304800" y="1447800"/>
            <a:ext cx="8458200" cy="45720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7572"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chemeClr val="tx1"/>
                </a:solidFill>
                <a:latin typeface="Arial" charset="0"/>
              </a:defRPr>
            </a:lvl1pPr>
          </a:lstStyle>
          <a:p>
            <a:pPr>
              <a:defRPr/>
            </a:pPr>
            <a:r>
              <a:rPr lang="en-US" dirty="0"/>
              <a:t>July 2012</a:t>
            </a:r>
          </a:p>
        </p:txBody>
      </p:sp>
      <p:sp>
        <p:nvSpPr>
          <p:cNvPr id="237573"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solidFill>
                  <a:schemeClr val="tx1"/>
                </a:solidFill>
                <a:latin typeface="Arial" charset="0"/>
              </a:defRPr>
            </a:lvl1pPr>
          </a:lstStyle>
          <a:p>
            <a:pPr>
              <a:defRPr/>
            </a:pPr>
            <a:r>
              <a:rPr lang="en-US" dirty="0"/>
              <a:t>American Association of Physics Teachers Summer Meeting, Philadelphia</a:t>
            </a:r>
          </a:p>
        </p:txBody>
      </p:sp>
      <p:sp>
        <p:nvSpPr>
          <p:cNvPr id="237574"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solidFill>
                  <a:schemeClr val="tx1"/>
                </a:solidFill>
                <a:latin typeface="Arial" panose="020B0604020202020204" pitchFamily="34" charset="0"/>
              </a:defRPr>
            </a:lvl1pPr>
          </a:lstStyle>
          <a:p>
            <a:pPr>
              <a:defRPr/>
            </a:pPr>
            <a:fld id="{24852210-C82E-4548-95C7-03505AB5CD2B}" type="slidenum">
              <a:rPr lang="en-US" altLang="en-US"/>
              <a:pPr>
                <a:defRPr/>
              </a:pPr>
              <a:t>‹#›</a:t>
            </a:fld>
            <a:endParaRPr lang="en-US" altLang="en-US" dirty="0"/>
          </a:p>
        </p:txBody>
      </p:sp>
      <p:sp>
        <p:nvSpPr>
          <p:cNvPr id="2055" name="Line 7"/>
          <p:cNvSpPr>
            <a:spLocks noChangeShapeType="1"/>
          </p:cNvSpPr>
          <p:nvPr/>
        </p:nvSpPr>
        <p:spPr bwMode="auto">
          <a:xfrm flipV="1">
            <a:off x="1371600" y="152400"/>
            <a:ext cx="0" cy="990600"/>
          </a:xfrm>
          <a:prstGeom prst="line">
            <a:avLst/>
          </a:prstGeom>
          <a:noFill/>
          <a:ln w="38100">
            <a:solidFill>
              <a:schemeClr val="tx2"/>
            </a:solidFill>
            <a:round/>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lstStyle/>
          <a:p>
            <a:endParaRPr lang="en-US" dirty="0"/>
          </a:p>
        </p:txBody>
      </p:sp>
      <p:sp>
        <p:nvSpPr>
          <p:cNvPr id="2056" name="Oval 8"/>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spcBef>
                <a:spcPct val="0"/>
              </a:spcBef>
              <a:spcAft>
                <a:spcPct val="0"/>
              </a:spcAft>
              <a:defRPr sz="2000">
                <a:solidFill>
                  <a:schemeClr val="tx2"/>
                </a:solidFill>
                <a:latin typeface="Times New Roman" pitchFamily="18" charset="0"/>
              </a:defRPr>
            </a:lvl6pPr>
            <a:lvl7pPr marL="2971800" indent="-228600" eaLnBrk="0" fontAlgn="base" hangingPunct="0">
              <a:spcBef>
                <a:spcPct val="0"/>
              </a:spcBef>
              <a:spcAft>
                <a:spcPct val="0"/>
              </a:spcAft>
              <a:defRPr sz="2000">
                <a:solidFill>
                  <a:schemeClr val="tx2"/>
                </a:solidFill>
                <a:latin typeface="Times New Roman" pitchFamily="18" charset="0"/>
              </a:defRPr>
            </a:lvl7pPr>
            <a:lvl8pPr marL="3429000" indent="-228600" eaLnBrk="0" fontAlgn="base" hangingPunct="0">
              <a:spcBef>
                <a:spcPct val="0"/>
              </a:spcBef>
              <a:spcAft>
                <a:spcPct val="0"/>
              </a:spcAft>
              <a:defRPr sz="2000">
                <a:solidFill>
                  <a:schemeClr val="tx2"/>
                </a:solidFill>
                <a:latin typeface="Times New Roman" pitchFamily="18" charset="0"/>
              </a:defRPr>
            </a:lvl8pPr>
            <a:lvl9pPr marL="3886200" indent="-228600" eaLnBrk="0" fontAlgn="base" hangingPunct="0">
              <a:spcBef>
                <a:spcPct val="0"/>
              </a:spcBef>
              <a:spcAft>
                <a:spcPct val="0"/>
              </a:spcAft>
              <a:defRPr sz="2000">
                <a:solidFill>
                  <a:schemeClr val="tx2"/>
                </a:solidFill>
                <a:latin typeface="Times New Roman" pitchFamily="18" charset="0"/>
              </a:defRPr>
            </a:lvl9pPr>
          </a:lstStyle>
          <a:p>
            <a:pPr algn="ctr" eaLnBrk="1" hangingPunct="1">
              <a:defRPr/>
            </a:pPr>
            <a:endParaRPr lang="en-US" altLang="en-US" sz="2400" dirty="0" smtClean="0">
              <a:solidFill>
                <a:schemeClr val="tx1"/>
              </a:solidFill>
            </a:endParaRPr>
          </a:p>
        </p:txBody>
      </p:sp>
      <p:sp>
        <p:nvSpPr>
          <p:cNvPr id="2057" name="Oval 9"/>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spcBef>
                <a:spcPct val="0"/>
              </a:spcBef>
              <a:spcAft>
                <a:spcPct val="0"/>
              </a:spcAft>
              <a:defRPr sz="2000">
                <a:solidFill>
                  <a:schemeClr val="tx2"/>
                </a:solidFill>
                <a:latin typeface="Times New Roman" pitchFamily="18" charset="0"/>
              </a:defRPr>
            </a:lvl6pPr>
            <a:lvl7pPr marL="2971800" indent="-228600" eaLnBrk="0" fontAlgn="base" hangingPunct="0">
              <a:spcBef>
                <a:spcPct val="0"/>
              </a:spcBef>
              <a:spcAft>
                <a:spcPct val="0"/>
              </a:spcAft>
              <a:defRPr sz="2000">
                <a:solidFill>
                  <a:schemeClr val="tx2"/>
                </a:solidFill>
                <a:latin typeface="Times New Roman" pitchFamily="18" charset="0"/>
              </a:defRPr>
            </a:lvl7pPr>
            <a:lvl8pPr marL="3429000" indent="-228600" eaLnBrk="0" fontAlgn="base" hangingPunct="0">
              <a:spcBef>
                <a:spcPct val="0"/>
              </a:spcBef>
              <a:spcAft>
                <a:spcPct val="0"/>
              </a:spcAft>
              <a:defRPr sz="2000">
                <a:solidFill>
                  <a:schemeClr val="tx2"/>
                </a:solidFill>
                <a:latin typeface="Times New Roman" pitchFamily="18" charset="0"/>
              </a:defRPr>
            </a:lvl8pPr>
            <a:lvl9pPr marL="3886200" indent="-228600" eaLnBrk="0" fontAlgn="base" hangingPunct="0">
              <a:spcBef>
                <a:spcPct val="0"/>
              </a:spcBef>
              <a:spcAft>
                <a:spcPct val="0"/>
              </a:spcAft>
              <a:defRPr sz="2000">
                <a:solidFill>
                  <a:schemeClr val="tx2"/>
                </a:solidFill>
                <a:latin typeface="Times New Roman" pitchFamily="18" charset="0"/>
              </a:defRPr>
            </a:lvl9pPr>
          </a:lstStyle>
          <a:p>
            <a:pPr algn="ctr" eaLnBrk="1" hangingPunct="1">
              <a:defRPr/>
            </a:pPr>
            <a:endParaRPr lang="en-US" altLang="en-US" sz="2400" dirty="0" smtClean="0">
              <a:solidFill>
                <a:schemeClr val="tx1"/>
              </a:solidFill>
            </a:endParaRPr>
          </a:p>
        </p:txBody>
      </p:sp>
      <p:sp>
        <p:nvSpPr>
          <p:cNvPr id="2058" name="Oval 10"/>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round/>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lvl1pPr eaLnBrk="0" hangingPunct="0">
              <a:defRPr sz="2000">
                <a:solidFill>
                  <a:schemeClr val="tx2"/>
                </a:solidFill>
                <a:latin typeface="Times New Roman" pitchFamily="18" charset="0"/>
              </a:defRPr>
            </a:lvl1pPr>
            <a:lvl2pPr marL="742950" indent="-285750" eaLnBrk="0" hangingPunct="0">
              <a:defRPr sz="2000">
                <a:solidFill>
                  <a:schemeClr val="tx2"/>
                </a:solidFill>
                <a:latin typeface="Times New Roman" pitchFamily="18" charset="0"/>
              </a:defRPr>
            </a:lvl2pPr>
            <a:lvl3pPr marL="1143000" indent="-228600" eaLnBrk="0" hangingPunct="0">
              <a:defRPr sz="2000">
                <a:solidFill>
                  <a:schemeClr val="tx2"/>
                </a:solidFill>
                <a:latin typeface="Times New Roman" pitchFamily="18" charset="0"/>
              </a:defRPr>
            </a:lvl3pPr>
            <a:lvl4pPr marL="1600200" indent="-228600" eaLnBrk="0" hangingPunct="0">
              <a:defRPr sz="2000">
                <a:solidFill>
                  <a:schemeClr val="tx2"/>
                </a:solidFill>
                <a:latin typeface="Times New Roman" pitchFamily="18" charset="0"/>
              </a:defRPr>
            </a:lvl4pPr>
            <a:lvl5pPr marL="2057400" indent="-228600" eaLnBrk="0" hangingPunct="0">
              <a:defRPr sz="2000">
                <a:solidFill>
                  <a:schemeClr val="tx2"/>
                </a:solidFill>
                <a:latin typeface="Times New Roman" pitchFamily="18" charset="0"/>
              </a:defRPr>
            </a:lvl5pPr>
            <a:lvl6pPr marL="2514600" indent="-228600" eaLnBrk="0" fontAlgn="base" hangingPunct="0">
              <a:spcBef>
                <a:spcPct val="0"/>
              </a:spcBef>
              <a:spcAft>
                <a:spcPct val="0"/>
              </a:spcAft>
              <a:defRPr sz="2000">
                <a:solidFill>
                  <a:schemeClr val="tx2"/>
                </a:solidFill>
                <a:latin typeface="Times New Roman" pitchFamily="18" charset="0"/>
              </a:defRPr>
            </a:lvl6pPr>
            <a:lvl7pPr marL="2971800" indent="-228600" eaLnBrk="0" fontAlgn="base" hangingPunct="0">
              <a:spcBef>
                <a:spcPct val="0"/>
              </a:spcBef>
              <a:spcAft>
                <a:spcPct val="0"/>
              </a:spcAft>
              <a:defRPr sz="2000">
                <a:solidFill>
                  <a:schemeClr val="tx2"/>
                </a:solidFill>
                <a:latin typeface="Times New Roman" pitchFamily="18" charset="0"/>
              </a:defRPr>
            </a:lvl7pPr>
            <a:lvl8pPr marL="3429000" indent="-228600" eaLnBrk="0" fontAlgn="base" hangingPunct="0">
              <a:spcBef>
                <a:spcPct val="0"/>
              </a:spcBef>
              <a:spcAft>
                <a:spcPct val="0"/>
              </a:spcAft>
              <a:defRPr sz="2000">
                <a:solidFill>
                  <a:schemeClr val="tx2"/>
                </a:solidFill>
                <a:latin typeface="Times New Roman" pitchFamily="18" charset="0"/>
              </a:defRPr>
            </a:lvl8pPr>
            <a:lvl9pPr marL="3886200" indent="-228600" eaLnBrk="0" fontAlgn="base" hangingPunct="0">
              <a:spcBef>
                <a:spcPct val="0"/>
              </a:spcBef>
              <a:spcAft>
                <a:spcPct val="0"/>
              </a:spcAft>
              <a:defRPr sz="2000">
                <a:solidFill>
                  <a:schemeClr val="tx2"/>
                </a:solidFill>
                <a:latin typeface="Times New Roman" pitchFamily="18" charset="0"/>
              </a:defRPr>
            </a:lvl9pPr>
          </a:lstStyle>
          <a:p>
            <a:pPr algn="ctr" eaLnBrk="1" hangingPunct="1">
              <a:defRPr/>
            </a:pPr>
            <a:endParaRPr lang="en-US" altLang="en-US" sz="2400" dirty="0"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4348" r:id="rId1"/>
    <p:sldLayoutId id="2147484337" r:id="rId2"/>
    <p:sldLayoutId id="2147484338" r:id="rId3"/>
    <p:sldLayoutId id="2147484339" r:id="rId4"/>
    <p:sldLayoutId id="2147484340" r:id="rId5"/>
    <p:sldLayoutId id="2147484341" r:id="rId6"/>
    <p:sldLayoutId id="2147484342" r:id="rId7"/>
    <p:sldLayoutId id="2147484343" r:id="rId8"/>
    <p:sldLayoutId id="2147484344" r:id="rId9"/>
    <p:sldLayoutId id="2147484345" r:id="rId10"/>
    <p:sldLayoutId id="2147484346" r:id="rId11"/>
    <p:sldLayoutId id="2147484347" r:id="rId12"/>
  </p:sldLayoutIdLst>
  <p:timing>
    <p:tnLst>
      <p:par>
        <p:cTn id="1" dur="indefinite" restart="never" nodeType="tmRoot"/>
      </p:par>
    </p:tnLst>
  </p:timing>
  <p:hf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anose="05000000000000000000"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 Id="rId3" Type="http://schemas.openxmlformats.org/officeDocument/2006/relationships/hyperlink" Target="http://www.eia.gov/totalenerg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CL1%20Expo%20Consumption%20Model-%20Tara%202016.xmcd" TargetMode="External"/><Relationship Id="rId4" Type="http://schemas.openxmlformats.org/officeDocument/2006/relationships/hyperlink" Target="CL%20-%20Most%20Recent%20&amp;%20PDFs%5CEnvphylab1.pdf" TargetMode="External"/><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CL1%20Expo%20Consumption%20Model-%20Tara%202016.xmcd" TargetMode="External"/><Relationship Id="rId4" Type="http://schemas.openxmlformats.org/officeDocument/2006/relationships/hyperlink" Target="CL2%20Hubbert%20Model-%20Tara%202016.xmcd" TargetMode="External"/><Relationship Id="rId5" Type="http://schemas.openxmlformats.org/officeDocument/2006/relationships/hyperlink" Target="CL%20-%20Most%20Recent%20&amp;%20PDFs%5CEnvphylab2.pdf" TargetMode="External"/><Relationship Id="rId1" Type="http://schemas.openxmlformats.org/officeDocument/2006/relationships/slideLayout" Target="../slideLayouts/slideLayout1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 Id="rId3"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1" Type="http://schemas.openxmlformats.org/officeDocument/2006/relationships/slideLayout" Target="../slideLayouts/slideLayout1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wmf"/><Relationship Id="rId5" Type="http://schemas.openxmlformats.org/officeDocument/2006/relationships/image" Target="../media/image12.png"/><Relationship Id="rId1" Type="http://schemas.openxmlformats.org/officeDocument/2006/relationships/slideLayout" Target="../slideLayouts/slideLayout1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 Id="rId3" Type="http://schemas.openxmlformats.org/officeDocument/2006/relationships/image" Target="../media/image13.jpeg"/></Relationships>
</file>

<file path=ppt/slides/_rels/slide22.xml.rels><?xml version="1.0" encoding="UTF-8" standalone="yes"?>
<Relationships xmlns="http://schemas.openxmlformats.org/package/2006/relationships"><Relationship Id="rId3" Type="http://schemas.openxmlformats.org/officeDocument/2006/relationships/hyperlink" Target="CL1%20Expo%20Consumption%20Model-%20Tara%202016.xmcd" TargetMode="External"/><Relationship Id="rId4" Type="http://schemas.openxmlformats.org/officeDocument/2006/relationships/hyperlink" Target="CL4%20Blackbody%20Radiation-%20Tara%202016.xmcd" TargetMode="External"/><Relationship Id="rId5" Type="http://schemas.openxmlformats.org/officeDocument/2006/relationships/hyperlink" Target="CL%20-%20Most%20Recent%20&amp;%20PDFs%5CEnvphylab4.pdf" TargetMode="External"/><Relationship Id="rId1" Type="http://schemas.openxmlformats.org/officeDocument/2006/relationships/slideLayout" Target="../slideLayouts/slideLayout1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Microsoft_Equation1.bin"/><Relationship Id="rId5" Type="http://schemas.openxmlformats.org/officeDocument/2006/relationships/oleObject" Target="../embeddings/Microsoft_Equation2.bin"/><Relationship Id="rId6" Type="http://schemas.openxmlformats.org/officeDocument/2006/relationships/oleObject" Target="../embeddings/oleObject1.bin"/><Relationship Id="rId7" Type="http://schemas.openxmlformats.org/officeDocument/2006/relationships/oleObject" Target="../embeddings/Microsoft_Equation3.bin"/><Relationship Id="rId1" Type="http://schemas.openxmlformats.org/officeDocument/2006/relationships/vmlDrawing" Target="../drawings/vmlDrawing1.vml"/><Relationship Id="rId2"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hyperlink" Target="https://youtu.be/rOdRbUQzajo" TargetMode="External"/><Relationship Id="rId1" Type="http://schemas.openxmlformats.org/officeDocument/2006/relationships/slideLayout" Target="../slideLayouts/slideLayout15.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hyperlink" Target="CL3%20Brunt-Vaisala-%20Tara%202008.xmcd" TargetMode="External"/><Relationship Id="rId4" Type="http://schemas.openxmlformats.org/officeDocument/2006/relationships/hyperlink" Target="CL%20-%20Petru%20-%20PDFs%5CEnvphylab3.pdf" TargetMode="External"/><Relationship Id="rId5" Type="http://schemas.openxmlformats.org/officeDocument/2006/relationships/hyperlink" Target="CL%20-%20Most%20Recent%20&amp;%20PDFs%5CEnvphylab3.pdf" TargetMode="External"/><Relationship Id="rId1" Type="http://schemas.openxmlformats.org/officeDocument/2006/relationships/slideLayout" Target="../slideLayouts/slideLayout15.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3" Type="http://schemas.openxmlformats.org/officeDocument/2006/relationships/hyperlink" Target="CL6%20Radioactivity-%20Tara%202016.xmcd" TargetMode="External"/><Relationship Id="rId4" Type="http://schemas.openxmlformats.org/officeDocument/2006/relationships/hyperlink" Target="CL%20-%20Most%20Recent%20&amp;%20PDFs%5CEnvphylab6.pdf" TargetMode="External"/><Relationship Id="rId1" Type="http://schemas.openxmlformats.org/officeDocument/2006/relationships/slideLayout" Target="../slideLayouts/slideLayout15.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4"/>
          <p:cNvSpPr>
            <a:spLocks noGrp="1" noChangeArrowheads="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6147" name="Rectangle 5"/>
          <p:cNvSpPr>
            <a:spLocks noGrp="1" noChangeArrowheads="1"/>
          </p:cNvSpPr>
          <p:nvPr>
            <p:ph type="ftr" sz="quarter" idx="11"/>
          </p:nvPr>
        </p:nvSpPr>
        <p:spPr>
          <a:xfrm>
            <a:off x="3810000" y="62484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6148" name="Rectangle 6"/>
          <p:cNvSpPr>
            <a:spLocks noGrp="1" noChangeArrowheads="1"/>
          </p:cNvSpPr>
          <p:nvPr>
            <p:ph type="sldNum" sz="quarter" idx="12"/>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659CFBB2-2BBD-4C67-8519-D50781B290E1}" type="slidenum">
              <a:rPr lang="en-US" altLang="en-US" sz="1400">
                <a:solidFill>
                  <a:schemeClr val="tx1"/>
                </a:solidFill>
              </a:rPr>
              <a:pPr>
                <a:spcBef>
                  <a:spcPct val="0"/>
                </a:spcBef>
                <a:buClrTx/>
                <a:buSzTx/>
                <a:buFontTx/>
                <a:buNone/>
              </a:pPr>
              <a:t>1</a:t>
            </a:fld>
            <a:endParaRPr lang="en-US" altLang="en-US" sz="1400" dirty="0">
              <a:solidFill>
                <a:schemeClr val="tx1"/>
              </a:solidFill>
            </a:endParaRPr>
          </a:p>
        </p:txBody>
      </p:sp>
      <p:sp>
        <p:nvSpPr>
          <p:cNvPr id="6149" name="Rectangle 2"/>
          <p:cNvSpPr>
            <a:spLocks noGrp="1" noChangeArrowheads="1"/>
          </p:cNvSpPr>
          <p:nvPr>
            <p:ph type="ctrTitle"/>
          </p:nvPr>
        </p:nvSpPr>
        <p:spPr>
          <a:xfrm>
            <a:off x="1905000" y="1295400"/>
            <a:ext cx="6400800" cy="1905000"/>
          </a:xfrm>
        </p:spPr>
        <p:txBody>
          <a:bodyPr/>
          <a:lstStyle/>
          <a:p>
            <a:pPr eaLnBrk="1" hangingPunct="1"/>
            <a:r>
              <a:rPr lang="en-US" altLang="en-US" sz="3600" b="1" dirty="0" smtClean="0">
                <a:latin typeface="Times New Roman" panose="02020603050405020304" pitchFamily="18" charset="0"/>
                <a:cs typeface="Times New Roman" panose="02020603050405020304" pitchFamily="18" charset="0"/>
              </a:rPr>
              <a:t>Computer Modeling in the Environmental Physics Course</a:t>
            </a:r>
          </a:p>
        </p:txBody>
      </p:sp>
      <p:sp>
        <p:nvSpPr>
          <p:cNvPr id="6150" name="Rectangle 3"/>
          <p:cNvSpPr>
            <a:spLocks noGrp="1" noChangeArrowheads="1"/>
          </p:cNvSpPr>
          <p:nvPr>
            <p:ph type="subTitle" idx="1"/>
          </p:nvPr>
        </p:nvSpPr>
        <p:spPr>
          <a:xfrm>
            <a:off x="1981200" y="3505200"/>
            <a:ext cx="6324600" cy="2514600"/>
          </a:xfrm>
        </p:spPr>
        <p:txBody>
          <a:bodyPr/>
          <a:lstStyle/>
          <a:p>
            <a:pPr eaLnBrk="1" hangingPunct="1"/>
            <a:r>
              <a:rPr lang="en-US" altLang="en-US" sz="2800" dirty="0" smtClean="0">
                <a:solidFill>
                  <a:srgbClr val="CC0066"/>
                </a:solidFill>
                <a:latin typeface="Times New Roman" panose="02020603050405020304" pitchFamily="18" charset="0"/>
              </a:rPr>
              <a:t>Tara Peppard		Miron Kaufman</a:t>
            </a:r>
          </a:p>
          <a:p>
            <a:pPr eaLnBrk="1" hangingPunct="1"/>
            <a:endParaRPr lang="en-US" altLang="en-US" sz="2800" dirty="0" smtClean="0">
              <a:solidFill>
                <a:srgbClr val="CC0066"/>
              </a:solidFill>
              <a:latin typeface="Times New Roman" panose="02020603050405020304" pitchFamily="18" charset="0"/>
            </a:endParaRPr>
          </a:p>
          <a:p>
            <a:pPr eaLnBrk="1" hangingPunct="1"/>
            <a:r>
              <a:rPr lang="en-US" altLang="en-US" sz="2000" dirty="0" smtClean="0">
                <a:solidFill>
                  <a:srgbClr val="CC0066"/>
                </a:solidFill>
                <a:latin typeface="Times New Roman" panose="02020603050405020304" pitchFamily="18" charset="0"/>
              </a:rPr>
              <a:t>Department </a:t>
            </a:r>
            <a:r>
              <a:rPr lang="en-US" altLang="en-US" sz="2000" dirty="0">
                <a:solidFill>
                  <a:srgbClr val="CC0066"/>
                </a:solidFill>
                <a:latin typeface="Times New Roman" panose="02020603050405020304" pitchFamily="18" charset="0"/>
              </a:rPr>
              <a:t>of Physics</a:t>
            </a:r>
          </a:p>
          <a:p>
            <a:pPr eaLnBrk="1" hangingPunct="1"/>
            <a:r>
              <a:rPr lang="en-US" altLang="en-US" sz="2000" dirty="0">
                <a:solidFill>
                  <a:srgbClr val="CC0066"/>
                </a:solidFill>
                <a:latin typeface="Times New Roman" panose="02020603050405020304" pitchFamily="18" charset="0"/>
              </a:rPr>
              <a:t>Cleveland State University</a:t>
            </a:r>
          </a:p>
          <a:p>
            <a:pPr eaLnBrk="1" hangingPunct="1"/>
            <a:r>
              <a:rPr lang="en-US" altLang="en-US" sz="2000" dirty="0">
                <a:solidFill>
                  <a:srgbClr val="CC0066"/>
                </a:solidFill>
                <a:latin typeface="Times New Roman" panose="02020603050405020304" pitchFamily="18" charset="0"/>
              </a:rPr>
              <a:t>Cleveland, OH 44115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Models of Consumption</a:t>
            </a:r>
            <a:br>
              <a:rPr lang="en-US" altLang="en-US" sz="36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Computer Lab #1: Exponential Model</a:t>
            </a:r>
            <a:endParaRPr lang="en-US" altLang="en-US" sz="2800" b="1" i="1" dirty="0" smtClean="0">
              <a:solidFill>
                <a:srgbClr val="FF0000"/>
              </a:solidFill>
            </a:endParaRPr>
          </a:p>
        </p:txBody>
      </p:sp>
      <p:sp>
        <p:nvSpPr>
          <p:cNvPr id="24579"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24580"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10</a:t>
            </a:r>
            <a:endParaRPr lang="en-US" altLang="en-US" sz="1400" dirty="0">
              <a:solidFill>
                <a:schemeClr val="tx1"/>
              </a:solidFill>
            </a:endParaRPr>
          </a:p>
        </p:txBody>
      </p:sp>
      <p:sp>
        <p:nvSpPr>
          <p:cNvPr id="24581"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24582" name="Content Placeholder 1"/>
          <p:cNvSpPr>
            <a:spLocks noGrp="1"/>
          </p:cNvSpPr>
          <p:nvPr>
            <p:ph sz="half" idx="1"/>
          </p:nvPr>
        </p:nvSpPr>
        <p:spPr>
          <a:xfrm>
            <a:off x="304800" y="1295400"/>
            <a:ext cx="8382000" cy="4572000"/>
          </a:xfrm>
        </p:spPr>
        <p:txBody>
          <a:bodyPr/>
          <a:lstStyle/>
          <a:p>
            <a:r>
              <a:rPr lang="en-US" altLang="en-US" dirty="0" smtClean="0">
                <a:latin typeface="Times New Roman" panose="02020603050405020304" pitchFamily="18" charset="0"/>
                <a:cs typeface="Times New Roman" panose="02020603050405020304" pitchFamily="18" charset="0"/>
              </a:rPr>
              <a:t>Sources of energy</a:t>
            </a:r>
          </a:p>
          <a:p>
            <a:pPr lvl="1"/>
            <a:r>
              <a:rPr lang="en-US" altLang="en-US" dirty="0" smtClean="0">
                <a:latin typeface="Times New Roman" panose="02020603050405020304" pitchFamily="18" charset="0"/>
                <a:cs typeface="Times New Roman" panose="02020603050405020304" pitchFamily="18" charset="0"/>
              </a:rPr>
              <a:t>Fossil fuels, wind, hydro, solar, nuclear, geothermal, etc</a:t>
            </a:r>
          </a:p>
          <a:p>
            <a:r>
              <a:rPr lang="en-US" altLang="en-US" dirty="0" smtClean="0">
                <a:latin typeface="Times New Roman" panose="02020603050405020304" pitchFamily="18" charset="0"/>
                <a:cs typeface="Times New Roman" panose="02020603050405020304" pitchFamily="18" charset="0"/>
              </a:rPr>
              <a:t>Students gain a strong foundation in the variety of energy units &amp; unit conversions.</a:t>
            </a:r>
          </a:p>
          <a:p>
            <a:pPr lvl="1"/>
            <a:r>
              <a:rPr lang="en-US" altLang="en-US" i="1" dirty="0" smtClean="0">
                <a:latin typeface="Times New Roman" panose="02020603050405020304" pitchFamily="18" charset="0"/>
                <a:cs typeface="Times New Roman" panose="02020603050405020304" pitchFamily="18" charset="0"/>
              </a:rPr>
              <a:t>Example: </a:t>
            </a:r>
          </a:p>
          <a:p>
            <a:pPr lvl="2"/>
            <a:r>
              <a:rPr lang="en-US" altLang="en-US" sz="2400" i="1" dirty="0" smtClean="0">
                <a:latin typeface="Times New Roman" panose="02020603050405020304" pitchFamily="18" charset="0"/>
                <a:cs typeface="Times New Roman" panose="02020603050405020304" pitchFamily="18" charset="0"/>
              </a:rPr>
              <a:t>quads = quadrillion Btu = 10</a:t>
            </a:r>
            <a:r>
              <a:rPr lang="en-US" altLang="en-US" sz="2400" i="1" baseline="30000" dirty="0" smtClean="0">
                <a:latin typeface="Times New Roman" panose="02020603050405020304" pitchFamily="18" charset="0"/>
                <a:cs typeface="Times New Roman" panose="02020603050405020304" pitchFamily="18" charset="0"/>
              </a:rPr>
              <a:t>15</a:t>
            </a:r>
            <a:r>
              <a:rPr lang="en-US" altLang="en-US" sz="2400" i="1" dirty="0" smtClean="0">
                <a:latin typeface="Times New Roman" panose="02020603050405020304" pitchFamily="18" charset="0"/>
                <a:cs typeface="Times New Roman" panose="02020603050405020304" pitchFamily="18" charset="0"/>
              </a:rPr>
              <a:t> Btu (Btu = British thermal unit) </a:t>
            </a:r>
          </a:p>
          <a:p>
            <a:pPr lvl="2"/>
            <a:r>
              <a:rPr lang="en-US" altLang="en-US" sz="2400" i="1" dirty="0" smtClean="0">
                <a:latin typeface="Times New Roman" panose="02020603050405020304" pitchFamily="18" charset="0"/>
                <a:cs typeface="Times New Roman" panose="02020603050405020304" pitchFamily="18" charset="0"/>
              </a:rPr>
              <a:t>1 quad = 1.055 x 10</a:t>
            </a:r>
            <a:r>
              <a:rPr lang="en-US" altLang="en-US" sz="2400" i="1" baseline="30000" dirty="0" smtClean="0">
                <a:latin typeface="Times New Roman" panose="02020603050405020304" pitchFamily="18" charset="0"/>
                <a:cs typeface="Times New Roman" panose="02020603050405020304" pitchFamily="18" charset="0"/>
              </a:rPr>
              <a:t>18</a:t>
            </a:r>
            <a:r>
              <a:rPr lang="en-US" altLang="en-US" sz="2400" i="1" dirty="0" smtClean="0">
                <a:latin typeface="Times New Roman" panose="02020603050405020304" pitchFamily="18" charset="0"/>
                <a:cs typeface="Times New Roman" panose="02020603050405020304" pitchFamily="18" charset="0"/>
              </a:rPr>
              <a:t>J = 1.055 EJ</a:t>
            </a:r>
          </a:p>
          <a:p>
            <a:pPr lvl="2"/>
            <a:r>
              <a:rPr lang="en-US" altLang="en-US" sz="2400" i="1" dirty="0" smtClean="0">
                <a:latin typeface="Times New Roman" panose="02020603050405020304" pitchFamily="18" charset="0"/>
                <a:cs typeface="Times New Roman" panose="02020603050405020304" pitchFamily="18" charset="0"/>
              </a:rPr>
              <a:t>1 barrel of crude oil = 5.8 x 10</a:t>
            </a:r>
            <a:r>
              <a:rPr lang="en-US" altLang="en-US" sz="2400" i="1" baseline="30000" dirty="0" smtClean="0">
                <a:latin typeface="Times New Roman" panose="02020603050405020304" pitchFamily="18" charset="0"/>
                <a:cs typeface="Times New Roman" panose="02020603050405020304" pitchFamily="18" charset="0"/>
              </a:rPr>
              <a:t>9</a:t>
            </a:r>
            <a:r>
              <a:rPr lang="en-US" altLang="en-US" sz="2400" i="1" dirty="0" smtClean="0">
                <a:latin typeface="Times New Roman" panose="02020603050405020304" pitchFamily="18" charset="0"/>
                <a:cs typeface="Times New Roman" panose="02020603050405020304" pitchFamily="18" charset="0"/>
              </a:rPr>
              <a:t> J  ….approximately</a:t>
            </a:r>
          </a:p>
          <a:p>
            <a:pPr lvl="2"/>
            <a:r>
              <a:rPr lang="en-US" altLang="en-US" sz="2400" i="1" dirty="0" smtClean="0">
                <a:latin typeface="Times New Roman" panose="02020603050405020304" pitchFamily="18" charset="0"/>
                <a:cs typeface="Times New Roman" panose="02020603050405020304" pitchFamily="18" charset="0"/>
              </a:rPr>
              <a:t>1 tonne of crude oil = 4.2 x 10</a:t>
            </a:r>
            <a:r>
              <a:rPr lang="en-US" altLang="en-US" sz="2400" i="1" baseline="30000" dirty="0" smtClean="0">
                <a:latin typeface="Times New Roman" panose="02020603050405020304" pitchFamily="18" charset="0"/>
                <a:cs typeface="Times New Roman" panose="02020603050405020304" pitchFamily="18" charset="0"/>
              </a:rPr>
              <a:t>10</a:t>
            </a:r>
            <a:r>
              <a:rPr lang="en-US" altLang="en-US" sz="2400" i="1" dirty="0" smtClean="0">
                <a:latin typeface="Times New Roman" panose="02020603050405020304" pitchFamily="18" charset="0"/>
                <a:cs typeface="Times New Roman" panose="02020603050405020304" pitchFamily="18" charset="0"/>
              </a:rPr>
              <a:t> J  ….approximately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26627"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11</a:t>
            </a:r>
            <a:endParaRPr lang="en-US" altLang="en-US" sz="1400" dirty="0">
              <a:solidFill>
                <a:schemeClr val="tx1"/>
              </a:solidFill>
            </a:endParaRPr>
          </a:p>
        </p:txBody>
      </p:sp>
      <p:sp>
        <p:nvSpPr>
          <p:cNvPr id="26628"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21510" name="Content Placeholder 1"/>
          <p:cNvSpPr>
            <a:spLocks noGrp="1"/>
          </p:cNvSpPr>
          <p:nvPr>
            <p:ph sz="half" idx="1"/>
          </p:nvPr>
        </p:nvSpPr>
        <p:spPr>
          <a:xfrm>
            <a:off x="304800" y="1447800"/>
            <a:ext cx="8839200" cy="4572000"/>
          </a:xfrm>
        </p:spPr>
        <p:txBody>
          <a:bodyPr/>
          <a:lstStyle/>
          <a:p>
            <a:pPr>
              <a:defRPr/>
            </a:pPr>
            <a:r>
              <a:rPr lang="en-US" altLang="en-US" dirty="0" smtClean="0">
                <a:latin typeface="Times New Roman" panose="02020603050405020304" pitchFamily="18" charset="0"/>
                <a:cs typeface="Times New Roman" panose="02020603050405020304" pitchFamily="18" charset="0"/>
              </a:rPr>
              <a:t>In order to make future predictions of future population and energy consumption, and for calculating how long fossil fuels might last, the mathematics of EXPONENTIAL GROWTH are considered.</a:t>
            </a:r>
          </a:p>
          <a:p>
            <a:pPr>
              <a:defRPr/>
            </a:pPr>
            <a:r>
              <a:rPr lang="en-US" altLang="en-US" i="1" dirty="0" smtClean="0">
                <a:latin typeface="Times New Roman" panose="02020603050405020304" pitchFamily="18" charset="0"/>
                <a:cs typeface="Times New Roman" panose="02020603050405020304" pitchFamily="18" charset="0"/>
              </a:rPr>
              <a:t>Data can be found with the US Energy &amp; Information Administration – Ex. Annual Energy Review</a:t>
            </a:r>
          </a:p>
          <a:p>
            <a:pPr lvl="1">
              <a:defRPr/>
            </a:pPr>
            <a:r>
              <a:rPr lang="en-US" altLang="en-US" i="1" dirty="0" smtClean="0">
                <a:latin typeface="Times New Roman" panose="02020603050405020304" pitchFamily="18" charset="0"/>
                <a:cs typeface="Times New Roman" panose="02020603050405020304" pitchFamily="18" charset="0"/>
              </a:rPr>
              <a:t>Primary energy exports by source (quadrillion btus) &amp; Updated Data Series 6/26/16 – Energy Overview or Energy Consumption per Sector (trillions of btus)</a:t>
            </a:r>
          </a:p>
          <a:p>
            <a:pPr marL="457200" lvl="1" indent="0" algn="ctr">
              <a:buFont typeface="Wingdings" panose="05000000000000000000" pitchFamily="2" charset="2"/>
              <a:buNone/>
              <a:defRPr/>
            </a:pPr>
            <a:r>
              <a:rPr lang="en-US" altLang="en-US" sz="2800" i="1" dirty="0" smtClean="0">
                <a:latin typeface="Times New Roman" panose="02020603050405020304" pitchFamily="18" charset="0"/>
                <a:cs typeface="Times New Roman" panose="02020603050405020304" pitchFamily="18" charset="0"/>
                <a:hlinkClick r:id="rId3"/>
              </a:rPr>
              <a:t>http://www.eia.gov/totalenergy/</a:t>
            </a:r>
            <a:endParaRPr lang="en-US" altLang="en-US" sz="2800" dirty="0" smtClean="0">
              <a:latin typeface="Times New Roman" panose="02020603050405020304" pitchFamily="18" charset="0"/>
              <a:cs typeface="Times New Roman" panose="02020603050405020304" pitchFamily="18" charset="0"/>
            </a:endParaRPr>
          </a:p>
        </p:txBody>
      </p:sp>
      <p:sp>
        <p:nvSpPr>
          <p:cNvPr id="26630" name="Rectangle 2"/>
          <p:cNvSpPr>
            <a:spLocks noGrp="1" noChangeArrowheads="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Models of Consumption</a:t>
            </a:r>
            <a:r>
              <a:rPr lang="en-US" altLang="en-US" sz="4400" b="1" dirty="0" smtClean="0">
                <a:latin typeface="Times New Roman" panose="02020603050405020304" pitchFamily="18" charset="0"/>
                <a:cs typeface="Times New Roman" panose="02020603050405020304" pitchFamily="18" charset="0"/>
              </a:rPr>
              <a:t/>
            </a:r>
            <a:br>
              <a:rPr lang="en-US" altLang="en-US" sz="44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Computer Lab #1: Exponential Model</a:t>
            </a:r>
            <a:endParaRPr lang="en-US" altLang="en-US" sz="28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28675"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12</a:t>
            </a:r>
            <a:endParaRPr lang="en-US" altLang="en-US" sz="1400" dirty="0">
              <a:solidFill>
                <a:schemeClr val="tx1"/>
              </a:solidFill>
            </a:endParaRPr>
          </a:p>
        </p:txBody>
      </p:sp>
      <p:sp>
        <p:nvSpPr>
          <p:cNvPr id="28676"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28677" name="Content Placeholder 1"/>
          <p:cNvSpPr>
            <a:spLocks noGrp="1"/>
          </p:cNvSpPr>
          <p:nvPr>
            <p:ph sz="half" idx="1"/>
          </p:nvPr>
        </p:nvSpPr>
        <p:spPr>
          <a:xfrm>
            <a:off x="304800" y="1447800"/>
            <a:ext cx="8382000" cy="4572000"/>
          </a:xfrm>
        </p:spPr>
        <p:txBody>
          <a:bodyPr/>
          <a:lstStyle/>
          <a:p>
            <a:pPr marL="0" indent="0" algn="ctr">
              <a:buFont typeface="Wingdings" panose="05000000000000000000" pitchFamily="2" charset="2"/>
              <a:buNone/>
            </a:pPr>
            <a:endParaRPr lang="en-US" altLang="en-US" sz="2400" i="1" dirty="0" smtClean="0">
              <a:latin typeface="Times New Roman" panose="02020603050405020304" pitchFamily="18" charset="0"/>
              <a:cs typeface="Times New Roman" panose="02020603050405020304" pitchFamily="18" charset="0"/>
              <a:hlinkClick r:id="rId3" action="ppaction://hlinkfile"/>
            </a:endParaRPr>
          </a:p>
          <a:p>
            <a:pPr marL="0" indent="0" algn="ctr">
              <a:buFont typeface="Wingdings" panose="05000000000000000000" pitchFamily="2" charset="2"/>
              <a:buNone/>
            </a:pPr>
            <a:r>
              <a:rPr lang="en-US" altLang="en-US" sz="2400" i="1" dirty="0" smtClean="0">
                <a:latin typeface="Times New Roman" panose="02020603050405020304" pitchFamily="18" charset="0"/>
                <a:cs typeface="Times New Roman" panose="02020603050405020304" pitchFamily="18" charset="0"/>
                <a:hlinkClick r:id="rId3" action="ppaction://hlinkfile"/>
              </a:rPr>
              <a:t>Computer Lab #1 Tutorial &amp; Exponential Consumption Model</a:t>
            </a:r>
            <a:endParaRPr lang="en-US" altLang="en-US" sz="2400" i="1" dirty="0" smtClean="0">
              <a:latin typeface="Times New Roman" panose="02020603050405020304" pitchFamily="18" charset="0"/>
              <a:cs typeface="Times New Roman" panose="02020603050405020304" pitchFamily="18" charset="0"/>
            </a:endParaRPr>
          </a:p>
          <a:p>
            <a:pPr marL="0" indent="0" algn="ctr">
              <a:buFont typeface="Wingdings" panose="05000000000000000000" pitchFamily="2" charset="2"/>
              <a:buNone/>
            </a:pPr>
            <a:endParaRPr lang="en-US" altLang="en-US" sz="2400" i="1" dirty="0" smtClean="0">
              <a:latin typeface="Times New Roman" panose="02020603050405020304" pitchFamily="18" charset="0"/>
              <a:cs typeface="Times New Roman" panose="02020603050405020304" pitchFamily="18" charset="0"/>
            </a:endParaRPr>
          </a:p>
          <a:p>
            <a:pPr marL="0" indent="0" algn="ctr">
              <a:buNone/>
            </a:pPr>
            <a:r>
              <a:rPr lang="en-US" altLang="en-US" sz="2400" i="1" dirty="0" smtClean="0">
                <a:latin typeface="Times New Roman" panose="02020603050405020304" pitchFamily="18" charset="0"/>
                <a:cs typeface="Times New Roman" panose="02020603050405020304" pitchFamily="18" charset="0"/>
                <a:hlinkClick r:id="rId4" action="ppaction://hlinkfile"/>
              </a:rPr>
              <a:t>Computer Lab #1 PDF</a:t>
            </a:r>
            <a:endParaRPr lang="en-US" altLang="en-US" sz="2400" i="1" dirty="0" smtClean="0">
              <a:latin typeface="Times New Roman" panose="02020603050405020304" pitchFamily="18" charset="0"/>
              <a:cs typeface="Times New Roman" panose="02020603050405020304" pitchFamily="18" charset="0"/>
            </a:endParaRPr>
          </a:p>
        </p:txBody>
      </p:sp>
      <p:sp>
        <p:nvSpPr>
          <p:cNvPr id="28678" name="Rectangle 2"/>
          <p:cNvSpPr>
            <a:spLocks noGrp="1" noChangeArrowheads="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Models of Consumption</a:t>
            </a:r>
            <a:r>
              <a:rPr lang="en-US" altLang="en-US" sz="4400" b="1" dirty="0" smtClean="0">
                <a:latin typeface="Times New Roman" panose="02020603050405020304" pitchFamily="18" charset="0"/>
                <a:cs typeface="Times New Roman" panose="02020603050405020304" pitchFamily="18" charset="0"/>
              </a:rPr>
              <a:t/>
            </a:r>
            <a:br>
              <a:rPr lang="en-US" altLang="en-US" sz="44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Computer Lab #1: Exponential Model</a:t>
            </a:r>
            <a:endParaRPr lang="en-US" altLang="en-US" sz="28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30723"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13</a:t>
            </a:r>
            <a:endParaRPr lang="en-US" altLang="en-US" sz="1400" dirty="0">
              <a:solidFill>
                <a:schemeClr val="tx1"/>
              </a:solidFill>
            </a:endParaRPr>
          </a:p>
        </p:txBody>
      </p:sp>
      <p:sp>
        <p:nvSpPr>
          <p:cNvPr id="30724"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7" name="Content Placeholder 1"/>
          <p:cNvSpPr>
            <a:spLocks noGrp="1"/>
          </p:cNvSpPr>
          <p:nvPr>
            <p:ph sz="half" idx="1"/>
          </p:nvPr>
        </p:nvSpPr>
        <p:spPr>
          <a:xfrm>
            <a:off x="304800" y="1447800"/>
            <a:ext cx="8839200" cy="4572000"/>
          </a:xfrm>
        </p:spPr>
        <p:txBody>
          <a:bodyPr/>
          <a:lstStyle/>
          <a:p>
            <a:pPr marL="0" indent="0">
              <a:buFont typeface="Wingdings" panose="05000000000000000000" pitchFamily="2" charset="2"/>
              <a:buNone/>
              <a:defRPr/>
            </a:pPr>
            <a:r>
              <a:rPr lang="en-US" altLang="en-US" i="1" dirty="0">
                <a:latin typeface="Times New Roman" panose="02020603050405020304" pitchFamily="18" charset="0"/>
                <a:cs typeface="Times New Roman" panose="02020603050405020304" pitchFamily="18" charset="0"/>
              </a:rPr>
              <a:t>I</a:t>
            </a:r>
            <a:r>
              <a:rPr lang="en-US" altLang="en-US" i="1" dirty="0" smtClean="0">
                <a:latin typeface="Times New Roman" panose="02020603050405020304" pitchFamily="18" charset="0"/>
                <a:cs typeface="Times New Roman" panose="02020603050405020304" pitchFamily="18" charset="0"/>
              </a:rPr>
              <a:t>t </a:t>
            </a:r>
            <a:r>
              <a:rPr lang="en-US" altLang="en-US" i="1" dirty="0">
                <a:latin typeface="Times New Roman" panose="02020603050405020304" pitchFamily="18" charset="0"/>
                <a:cs typeface="Times New Roman" panose="02020603050405020304" pitchFamily="18" charset="0"/>
              </a:rPr>
              <a:t>is not reasonable to expect </a:t>
            </a:r>
            <a:r>
              <a:rPr lang="en-US" altLang="en-US" i="1" dirty="0" smtClean="0">
                <a:latin typeface="Times New Roman" panose="02020603050405020304" pitchFamily="18" charset="0"/>
                <a:cs typeface="Times New Roman" panose="02020603050405020304" pitchFamily="18" charset="0"/>
              </a:rPr>
              <a:t>the </a:t>
            </a:r>
            <a:r>
              <a:rPr lang="en-US" altLang="en-US" i="1" dirty="0">
                <a:latin typeface="Times New Roman" panose="02020603050405020304" pitchFamily="18" charset="0"/>
                <a:cs typeface="Times New Roman" panose="02020603050405020304" pitchFamily="18" charset="0"/>
              </a:rPr>
              <a:t>production of </a:t>
            </a:r>
            <a:r>
              <a:rPr lang="en-US" altLang="en-US" i="1" dirty="0" smtClean="0">
                <a:latin typeface="Times New Roman" panose="02020603050405020304" pitchFamily="18" charset="0"/>
                <a:cs typeface="Times New Roman" panose="02020603050405020304" pitchFamily="18" charset="0"/>
              </a:rPr>
              <a:t>oil </a:t>
            </a:r>
            <a:r>
              <a:rPr lang="en-US" altLang="en-US" i="1" dirty="0">
                <a:latin typeface="Times New Roman" panose="02020603050405020304" pitchFamily="18" charset="0"/>
                <a:cs typeface="Times New Roman" panose="02020603050405020304" pitchFamily="18" charset="0"/>
              </a:rPr>
              <a:t>will continue to increase until the moment when all the oil is depleted. </a:t>
            </a:r>
            <a:endParaRPr lang="en-US" altLang="en-US" i="1" dirty="0" smtClean="0">
              <a:latin typeface="Times New Roman" panose="02020603050405020304" pitchFamily="18" charset="0"/>
              <a:cs typeface="Times New Roman" panose="02020603050405020304" pitchFamily="18" charset="0"/>
            </a:endParaRPr>
          </a:p>
          <a:p>
            <a:pPr>
              <a:defRPr/>
            </a:pPr>
            <a:r>
              <a:rPr lang="en-US" altLang="en-US" dirty="0" smtClean="0">
                <a:latin typeface="Times New Roman" panose="02020603050405020304" pitchFamily="18" charset="0"/>
                <a:cs typeface="Times New Roman" panose="02020603050405020304" pitchFamily="18" charset="0"/>
              </a:rPr>
              <a:t>As </a:t>
            </a:r>
            <a:r>
              <a:rPr lang="en-US" altLang="en-US" dirty="0">
                <a:latin typeface="Times New Roman" panose="02020603050405020304" pitchFamily="18" charset="0"/>
                <a:cs typeface="Times New Roman" panose="02020603050405020304" pitchFamily="18" charset="0"/>
              </a:rPr>
              <a:t>supplies start to dwindle, it is more probable that prices will increase and production will drop</a:t>
            </a:r>
            <a:r>
              <a:rPr lang="en-US" altLang="en-US" dirty="0" smtClean="0">
                <a:latin typeface="Times New Roman" panose="02020603050405020304" pitchFamily="18" charset="0"/>
                <a:cs typeface="Times New Roman" panose="02020603050405020304" pitchFamily="18" charset="0"/>
              </a:rPr>
              <a:t>.</a:t>
            </a:r>
          </a:p>
          <a:p>
            <a:pPr>
              <a:defRPr/>
            </a:pPr>
            <a:r>
              <a:rPr lang="en-US" altLang="en-US" dirty="0">
                <a:latin typeface="Times New Roman" panose="02020603050405020304" pitchFamily="18" charset="0"/>
                <a:cs typeface="Times New Roman" panose="02020603050405020304" pitchFamily="18" charset="0"/>
              </a:rPr>
              <a:t>Hence, rather than having production that increases continuously, it is more likely to have a </a:t>
            </a:r>
            <a:r>
              <a:rPr lang="en-US" altLang="en-US" b="1" dirty="0">
                <a:latin typeface="Times New Roman" panose="02020603050405020304" pitchFamily="18" charset="0"/>
                <a:cs typeface="Times New Roman" panose="02020603050405020304" pitchFamily="18" charset="0"/>
              </a:rPr>
              <a:t>leveling off </a:t>
            </a:r>
            <a:r>
              <a:rPr lang="en-US" altLang="en-US" dirty="0">
                <a:latin typeface="Times New Roman" panose="02020603050405020304" pitchFamily="18" charset="0"/>
                <a:cs typeface="Times New Roman" panose="02020603050405020304" pitchFamily="18" charset="0"/>
              </a:rPr>
              <a:t>and a then a decline</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p:txBody>
      </p:sp>
      <p:sp>
        <p:nvSpPr>
          <p:cNvPr id="30726" name="Rectangle 2"/>
          <p:cNvSpPr>
            <a:spLocks noGrp="1" noChangeArrowheads="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Models of Consumption</a:t>
            </a:r>
            <a:r>
              <a:rPr lang="en-US" altLang="en-US" sz="4400" b="1" dirty="0" smtClean="0">
                <a:latin typeface="Times New Roman" panose="02020603050405020304" pitchFamily="18" charset="0"/>
                <a:cs typeface="Times New Roman" panose="02020603050405020304" pitchFamily="18" charset="0"/>
              </a:rPr>
              <a:t/>
            </a:r>
            <a:br>
              <a:rPr lang="en-US" altLang="en-US" sz="44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Computer Lab #2: Hubbert Model</a:t>
            </a:r>
            <a:endParaRPr lang="en-US" altLang="en-US" sz="28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32771"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14</a:t>
            </a:r>
            <a:endParaRPr lang="en-US" altLang="en-US" sz="1400" dirty="0">
              <a:solidFill>
                <a:schemeClr val="tx1"/>
              </a:solidFill>
            </a:endParaRPr>
          </a:p>
        </p:txBody>
      </p:sp>
      <p:sp>
        <p:nvSpPr>
          <p:cNvPr id="32772"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32773" name="Content Placeholder 1"/>
          <p:cNvSpPr>
            <a:spLocks noGrp="1"/>
          </p:cNvSpPr>
          <p:nvPr>
            <p:ph sz="half" idx="1"/>
          </p:nvPr>
        </p:nvSpPr>
        <p:spPr>
          <a:xfrm>
            <a:off x="304800" y="1447800"/>
            <a:ext cx="8839200" cy="4572000"/>
          </a:xfrm>
        </p:spPr>
        <p:txBody>
          <a:bodyPr/>
          <a:lstStyle/>
          <a:p>
            <a:r>
              <a:rPr lang="en-US" altLang="en-US" dirty="0" smtClean="0">
                <a:latin typeface="Times New Roman" panose="02020603050405020304" pitchFamily="18" charset="0"/>
                <a:cs typeface="Times New Roman" panose="02020603050405020304" pitchFamily="18" charset="0"/>
              </a:rPr>
              <a:t>This model was suggested in the 1950s by Dr. M. King Hubbert. </a:t>
            </a:r>
          </a:p>
          <a:p>
            <a:pPr lvl="1"/>
            <a:r>
              <a:rPr lang="en-US" altLang="en-US" sz="2800" dirty="0" smtClean="0">
                <a:latin typeface="Times New Roman" panose="02020603050405020304" pitchFamily="18" charset="0"/>
                <a:cs typeface="Times New Roman" panose="02020603050405020304" pitchFamily="18" charset="0"/>
              </a:rPr>
              <a:t>Hubbert was a geologist working for Shell Oil in Texas. </a:t>
            </a:r>
          </a:p>
          <a:p>
            <a:pPr lvl="1"/>
            <a:r>
              <a:rPr lang="en-US" altLang="en-US" sz="2800" dirty="0" smtClean="0">
                <a:latin typeface="Times New Roman" panose="02020603050405020304" pitchFamily="18" charset="0"/>
                <a:cs typeface="Times New Roman" panose="02020603050405020304" pitchFamily="18" charset="0"/>
              </a:rPr>
              <a:t>At the time, his work was given little credence by the petroleum industry, but US domestic oil production followed his predictions very well, with a peak in the mid-1970s and then a decline. (Because of US imports, US consumption has been able to increase.)</a:t>
            </a:r>
          </a:p>
        </p:txBody>
      </p:sp>
      <p:sp>
        <p:nvSpPr>
          <p:cNvPr id="32774" name="Rectangle 2"/>
          <p:cNvSpPr>
            <a:spLocks noGrp="1" noChangeArrowheads="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Models of Consumption</a:t>
            </a:r>
            <a:r>
              <a:rPr lang="en-US" altLang="en-US" sz="4400" b="1" dirty="0" smtClean="0">
                <a:latin typeface="Times New Roman" panose="02020603050405020304" pitchFamily="18" charset="0"/>
                <a:cs typeface="Times New Roman" panose="02020603050405020304" pitchFamily="18" charset="0"/>
              </a:rPr>
              <a:t/>
            </a:r>
            <a:br>
              <a:rPr lang="en-US" altLang="en-US" sz="44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Computer Lab #2: Hubbert Model</a:t>
            </a:r>
            <a:endParaRPr lang="en-US" altLang="en-US" sz="28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34819"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15</a:t>
            </a:r>
            <a:endParaRPr lang="en-US" altLang="en-US" sz="1400" dirty="0">
              <a:solidFill>
                <a:schemeClr val="tx1"/>
              </a:solidFill>
            </a:endParaRPr>
          </a:p>
        </p:txBody>
      </p:sp>
      <p:sp>
        <p:nvSpPr>
          <p:cNvPr id="34820"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34821" name="Content Placeholder 1"/>
          <p:cNvSpPr>
            <a:spLocks noGrp="1"/>
          </p:cNvSpPr>
          <p:nvPr>
            <p:ph sz="half" idx="1"/>
          </p:nvPr>
        </p:nvSpPr>
        <p:spPr>
          <a:xfrm>
            <a:off x="304800" y="1295400"/>
            <a:ext cx="8686800" cy="4572000"/>
          </a:xfrm>
        </p:spPr>
        <p:txBody>
          <a:bodyPr/>
          <a:lstStyle/>
          <a:p>
            <a:r>
              <a:rPr lang="en-US" altLang="en-US" dirty="0" smtClean="0">
                <a:latin typeface="Times New Roman" panose="02020603050405020304" pitchFamily="18" charset="0"/>
                <a:cs typeface="Times New Roman" panose="02020603050405020304" pitchFamily="18" charset="0"/>
              </a:rPr>
              <a:t>Mathematics of the Hubbert Model</a:t>
            </a:r>
          </a:p>
          <a:p>
            <a:pPr lvl="1"/>
            <a:r>
              <a:rPr lang="en-US" altLang="en-US" dirty="0" smtClean="0">
                <a:latin typeface="Times New Roman" panose="02020603050405020304" pitchFamily="18" charset="0"/>
                <a:cs typeface="Times New Roman" panose="02020603050405020304" pitchFamily="18" charset="0"/>
              </a:rPr>
              <a:t>Graph of </a:t>
            </a:r>
            <a:r>
              <a:rPr lang="en-US" altLang="en-US" b="1" dirty="0" smtClean="0">
                <a:latin typeface="Times New Roman" panose="02020603050405020304" pitchFamily="18" charset="0"/>
                <a:cs typeface="Times New Roman" panose="02020603050405020304" pitchFamily="18" charset="0"/>
              </a:rPr>
              <a:t>production rate of a resource versus time</a:t>
            </a:r>
            <a:r>
              <a:rPr lang="en-US" altLang="en-US" dirty="0" smtClean="0">
                <a:latin typeface="Times New Roman" panose="02020603050405020304" pitchFamily="18" charset="0"/>
                <a:cs typeface="Times New Roman" panose="02020603050405020304" pitchFamily="18" charset="0"/>
              </a:rPr>
              <a:t>; this rate increases, then levels off and declines in a symmetric way. </a:t>
            </a:r>
          </a:p>
          <a:p>
            <a:pPr lvl="1"/>
            <a:r>
              <a:rPr lang="en-US" altLang="en-US" dirty="0" smtClean="0">
                <a:latin typeface="Times New Roman" panose="02020603050405020304" pitchFamily="18" charset="0"/>
                <a:cs typeface="Times New Roman" panose="02020603050405020304" pitchFamily="18" charset="0"/>
              </a:rPr>
              <a:t>A convenient mathematical function that follows this pattern is the Gaussian, or normal function.</a:t>
            </a:r>
          </a:p>
        </p:txBody>
      </p:sp>
      <p:pic>
        <p:nvPicPr>
          <p:cNvPr id="34822" name="Picture 7"/>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905000" y="3505200"/>
            <a:ext cx="5334000" cy="2590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34823" name="Rectangle 2"/>
          <p:cNvSpPr>
            <a:spLocks noGrp="1" noChangeArrowheads="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Models of Consumption</a:t>
            </a:r>
            <a:r>
              <a:rPr lang="en-US" altLang="en-US" sz="4400" b="1" dirty="0" smtClean="0">
                <a:latin typeface="Times New Roman" panose="02020603050405020304" pitchFamily="18" charset="0"/>
                <a:cs typeface="Times New Roman" panose="02020603050405020304" pitchFamily="18" charset="0"/>
              </a:rPr>
              <a:t/>
            </a:r>
            <a:br>
              <a:rPr lang="en-US" altLang="en-US" sz="44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Computer Lab #2: Hubbert Model</a:t>
            </a:r>
            <a:endParaRPr lang="en-US" altLang="en-US" sz="28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36867"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16</a:t>
            </a:r>
            <a:endParaRPr lang="en-US" altLang="en-US" sz="1400" dirty="0">
              <a:solidFill>
                <a:schemeClr val="tx1"/>
              </a:solidFill>
            </a:endParaRPr>
          </a:p>
        </p:txBody>
      </p:sp>
      <p:sp>
        <p:nvSpPr>
          <p:cNvPr id="36868"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36869" name="Content Placeholder 1"/>
          <p:cNvSpPr>
            <a:spLocks noGrp="1"/>
          </p:cNvSpPr>
          <p:nvPr>
            <p:ph sz="half" idx="1"/>
          </p:nvPr>
        </p:nvSpPr>
        <p:spPr>
          <a:xfrm>
            <a:off x="304800" y="1447800"/>
            <a:ext cx="8382000" cy="4572000"/>
          </a:xfrm>
        </p:spPr>
        <p:txBody>
          <a:bodyPr/>
          <a:lstStyle/>
          <a:p>
            <a:pPr marL="0" indent="0" algn="ctr">
              <a:buFont typeface="Wingdings" panose="05000000000000000000" pitchFamily="2" charset="2"/>
              <a:buNone/>
            </a:pPr>
            <a:endParaRPr lang="en-US" altLang="en-US" sz="2400" i="1" dirty="0" smtClean="0">
              <a:latin typeface="Times New Roman" panose="02020603050405020304" pitchFamily="18" charset="0"/>
              <a:cs typeface="Times New Roman" panose="02020603050405020304" pitchFamily="18" charset="0"/>
              <a:hlinkClick r:id="rId3" action="ppaction://hlinkfile"/>
            </a:endParaRPr>
          </a:p>
          <a:p>
            <a:pPr marL="0" indent="0" algn="ctr">
              <a:buFont typeface="Wingdings" panose="05000000000000000000" pitchFamily="2" charset="2"/>
              <a:buNone/>
            </a:pPr>
            <a:endParaRPr lang="en-US" altLang="en-US" sz="2400" i="1" dirty="0" smtClean="0">
              <a:latin typeface="Times New Roman" panose="02020603050405020304" pitchFamily="18" charset="0"/>
              <a:cs typeface="Times New Roman" panose="02020603050405020304" pitchFamily="18" charset="0"/>
              <a:hlinkClick r:id="rId3" action="ppaction://hlinkfile"/>
            </a:endParaRPr>
          </a:p>
          <a:p>
            <a:pPr marL="0" indent="0" algn="ctr">
              <a:buFont typeface="Wingdings" panose="05000000000000000000" pitchFamily="2" charset="2"/>
              <a:buNone/>
            </a:pPr>
            <a:r>
              <a:rPr lang="en-US" altLang="en-US" sz="2400" i="1" dirty="0" smtClean="0">
                <a:latin typeface="Times New Roman" panose="02020603050405020304" pitchFamily="18" charset="0"/>
                <a:cs typeface="Times New Roman" panose="02020603050405020304" pitchFamily="18" charset="0"/>
                <a:hlinkClick r:id="rId4" action="ppaction://hlinkfile"/>
              </a:rPr>
              <a:t>Computer Lab #2 Hubbert Model of Resource Production</a:t>
            </a:r>
            <a:endParaRPr lang="en-US" altLang="en-US" sz="2400" i="1" dirty="0" smtClean="0">
              <a:latin typeface="Times New Roman" panose="02020603050405020304" pitchFamily="18" charset="0"/>
              <a:cs typeface="Times New Roman" panose="02020603050405020304" pitchFamily="18" charset="0"/>
            </a:endParaRPr>
          </a:p>
          <a:p>
            <a:pPr marL="0" indent="0" algn="ctr">
              <a:buFont typeface="Wingdings" panose="05000000000000000000" pitchFamily="2" charset="2"/>
              <a:buNone/>
            </a:pPr>
            <a:endParaRPr lang="en-US" altLang="en-US" sz="2400" i="1" dirty="0" smtClean="0">
              <a:latin typeface="Times New Roman" panose="02020603050405020304" pitchFamily="18" charset="0"/>
              <a:cs typeface="Times New Roman" panose="02020603050405020304" pitchFamily="18" charset="0"/>
            </a:endParaRPr>
          </a:p>
          <a:p>
            <a:pPr marL="0" indent="0" algn="ctr">
              <a:buNone/>
            </a:pPr>
            <a:r>
              <a:rPr lang="en-US" altLang="en-US" sz="2400" i="1" dirty="0" smtClean="0">
                <a:latin typeface="Times New Roman" panose="02020603050405020304" pitchFamily="18" charset="0"/>
                <a:cs typeface="Times New Roman" panose="02020603050405020304" pitchFamily="18" charset="0"/>
                <a:hlinkClick r:id="rId5" action="ppaction://hlinkfile"/>
              </a:rPr>
              <a:t>Computer Lab #2 PDF</a:t>
            </a:r>
            <a:endParaRPr lang="en-US" altLang="en-US" sz="2400" i="1" dirty="0" smtClean="0">
              <a:latin typeface="Times New Roman" panose="02020603050405020304" pitchFamily="18" charset="0"/>
              <a:cs typeface="Times New Roman" panose="02020603050405020304" pitchFamily="18" charset="0"/>
            </a:endParaRPr>
          </a:p>
          <a:p>
            <a:pPr marL="0" indent="0" algn="ctr">
              <a:buFont typeface="Wingdings" panose="05000000000000000000" pitchFamily="2" charset="2"/>
              <a:buNone/>
            </a:pPr>
            <a:endParaRPr lang="en-US" altLang="en-US" sz="2400" i="1" dirty="0" smtClean="0">
              <a:latin typeface="Times New Roman" panose="02020603050405020304" pitchFamily="18" charset="0"/>
              <a:cs typeface="Times New Roman" panose="02020603050405020304" pitchFamily="18" charset="0"/>
            </a:endParaRPr>
          </a:p>
        </p:txBody>
      </p:sp>
      <p:sp>
        <p:nvSpPr>
          <p:cNvPr id="36870" name="Rectangle 2"/>
          <p:cNvSpPr>
            <a:spLocks noGrp="1" noChangeArrowheads="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Models of Consumption</a:t>
            </a:r>
            <a:r>
              <a:rPr lang="en-US" altLang="en-US" sz="4400" b="1" dirty="0" smtClean="0">
                <a:latin typeface="Times New Roman" panose="02020603050405020304" pitchFamily="18" charset="0"/>
                <a:cs typeface="Times New Roman" panose="02020603050405020304" pitchFamily="18" charset="0"/>
              </a:rPr>
              <a:t/>
            </a:r>
            <a:br>
              <a:rPr lang="en-US" altLang="en-US" sz="44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Computer Lab #2: Hubbert Model</a:t>
            </a:r>
            <a:endParaRPr lang="en-US" altLang="en-US" sz="28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Model for Earth Temperature</a:t>
            </a:r>
            <a:br>
              <a:rPr lang="en-US" altLang="en-US" sz="36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CL#4 Blackbody Radiation</a:t>
            </a:r>
            <a:endParaRPr lang="en-US" altLang="en-US" sz="2800" b="1" i="1" dirty="0" smtClean="0">
              <a:solidFill>
                <a:srgbClr val="FF0000"/>
              </a:solidFill>
            </a:endParaRPr>
          </a:p>
        </p:txBody>
      </p:sp>
      <p:sp>
        <p:nvSpPr>
          <p:cNvPr id="38915" name="Rectangle 3"/>
          <p:cNvSpPr>
            <a:spLocks noGrp="1" noChangeArrowheads="1"/>
          </p:cNvSpPr>
          <p:nvPr>
            <p:ph type="body" sz="half" idx="1"/>
          </p:nvPr>
        </p:nvSpPr>
        <p:spPr>
          <a:xfrm>
            <a:off x="228600" y="1362941"/>
            <a:ext cx="8686799" cy="4817918"/>
          </a:xfrm>
        </p:spPr>
        <p:txBody>
          <a:bodyPr/>
          <a:lstStyle/>
          <a:p>
            <a:r>
              <a:rPr lang="en-US" altLang="en-US" sz="2400" i="1" dirty="0" smtClean="0">
                <a:latin typeface="Times New Roman" panose="02020603050405020304" pitchFamily="18" charset="0"/>
                <a:cs typeface="Times New Roman" panose="02020603050405020304" pitchFamily="18" charset="0"/>
              </a:rPr>
              <a:t>Blackbody radiation is the physics behind global climate change…         a topic central to all of humanity, not just physicists. </a:t>
            </a:r>
          </a:p>
          <a:p>
            <a:endParaRPr lang="en-US" altLang="en-US" sz="2000" i="1" dirty="0"/>
          </a:p>
          <a:p>
            <a:endParaRPr lang="en-US" altLang="en-US" sz="2000" i="1" dirty="0" smtClean="0"/>
          </a:p>
          <a:p>
            <a:endParaRPr lang="en-US" altLang="en-US" sz="2000" i="1" dirty="0"/>
          </a:p>
          <a:p>
            <a:endParaRPr lang="en-US" altLang="en-US" sz="2000" i="1" dirty="0" smtClean="0"/>
          </a:p>
          <a:p>
            <a:endParaRPr lang="en-US" altLang="en-US" sz="2000" i="1" dirty="0"/>
          </a:p>
          <a:p>
            <a:endParaRPr lang="en-US" altLang="en-US" sz="2000" i="1" dirty="0" smtClean="0"/>
          </a:p>
          <a:p>
            <a:endParaRPr lang="en-US" altLang="en-US" sz="2000" i="1" dirty="0"/>
          </a:p>
          <a:p>
            <a:endParaRPr lang="en-US" altLang="en-US" sz="2000" i="1" dirty="0" smtClean="0"/>
          </a:p>
          <a:p>
            <a:endParaRPr lang="en-US" altLang="en-US" sz="2000" i="1" dirty="0" smtClean="0"/>
          </a:p>
          <a:p>
            <a:pPr marL="0" indent="0" algn="ctr">
              <a:buNone/>
            </a:pPr>
            <a:endParaRPr lang="en-US" altLang="en-US" sz="1400" i="1" dirty="0" smtClean="0"/>
          </a:p>
          <a:p>
            <a:pPr marL="0" indent="0" algn="ctr">
              <a:buNone/>
            </a:pPr>
            <a:r>
              <a:rPr lang="en-US" altLang="en-US" sz="1400" i="1" dirty="0" smtClean="0"/>
              <a:t>National Geographic </a:t>
            </a:r>
            <a:r>
              <a:rPr lang="en-US" sz="1400" i="1" dirty="0" smtClean="0"/>
              <a:t>video </a:t>
            </a:r>
            <a:r>
              <a:rPr lang="en-US" sz="1400" i="1" dirty="0"/>
              <a:t>producers share their picks for the week of July 15, </a:t>
            </a:r>
            <a:r>
              <a:rPr lang="en-US" sz="1400" i="1" dirty="0" smtClean="0"/>
              <a:t>2016:</a:t>
            </a:r>
          </a:p>
          <a:p>
            <a:pPr marL="0" indent="0" algn="ctr">
              <a:buNone/>
            </a:pPr>
            <a:r>
              <a:rPr lang="en-US" altLang="en-US" sz="1400" i="1" dirty="0"/>
              <a:t>Photo Evidence: Glacier National Park Is Melting Away</a:t>
            </a:r>
          </a:p>
          <a:p>
            <a:pPr marL="0" indent="0" algn="ctr">
              <a:buNone/>
            </a:pPr>
            <a:endParaRPr lang="en-US" altLang="en-US" sz="1400" i="1" dirty="0" smtClean="0"/>
          </a:p>
          <a:p>
            <a:endParaRPr lang="en-US" altLang="en-US" sz="2000" i="1" dirty="0" smtClean="0"/>
          </a:p>
        </p:txBody>
      </p:sp>
      <p:sp>
        <p:nvSpPr>
          <p:cNvPr id="38919"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38920"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17</a:t>
            </a:r>
            <a:endParaRPr lang="en-US" altLang="en-US" sz="1400" dirty="0">
              <a:solidFill>
                <a:schemeClr val="tx1"/>
              </a:solidFill>
            </a:endParaRPr>
          </a:p>
        </p:txBody>
      </p:sp>
      <p:sp>
        <p:nvSpPr>
          <p:cNvPr id="38921"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pic>
        <p:nvPicPr>
          <p:cNvPr id="4" name="Picture 3"/>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1485900" y="2245649"/>
            <a:ext cx="6096000" cy="341376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37677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Model for Earth Temperature</a:t>
            </a:r>
            <a:br>
              <a:rPr lang="en-US" altLang="en-US" sz="36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CL#4 Blackbody Radiation</a:t>
            </a:r>
            <a:endParaRPr lang="en-US" altLang="en-US" sz="2800" b="1" i="1" dirty="0" smtClean="0">
              <a:solidFill>
                <a:srgbClr val="FF0000"/>
              </a:solidFill>
            </a:endParaRPr>
          </a:p>
        </p:txBody>
      </p:sp>
      <p:sp>
        <p:nvSpPr>
          <p:cNvPr id="38915" name="Rectangle 3"/>
          <p:cNvSpPr>
            <a:spLocks noGrp="1" noChangeArrowheads="1"/>
          </p:cNvSpPr>
          <p:nvPr>
            <p:ph type="body" sz="half" idx="1"/>
          </p:nvPr>
        </p:nvSpPr>
        <p:spPr>
          <a:xfrm>
            <a:off x="304800" y="1600200"/>
            <a:ext cx="4152900" cy="4572000"/>
          </a:xfrm>
        </p:spPr>
        <p:txBody>
          <a:bodyPr/>
          <a:lstStyle/>
          <a:p>
            <a:endParaRPr lang="en-US" altLang="en-US" sz="2600" dirty="0" smtClean="0"/>
          </a:p>
        </p:txBody>
      </p:sp>
      <p:pic>
        <p:nvPicPr>
          <p:cNvPr id="38917" name="Picture 5" descr="Global_Temperature_Anomaly_1880-2010_%28Fig"/>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04800" y="1447800"/>
            <a:ext cx="4267200" cy="45148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38918" name="Picture 6" descr="Global_Warming_Observed_CO2_Emissions_from_fossil_fuel_burning_vs_IPCC_scenarios"/>
          <p:cNvPicPr>
            <a:picLocks noChangeAspect="1" noChangeArrowheads="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648200" y="1752600"/>
            <a:ext cx="4038600" cy="46482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38919"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38920"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18</a:t>
            </a:r>
            <a:endParaRPr lang="en-US" altLang="en-US" sz="1400" dirty="0">
              <a:solidFill>
                <a:schemeClr val="tx1"/>
              </a:solidFill>
            </a:endParaRPr>
          </a:p>
        </p:txBody>
      </p:sp>
      <p:sp>
        <p:nvSpPr>
          <p:cNvPr id="38921"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ext Box 3"/>
          <p:cNvSpPr txBox="1">
            <a:spLocks noChangeArrowheads="1"/>
          </p:cNvSpPr>
          <p:nvPr/>
        </p:nvSpPr>
        <p:spPr bwMode="auto">
          <a:xfrm>
            <a:off x="5257800" y="4262438"/>
            <a:ext cx="3581400" cy="2031325"/>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squar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just" eaLnBrk="1" hangingPunct="1">
              <a:spcBef>
                <a:spcPct val="50000"/>
              </a:spcBef>
              <a:buClrTx/>
              <a:buSzTx/>
              <a:buFontTx/>
              <a:buNone/>
            </a:pPr>
            <a:r>
              <a:rPr lang="en-US" altLang="en-US" sz="1800" dirty="0">
                <a:latin typeface="Times New Roman"/>
                <a:cs typeface="Times New Roman"/>
              </a:rPr>
              <a:t>Actual mean temperature of Earth is 288K </a:t>
            </a:r>
            <a:r>
              <a:rPr lang="en-US" altLang="en-US" sz="1800" dirty="0" smtClean="0">
                <a:latin typeface="Times New Roman"/>
                <a:cs typeface="Times New Roman"/>
              </a:rPr>
              <a:t>= +</a:t>
            </a:r>
            <a:r>
              <a:rPr lang="en-US" altLang="en-US" sz="1800" dirty="0">
                <a:latin typeface="Times New Roman"/>
                <a:cs typeface="Times New Roman"/>
              </a:rPr>
              <a:t>15°C. The discrepancy of -12% is due to the role of greenhouse gases in the atmosphere. CO</a:t>
            </a:r>
            <a:r>
              <a:rPr lang="en-US" altLang="en-US" sz="1800" baseline="-25000" dirty="0">
                <a:latin typeface="Times New Roman"/>
                <a:cs typeface="Times New Roman"/>
              </a:rPr>
              <a:t>2</a:t>
            </a:r>
            <a:r>
              <a:rPr lang="en-US" altLang="en-US" sz="1800" dirty="0">
                <a:latin typeface="Times New Roman"/>
                <a:cs typeface="Times New Roman"/>
              </a:rPr>
              <a:t>, CH</a:t>
            </a:r>
            <a:r>
              <a:rPr lang="en-US" altLang="en-US" sz="1800" baseline="-25000" dirty="0">
                <a:latin typeface="Times New Roman"/>
                <a:cs typeface="Times New Roman"/>
              </a:rPr>
              <a:t>4</a:t>
            </a:r>
            <a:r>
              <a:rPr lang="en-US" altLang="en-US" sz="1800" dirty="0">
                <a:latin typeface="Times New Roman"/>
                <a:cs typeface="Times New Roman"/>
              </a:rPr>
              <a:t>, CFC, O</a:t>
            </a:r>
            <a:r>
              <a:rPr lang="en-US" altLang="en-US" sz="1800" baseline="-25000" dirty="0">
                <a:latin typeface="Times New Roman"/>
                <a:cs typeface="Times New Roman"/>
              </a:rPr>
              <a:t>3</a:t>
            </a:r>
            <a:r>
              <a:rPr lang="en-US" altLang="en-US" sz="1800" dirty="0">
                <a:latin typeface="Times New Roman"/>
                <a:cs typeface="Times New Roman"/>
              </a:rPr>
              <a:t>, N</a:t>
            </a:r>
            <a:r>
              <a:rPr lang="en-US" altLang="en-US" sz="1800" baseline="-25000" dirty="0">
                <a:latin typeface="Times New Roman"/>
                <a:cs typeface="Times New Roman"/>
              </a:rPr>
              <a:t>2</a:t>
            </a:r>
            <a:r>
              <a:rPr lang="en-US" altLang="en-US" sz="1800" dirty="0">
                <a:latin typeface="Times New Roman"/>
                <a:cs typeface="Times New Roman"/>
              </a:rPr>
              <a:t>O absorb infrared radiation and sends it back to Earth does heating up the Earth.</a:t>
            </a:r>
          </a:p>
        </p:txBody>
      </p:sp>
      <p:pic>
        <p:nvPicPr>
          <p:cNvPr id="40963" name="Picture 2"/>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5791200" y="1089025"/>
            <a:ext cx="3276600" cy="29495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pic>
        <p:nvPicPr>
          <p:cNvPr id="40964" name="Picture 3"/>
          <p:cNvPicPr>
            <a:picLocks noChangeAspect="1" noChangeArrowheads="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49238" y="1608138"/>
            <a:ext cx="5694362" cy="202723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pic>
        <p:nvPicPr>
          <p:cNvPr id="40965" name="Picture 5"/>
          <p:cNvPicPr>
            <a:picLocks noChangeAspect="1" noChangeArrowheads="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49238" y="3805238"/>
            <a:ext cx="4398962" cy="53816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pic>
        <p:nvPicPr>
          <p:cNvPr id="40966" name="Picture 6"/>
          <p:cNvPicPr>
            <a:picLocks noChangeAspect="1" noChangeArrowheads="1"/>
          </p:cNvPicPr>
          <p:nvPr/>
        </p:nvPicPr>
        <p:blipFill>
          <a:blip r:embed="rId6">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22263" y="4537075"/>
            <a:ext cx="3717925" cy="151288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sp>
        <p:nvSpPr>
          <p:cNvPr id="40967" name="Rectangle 2"/>
          <p:cNvSpPr>
            <a:spLocks noGrp="1" noChangeArrowheads="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Model for Earth Temperature</a:t>
            </a:r>
            <a:br>
              <a:rPr lang="en-US" altLang="en-US" sz="36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CL#4 Blackbody Radiation</a:t>
            </a:r>
            <a:endParaRPr lang="en-US" altLang="en-US" sz="2800" b="1" i="1"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a:xfrm>
            <a:off x="1447800" y="152400"/>
            <a:ext cx="7162800" cy="1143000"/>
          </a:xfrm>
        </p:spPr>
        <p:txBody>
          <a:bodyPr/>
          <a:lstStyle/>
          <a:p>
            <a:pPr eaLnBrk="1" hangingPunct="1"/>
            <a:r>
              <a:rPr lang="en-US" altLang="en-US" sz="3600" b="1" dirty="0" smtClean="0">
                <a:latin typeface="Times New Roman" panose="02020603050405020304" pitchFamily="18" charset="0"/>
                <a:cs typeface="Times New Roman" panose="02020603050405020304" pitchFamily="18" charset="0"/>
              </a:rPr>
              <a:t>Abstract</a:t>
            </a:r>
          </a:p>
        </p:txBody>
      </p:sp>
      <p:sp>
        <p:nvSpPr>
          <p:cNvPr id="9219" name="Content Placeholder 2"/>
          <p:cNvSpPr>
            <a:spLocks noGrp="1"/>
          </p:cNvSpPr>
          <p:nvPr>
            <p:ph idx="1"/>
          </p:nvPr>
        </p:nvSpPr>
        <p:spPr>
          <a:xfrm>
            <a:off x="457200" y="1143000"/>
            <a:ext cx="8458200" cy="5029200"/>
          </a:xfrm>
        </p:spPr>
        <p:txBody>
          <a:bodyPr/>
          <a:lstStyle/>
          <a:p>
            <a:pPr marL="457200" lvl="1" indent="0" eaLnBrk="1" hangingPunct="1">
              <a:buFont typeface="Wingdings" panose="05000000000000000000" pitchFamily="2" charset="2"/>
              <a:buNone/>
              <a:defRPr/>
            </a:pPr>
            <a:r>
              <a:rPr lang="en-US" altLang="en-US" sz="2000" b="1" dirty="0" smtClean="0">
                <a:solidFill>
                  <a:srgbClr val="0000FF"/>
                </a:solidFill>
                <a:latin typeface="Times New Roman" panose="02020603050405020304" pitchFamily="18" charset="0"/>
                <a:cs typeface="Times New Roman" panose="02020603050405020304" pitchFamily="18" charset="0"/>
              </a:rPr>
              <a:t>Since 1996 we have been offering at Cleveland State University a course entitled “Environmental Physics.” The goal of the course is to teach the physical laws underlying environmental and sustainability issues. </a:t>
            </a:r>
          </a:p>
          <a:p>
            <a:pPr marL="457200" lvl="1" indent="0" eaLnBrk="1" hangingPunct="1">
              <a:buFont typeface="Wingdings" panose="05000000000000000000" pitchFamily="2" charset="2"/>
              <a:buNone/>
              <a:defRPr/>
            </a:pPr>
            <a:endParaRPr lang="en-US" altLang="en-US" sz="2000" b="1" dirty="0" smtClean="0">
              <a:solidFill>
                <a:srgbClr val="0000FF"/>
              </a:solidFill>
              <a:latin typeface="Times New Roman" panose="02020603050405020304" pitchFamily="18" charset="0"/>
              <a:cs typeface="Times New Roman" panose="02020603050405020304" pitchFamily="18" charset="0"/>
            </a:endParaRPr>
          </a:p>
          <a:p>
            <a:pPr lvl="1" eaLnBrk="1" hangingPunct="1">
              <a:defRPr/>
            </a:pPr>
            <a:r>
              <a:rPr lang="en-US" altLang="en-US" sz="2000" dirty="0" smtClean="0">
                <a:solidFill>
                  <a:srgbClr val="0000FF"/>
                </a:solidFill>
                <a:latin typeface="Times New Roman" panose="02020603050405020304" pitchFamily="18" charset="0"/>
                <a:cs typeface="Times New Roman" panose="02020603050405020304" pitchFamily="18" charset="0"/>
              </a:rPr>
              <a:t>Students have a variety of backgrounds: physics, engineering, urban studies, law and education. They cooperatively learn about global climate change, urban heat island, heat pollution, radiation and health, and conventional versus nuclear energy. </a:t>
            </a:r>
          </a:p>
          <a:p>
            <a:pPr lvl="1" eaLnBrk="1" hangingPunct="1">
              <a:defRPr/>
            </a:pPr>
            <a:endParaRPr lang="en-US" altLang="en-US" sz="2000" dirty="0" smtClean="0">
              <a:solidFill>
                <a:srgbClr val="0000FF"/>
              </a:solidFill>
              <a:latin typeface="Times New Roman" panose="02020603050405020304" pitchFamily="18" charset="0"/>
              <a:cs typeface="Times New Roman" panose="02020603050405020304" pitchFamily="18" charset="0"/>
            </a:endParaRPr>
          </a:p>
          <a:p>
            <a:pPr lvl="1" eaLnBrk="1" hangingPunct="1">
              <a:defRPr/>
            </a:pPr>
            <a:r>
              <a:rPr lang="en-US" altLang="en-US" sz="2000" dirty="0" smtClean="0">
                <a:solidFill>
                  <a:srgbClr val="0000FF"/>
                </a:solidFill>
                <a:latin typeface="Times New Roman" panose="02020603050405020304" pitchFamily="18" charset="0"/>
                <a:cs typeface="Times New Roman" panose="02020603050405020304" pitchFamily="18" charset="0"/>
              </a:rPr>
              <a:t>The course, by necessity, is algebra-based. To compensate, we use computer modeling extensively. It enhances the understanding of the phenomena through visualizations, and it teaches students useful skills such as data analysis.</a:t>
            </a:r>
          </a:p>
        </p:txBody>
      </p:sp>
      <p:sp>
        <p:nvSpPr>
          <p:cNvPr id="8196"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8197" name="Footer Placeholder 4"/>
          <p:cNvSpPr>
            <a:spLocks noGrp="1"/>
          </p:cNvSpPr>
          <p:nvPr>
            <p:ph type="ftr" sz="quarter" idx="11"/>
          </p:nvPr>
        </p:nvSpPr>
        <p:spPr>
          <a:xfrm>
            <a:off x="3276600" y="6248400"/>
            <a:ext cx="31242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8198" name="Slide Number Placeholder 5"/>
          <p:cNvSpPr>
            <a:spLocks noGrp="1"/>
          </p:cNvSpPr>
          <p:nvPr>
            <p:ph type="sldNum" sz="quarter" idx="12"/>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593FC1EE-AD55-4BEB-84AC-C067163AACB1}" type="slidenum">
              <a:rPr lang="en-US" altLang="en-US" sz="1400">
                <a:solidFill>
                  <a:schemeClr val="tx1"/>
                </a:solidFill>
              </a:rPr>
              <a:pPr>
                <a:spcBef>
                  <a:spcPct val="0"/>
                </a:spcBef>
                <a:buClrTx/>
                <a:buSzTx/>
                <a:buFontTx/>
                <a:buNone/>
              </a:pPr>
              <a:t>2</a:t>
            </a:fld>
            <a:endParaRPr lang="en-US" altLang="en-US" sz="14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371600" y="152400"/>
            <a:ext cx="7162800" cy="1143000"/>
          </a:xfrm>
        </p:spPr>
        <p:txBody>
          <a:bodyPr/>
          <a:lstStyle/>
          <a:p>
            <a:r>
              <a:rPr lang="en-US" altLang="en-US" sz="3600" b="1" dirty="0" smtClean="0">
                <a:latin typeface="Times New Roman" panose="02020603050405020304" pitchFamily="18" charset="0"/>
              </a:rPr>
              <a:t>Spectral Energy Density</a:t>
            </a:r>
            <a:endParaRPr lang="en-US" altLang="en-US" sz="3600" b="1" dirty="0" smtClean="0"/>
          </a:p>
        </p:txBody>
      </p:sp>
      <p:pic>
        <p:nvPicPr>
          <p:cNvPr id="43011" name="Picture 3"/>
          <p:cNvPicPr>
            <a:picLocks noGrp="1" noChangeAspect="1" noChangeArrowheads="1"/>
          </p:cNvPicPr>
          <p:nvPr>
            <p:ph type="body" sz="half" idx="1"/>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a:xfrm>
            <a:off x="304800" y="2236788"/>
            <a:ext cx="4152900" cy="2992437"/>
          </a:xfrm>
          <a:noFill/>
        </p:spPr>
      </p:pic>
      <p:pic>
        <p:nvPicPr>
          <p:cNvPr id="43012" name="Picture 4"/>
          <p:cNvPicPr>
            <a:picLocks noGrp="1" noChangeAspect="1" noChangeArrowheads="1"/>
          </p:cNvPicPr>
          <p:nvPr>
            <p:ph type="body" sz="half" idx="2"/>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a:xfrm>
            <a:off x="4610100" y="2373313"/>
            <a:ext cx="4152900" cy="2719387"/>
          </a:xfrm>
          <a:noFill/>
        </p:spPr>
      </p:pic>
      <p:sp>
        <p:nvSpPr>
          <p:cNvPr id="43013" name="Text Box 5"/>
          <p:cNvSpPr txBox="1">
            <a:spLocks noChangeArrowheads="1"/>
          </p:cNvSpPr>
          <p:nvPr/>
        </p:nvSpPr>
        <p:spPr bwMode="auto">
          <a:xfrm>
            <a:off x="1066800" y="5334000"/>
            <a:ext cx="2209800" cy="64633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squar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eaLnBrk="1" hangingPunct="1">
              <a:spcBef>
                <a:spcPct val="50000"/>
              </a:spcBef>
              <a:buClrTx/>
              <a:buSzTx/>
              <a:buFontTx/>
              <a:buNone/>
            </a:pPr>
            <a:r>
              <a:rPr lang="en-US" altLang="en-US" sz="1800" dirty="0">
                <a:latin typeface="Times New Roman"/>
                <a:cs typeface="Times New Roman"/>
              </a:rPr>
              <a:t>Earth emits mostly infrared radiation.</a:t>
            </a:r>
          </a:p>
        </p:txBody>
      </p:sp>
      <p:sp>
        <p:nvSpPr>
          <p:cNvPr id="43014" name="Text Box 6"/>
          <p:cNvSpPr txBox="1">
            <a:spLocks noChangeArrowheads="1"/>
          </p:cNvSpPr>
          <p:nvPr/>
        </p:nvSpPr>
        <p:spPr bwMode="auto">
          <a:xfrm>
            <a:off x="6019800" y="5334000"/>
            <a:ext cx="2286000" cy="64633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squar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eaLnBrk="1" hangingPunct="1">
              <a:spcBef>
                <a:spcPct val="50000"/>
              </a:spcBef>
              <a:buClrTx/>
              <a:buSzTx/>
              <a:buFontTx/>
              <a:buNone/>
            </a:pPr>
            <a:r>
              <a:rPr lang="en-US" altLang="en-US" sz="1800" dirty="0">
                <a:latin typeface="Times New Roman"/>
                <a:cs typeface="Times New Roman"/>
              </a:rPr>
              <a:t>Sun emits mostly visible radiation.</a:t>
            </a:r>
          </a:p>
        </p:txBody>
      </p:sp>
      <p:sp>
        <p:nvSpPr>
          <p:cNvPr id="43015" name="Text Box 7"/>
          <p:cNvSpPr txBox="1">
            <a:spLocks noChangeArrowheads="1"/>
          </p:cNvSpPr>
          <p:nvPr/>
        </p:nvSpPr>
        <p:spPr bwMode="auto">
          <a:xfrm>
            <a:off x="457200" y="1295400"/>
            <a:ext cx="6477000" cy="830997"/>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squar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eaLnBrk="1" hangingPunct="1">
              <a:spcBef>
                <a:spcPct val="50000"/>
              </a:spcBef>
              <a:buClrTx/>
              <a:buSzTx/>
              <a:buFontTx/>
              <a:buNone/>
            </a:pPr>
            <a:r>
              <a:rPr lang="en-US" altLang="en-US" sz="1600" dirty="0">
                <a:latin typeface="Times New Roman"/>
                <a:cs typeface="Times New Roman"/>
              </a:rPr>
              <a:t>Max Planck (1900) discovered the energy is quantized in connection with the radiation problem: spectrum of radiation emitted by a hot object of temperature T. Total intensity is I = </a:t>
            </a:r>
            <a:r>
              <a:rPr lang="el-GR" altLang="en-US" sz="1600" dirty="0">
                <a:latin typeface="Times New Roman"/>
                <a:cs typeface="Times New Roman"/>
              </a:rPr>
              <a:t>σ</a:t>
            </a:r>
            <a:r>
              <a:rPr lang="en-US" altLang="en-US" sz="1600" dirty="0">
                <a:latin typeface="Times New Roman"/>
                <a:cs typeface="Times New Roman"/>
              </a:rPr>
              <a:t>T</a:t>
            </a:r>
            <a:r>
              <a:rPr lang="en-US" altLang="en-US" sz="1600" baseline="30000" dirty="0">
                <a:latin typeface="Times New Roman"/>
                <a:cs typeface="Times New Roman"/>
              </a:rPr>
              <a:t>4</a:t>
            </a:r>
            <a:r>
              <a:rPr lang="en-US" altLang="en-US" sz="1600" dirty="0">
                <a:latin typeface="Times New Roman"/>
                <a:cs typeface="Times New Roman"/>
              </a:rPr>
              <a:t> and Wien law: </a:t>
            </a:r>
            <a:r>
              <a:rPr lang="el-GR" altLang="en-US" sz="1600" dirty="0">
                <a:latin typeface="Times New Roman"/>
                <a:cs typeface="Times New Roman"/>
              </a:rPr>
              <a:t>λ</a:t>
            </a:r>
            <a:r>
              <a:rPr lang="en-US" altLang="en-US" sz="1600" baseline="-25000" dirty="0">
                <a:latin typeface="Times New Roman"/>
                <a:cs typeface="Times New Roman"/>
              </a:rPr>
              <a:t>m</a:t>
            </a:r>
            <a:r>
              <a:rPr lang="en-US" altLang="en-US" sz="1600" dirty="0">
                <a:latin typeface="Times New Roman"/>
                <a:cs typeface="Times New Roman"/>
              </a:rPr>
              <a:t>T= 2.898K*mm</a:t>
            </a:r>
            <a:endParaRPr lang="el-GR" altLang="en-US" sz="1600" baseline="30000" dirty="0">
              <a:latin typeface="Times New Roman"/>
              <a:cs typeface="Times New Roman"/>
            </a:endParaRPr>
          </a:p>
        </p:txBody>
      </p:sp>
      <p:sp>
        <p:nvSpPr>
          <p:cNvPr id="43016" name="Text Box 8"/>
          <p:cNvSpPr txBox="1">
            <a:spLocks noChangeArrowheads="1"/>
          </p:cNvSpPr>
          <p:nvPr/>
        </p:nvSpPr>
        <p:spPr bwMode="auto">
          <a:xfrm>
            <a:off x="6934200" y="1295400"/>
            <a:ext cx="1143000" cy="3048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eaLnBrk="1" hangingPunct="1">
              <a:spcBef>
                <a:spcPct val="50000"/>
              </a:spcBef>
              <a:buClrTx/>
              <a:buSzTx/>
              <a:buFontTx/>
              <a:buNone/>
            </a:pPr>
            <a:endParaRPr lang="en-US" altLang="en-US" sz="1400" dirty="0"/>
          </a:p>
        </p:txBody>
      </p:sp>
      <p:pic>
        <p:nvPicPr>
          <p:cNvPr id="43017" name="Picture 9"/>
          <p:cNvPicPr>
            <a:picLocks noChangeAspect="1" noChangeArrowheads="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7162800" y="533400"/>
            <a:ext cx="1638300" cy="26098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
        <p:nvSpPr>
          <p:cNvPr id="43018"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43019"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43020"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20</a:t>
            </a:r>
            <a:endParaRPr lang="en-US" altLang="en-US" sz="14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z="3600" b="1" dirty="0" smtClean="0">
                <a:latin typeface="Times New Roman" panose="02020603050405020304" pitchFamily="18" charset="0"/>
              </a:rPr>
              <a:t>Light Spectrum</a:t>
            </a:r>
            <a:endParaRPr lang="en-US" altLang="en-US" sz="3600" b="1" dirty="0" smtClean="0"/>
          </a:p>
        </p:txBody>
      </p:sp>
      <p:sp>
        <p:nvSpPr>
          <p:cNvPr id="45060"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45061" name="Rectangle 5"/>
          <p:cNvSpPr>
            <a:spLocks noGrp="1" noChangeArrowheads="1"/>
          </p:cNvSpPr>
          <p:nvPr>
            <p:ph type="ftr" sz="quarter" idx="11"/>
          </p:nvPr>
        </p:nvSpPr>
        <p:spPr>
          <a:xfrm>
            <a:off x="3048000" y="64008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45062"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21</a:t>
            </a:r>
            <a:endParaRPr lang="en-US" altLang="en-US" sz="1400" dirty="0">
              <a:solidFill>
                <a:schemeClr val="tx1"/>
              </a:solidFill>
            </a:endParaRPr>
          </a:p>
        </p:txBody>
      </p:sp>
      <p:pic>
        <p:nvPicPr>
          <p:cNvPr id="8" name="Content Placeholder 7" descr="EM_spectrum_full.jpg"/>
          <p:cNvPicPr>
            <a:picLocks noGrp="1" noChangeAspect="1"/>
          </p:cNvPicPr>
          <p:nvPr>
            <p:ph idx="1"/>
          </p:nvPr>
        </p:nvPicPr>
        <p:blipFill>
          <a:blip r:embed="rId3"/>
          <a:srcRect l="-161085" r="-161085"/>
          <a:stretch>
            <a:fillRect/>
          </a:stretch>
        </p:blipFill>
        <p:spPr/>
      </p:pic>
      <p:sp>
        <p:nvSpPr>
          <p:cNvPr id="9" name="Rectangle 8"/>
          <p:cNvSpPr/>
          <p:nvPr/>
        </p:nvSpPr>
        <p:spPr>
          <a:xfrm>
            <a:off x="2133600" y="6096000"/>
            <a:ext cx="4572000" cy="276999"/>
          </a:xfrm>
          <a:prstGeom prst="rect">
            <a:avLst/>
          </a:prstGeom>
        </p:spPr>
        <p:txBody>
          <a:bodyPr>
            <a:spAutoFit/>
          </a:bodyPr>
          <a:lstStyle/>
          <a:p>
            <a:r>
              <a:rPr lang="en-US" sz="1200" i="1" dirty="0" smtClean="0"/>
              <a:t>http://imagine.gsfc.nasa.gov/science/toolbox/emspectrum1.html</a:t>
            </a:r>
            <a:endParaRPr lang="en-US" sz="1200"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47107"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22</a:t>
            </a:r>
            <a:endParaRPr lang="en-US" altLang="en-US" sz="1400" dirty="0">
              <a:solidFill>
                <a:schemeClr val="tx1"/>
              </a:solidFill>
            </a:endParaRPr>
          </a:p>
        </p:txBody>
      </p:sp>
      <p:sp>
        <p:nvSpPr>
          <p:cNvPr id="47108"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47109" name="Content Placeholder 1"/>
          <p:cNvSpPr>
            <a:spLocks noGrp="1"/>
          </p:cNvSpPr>
          <p:nvPr>
            <p:ph sz="half" idx="1"/>
          </p:nvPr>
        </p:nvSpPr>
        <p:spPr>
          <a:xfrm>
            <a:off x="304800" y="1447800"/>
            <a:ext cx="8382000" cy="4572000"/>
          </a:xfrm>
        </p:spPr>
        <p:txBody>
          <a:bodyPr/>
          <a:lstStyle/>
          <a:p>
            <a:pPr marL="0" indent="0" algn="ctr">
              <a:buFont typeface="Wingdings" panose="05000000000000000000" pitchFamily="2" charset="2"/>
              <a:buNone/>
            </a:pPr>
            <a:endParaRPr lang="en-US" altLang="en-US" sz="2400" i="1" dirty="0" smtClean="0">
              <a:latin typeface="Times New Roman" panose="02020603050405020304" pitchFamily="18" charset="0"/>
              <a:cs typeface="Times New Roman" panose="02020603050405020304" pitchFamily="18" charset="0"/>
              <a:hlinkClick r:id="rId3" action="ppaction://hlinkfile"/>
            </a:endParaRPr>
          </a:p>
          <a:p>
            <a:pPr marL="0" indent="0" algn="ctr">
              <a:buFont typeface="Wingdings" panose="05000000000000000000" pitchFamily="2" charset="2"/>
              <a:buNone/>
            </a:pPr>
            <a:endParaRPr lang="en-US" altLang="en-US" sz="2400" i="1" dirty="0" smtClean="0">
              <a:latin typeface="Times New Roman" panose="02020603050405020304" pitchFamily="18" charset="0"/>
              <a:cs typeface="Times New Roman" panose="02020603050405020304" pitchFamily="18" charset="0"/>
              <a:hlinkClick r:id="rId3" action="ppaction://hlinkfile"/>
            </a:endParaRPr>
          </a:p>
          <a:p>
            <a:pPr marL="0" indent="0" algn="ctr">
              <a:buFont typeface="Wingdings" panose="05000000000000000000" pitchFamily="2" charset="2"/>
              <a:buNone/>
            </a:pPr>
            <a:r>
              <a:rPr lang="en-US" altLang="en-US" sz="2400" i="1" dirty="0" smtClean="0">
                <a:latin typeface="Times New Roman" panose="02020603050405020304" pitchFamily="18" charset="0"/>
                <a:cs typeface="Times New Roman" panose="02020603050405020304" pitchFamily="18" charset="0"/>
                <a:hlinkClick r:id="rId4" action="ppaction://hlinkfile"/>
              </a:rPr>
              <a:t>Computer Lab #4 Blackbody Radiation</a:t>
            </a:r>
            <a:endParaRPr lang="en-US" altLang="en-US" sz="2400" i="1" dirty="0" smtClean="0">
              <a:latin typeface="Times New Roman" panose="02020603050405020304" pitchFamily="18" charset="0"/>
              <a:cs typeface="Times New Roman" panose="02020603050405020304" pitchFamily="18" charset="0"/>
            </a:endParaRPr>
          </a:p>
          <a:p>
            <a:pPr marL="0" indent="0" algn="ctr">
              <a:buFont typeface="Wingdings" panose="05000000000000000000" pitchFamily="2" charset="2"/>
              <a:buNone/>
            </a:pPr>
            <a:endParaRPr lang="en-US" altLang="en-US" sz="2400" i="1" dirty="0" smtClean="0">
              <a:latin typeface="Times New Roman" panose="02020603050405020304" pitchFamily="18" charset="0"/>
              <a:cs typeface="Times New Roman" panose="02020603050405020304" pitchFamily="18" charset="0"/>
            </a:endParaRPr>
          </a:p>
          <a:p>
            <a:pPr marL="0" indent="0" algn="ctr">
              <a:buNone/>
            </a:pPr>
            <a:r>
              <a:rPr lang="en-US" altLang="en-US" sz="2400" i="1" dirty="0" smtClean="0">
                <a:latin typeface="Times New Roman" panose="02020603050405020304" pitchFamily="18" charset="0"/>
                <a:cs typeface="Times New Roman" panose="02020603050405020304" pitchFamily="18" charset="0"/>
                <a:hlinkClick r:id="rId5" action="ppaction://hlinkfile"/>
              </a:rPr>
              <a:t>Computer Lab #4 PDF</a:t>
            </a:r>
            <a:endParaRPr lang="en-US" altLang="en-US" sz="2400" i="1" dirty="0" smtClean="0">
              <a:latin typeface="Times New Roman" panose="02020603050405020304" pitchFamily="18" charset="0"/>
              <a:cs typeface="Times New Roman" panose="02020603050405020304" pitchFamily="18" charset="0"/>
            </a:endParaRPr>
          </a:p>
          <a:p>
            <a:pPr marL="0" indent="0" algn="ctr">
              <a:buFont typeface="Wingdings" panose="05000000000000000000" pitchFamily="2" charset="2"/>
              <a:buNone/>
            </a:pPr>
            <a:endParaRPr lang="en-US" altLang="en-US" sz="2400" i="1" dirty="0" smtClean="0">
              <a:latin typeface="Times New Roman" panose="02020603050405020304" pitchFamily="18" charset="0"/>
              <a:cs typeface="Times New Roman" panose="02020603050405020304" pitchFamily="18" charset="0"/>
            </a:endParaRPr>
          </a:p>
        </p:txBody>
      </p:sp>
      <p:sp>
        <p:nvSpPr>
          <p:cNvPr id="47110" name="Rectangle 2"/>
          <p:cNvSpPr>
            <a:spLocks noGrp="1" noChangeArrowheads="1"/>
          </p:cNvSpPr>
          <p:nvPr>
            <p:ph type="title"/>
          </p:nvPr>
        </p:nvSpPr>
        <p:spPr/>
        <p:txBody>
          <a:bodyPr/>
          <a:lstStyle/>
          <a:p>
            <a:r>
              <a:rPr lang="en-US" altLang="en-US" sz="3200" b="1" dirty="0" smtClean="0">
                <a:latin typeface="Times New Roman" panose="02020603050405020304" pitchFamily="18" charset="0"/>
                <a:cs typeface="Times New Roman" panose="02020603050405020304" pitchFamily="18" charset="0"/>
              </a:rPr>
              <a:t>Model for Earth Temperature</a:t>
            </a:r>
            <a:r>
              <a:rPr lang="en-US" altLang="en-US" sz="3600" b="1" dirty="0" smtClean="0">
                <a:latin typeface="Times New Roman" panose="02020603050405020304" pitchFamily="18" charset="0"/>
                <a:cs typeface="Times New Roman" panose="02020603050405020304" pitchFamily="18" charset="0"/>
              </a:rPr>
              <a:t/>
            </a:r>
            <a:br>
              <a:rPr lang="en-US" altLang="en-US" sz="3600" b="1" dirty="0" smtClean="0">
                <a:latin typeface="Times New Roman" panose="02020603050405020304" pitchFamily="18" charset="0"/>
                <a:cs typeface="Times New Roman" panose="02020603050405020304" pitchFamily="18" charset="0"/>
              </a:rPr>
            </a:br>
            <a:r>
              <a:rPr lang="en-US" altLang="en-US" sz="2800" b="1" dirty="0" smtClean="0">
                <a:solidFill>
                  <a:srgbClr val="FF0000"/>
                </a:solidFill>
                <a:latin typeface="Times New Roman" panose="02020603050405020304" pitchFamily="18" charset="0"/>
                <a:cs typeface="Times New Roman" panose="02020603050405020304" pitchFamily="18" charset="0"/>
              </a:rPr>
              <a:t>~CL#4 Blackbody Radiation</a:t>
            </a:r>
            <a:endParaRPr lang="en-US" altLang="en-US" sz="2800" b="1" dirty="0" smtClean="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Title 1"/>
          <p:cNvSpPr>
            <a:spLocks noGrp="1"/>
          </p:cNvSpPr>
          <p:nvPr>
            <p:ph type="title"/>
          </p:nvPr>
        </p:nvSpPr>
        <p:spPr>
          <a:xfrm>
            <a:off x="1524000" y="152400"/>
            <a:ext cx="7620000" cy="1143000"/>
          </a:xfrm>
        </p:spPr>
        <p:txBody>
          <a:bodyPr/>
          <a:lstStyle/>
          <a:p>
            <a:r>
              <a:rPr lang="en-US" altLang="en-US" sz="3600" b="1" dirty="0" smtClean="0">
                <a:latin typeface="Times New Roman" panose="02020603050405020304" pitchFamily="18" charset="0"/>
                <a:cs typeface="Times New Roman" panose="02020603050405020304" pitchFamily="18" charset="0"/>
              </a:rPr>
              <a:t>Final Thoughts &amp; Acknowledgements</a:t>
            </a:r>
          </a:p>
        </p:txBody>
      </p:sp>
      <p:sp>
        <p:nvSpPr>
          <p:cNvPr id="35843" name="Content Placeholder 2"/>
          <p:cNvSpPr>
            <a:spLocks noGrp="1"/>
          </p:cNvSpPr>
          <p:nvPr>
            <p:ph idx="1"/>
          </p:nvPr>
        </p:nvSpPr>
        <p:spPr>
          <a:xfrm>
            <a:off x="304800" y="1295400"/>
            <a:ext cx="8839200" cy="4953000"/>
          </a:xfrm>
        </p:spPr>
        <p:txBody>
          <a:bodyPr/>
          <a:lstStyle/>
          <a:p>
            <a:pPr marL="342900" lvl="1" indent="-342900">
              <a:buClr>
                <a:schemeClr val="tx1"/>
              </a:buClr>
              <a:buSzPct val="70000"/>
              <a:buFont typeface="Wingdings" panose="05000000000000000000" pitchFamily="2" charset="2"/>
              <a:buChar char="v"/>
              <a:defRPr/>
            </a:pPr>
            <a:r>
              <a:rPr lang="en-US" altLang="en-US" sz="2000" dirty="0" smtClean="0">
                <a:solidFill>
                  <a:srgbClr val="0000FF"/>
                </a:solidFill>
                <a:latin typeface="Times New Roman" panose="02020603050405020304" pitchFamily="18" charset="0"/>
              </a:rPr>
              <a:t>Constant updating is necessary, </a:t>
            </a:r>
            <a:r>
              <a:rPr lang="en-US" altLang="en-US" sz="2000" dirty="0">
                <a:solidFill>
                  <a:srgbClr val="0000FF"/>
                </a:solidFill>
                <a:latin typeface="Times New Roman" panose="02020603050405020304" pitchFamily="18" charset="0"/>
              </a:rPr>
              <a:t>for example:</a:t>
            </a:r>
            <a:endParaRPr lang="en-US" altLang="en-US" sz="2000" dirty="0" smtClean="0">
              <a:solidFill>
                <a:srgbClr val="0000FF"/>
              </a:solidFill>
              <a:latin typeface="Times New Roman" panose="02020603050405020304" pitchFamily="18" charset="0"/>
            </a:endParaRPr>
          </a:p>
          <a:p>
            <a:pPr lvl="1">
              <a:buFont typeface="Arial" panose="020B0604020202020204" pitchFamily="34" charset="0"/>
              <a:buChar char="•"/>
              <a:defRPr/>
            </a:pPr>
            <a:r>
              <a:rPr lang="en-US" altLang="en-US" sz="2000" dirty="0" err="1" smtClean="0">
                <a:solidFill>
                  <a:srgbClr val="0000FF"/>
                </a:solidFill>
                <a:latin typeface="Times New Roman" panose="02020603050405020304" pitchFamily="18" charset="0"/>
              </a:rPr>
              <a:t>hydofracturing</a:t>
            </a:r>
            <a:r>
              <a:rPr lang="en-US" altLang="en-US" sz="2000" dirty="0" smtClean="0">
                <a:solidFill>
                  <a:srgbClr val="0000FF"/>
                </a:solidFill>
                <a:latin typeface="Times New Roman" panose="02020603050405020304" pitchFamily="18" charset="0"/>
              </a:rPr>
              <a:t>: uses lots of water, chemicals, contamination of aquifers;</a:t>
            </a:r>
          </a:p>
          <a:p>
            <a:pPr lvl="1">
              <a:buFont typeface="Arial" panose="020B0604020202020204" pitchFamily="34" charset="0"/>
              <a:buChar char="•"/>
              <a:defRPr/>
            </a:pPr>
            <a:r>
              <a:rPr lang="en-US" altLang="en-US" sz="2000" dirty="0" smtClean="0">
                <a:solidFill>
                  <a:srgbClr val="0000FF"/>
                </a:solidFill>
                <a:latin typeface="Times New Roman" panose="02020603050405020304" pitchFamily="18" charset="0"/>
                <a:cs typeface="Times New Roman" panose="02020603050405020304" pitchFamily="18" charset="0"/>
              </a:rPr>
              <a:t>refining models- Physics Today: </a:t>
            </a:r>
            <a:r>
              <a:rPr lang="en-US" altLang="en-US" sz="1600" dirty="0" err="1" smtClean="0">
                <a:solidFill>
                  <a:srgbClr val="0000FF"/>
                </a:solidFill>
                <a:latin typeface="Times New Roman" panose="02020603050405020304" pitchFamily="18" charset="0"/>
                <a:cs typeface="Times New Roman" panose="02020603050405020304" pitchFamily="18" charset="0"/>
              </a:rPr>
              <a:t>Marder</a:t>
            </a:r>
            <a:r>
              <a:rPr lang="en-US" altLang="en-US" sz="1600" dirty="0" smtClean="0">
                <a:solidFill>
                  <a:srgbClr val="0000FF"/>
                </a:solidFill>
                <a:latin typeface="Times New Roman" panose="02020603050405020304" pitchFamily="18" charset="0"/>
                <a:cs typeface="Times New Roman" panose="02020603050405020304" pitchFamily="18" charset="0"/>
              </a:rPr>
              <a:t>, Michael, </a:t>
            </a:r>
            <a:r>
              <a:rPr lang="en-US" altLang="en-US" sz="1600" dirty="0" err="1" smtClean="0">
                <a:solidFill>
                  <a:srgbClr val="0000FF"/>
                </a:solidFill>
                <a:latin typeface="Times New Roman" panose="02020603050405020304" pitchFamily="18" charset="0"/>
                <a:cs typeface="Times New Roman" panose="02020603050405020304" pitchFamily="18" charset="0"/>
              </a:rPr>
              <a:t>Patzek</a:t>
            </a:r>
            <a:r>
              <a:rPr lang="en-US" altLang="en-US" sz="1600" dirty="0" smtClean="0">
                <a:solidFill>
                  <a:srgbClr val="0000FF"/>
                </a:solidFill>
                <a:latin typeface="Times New Roman" panose="02020603050405020304" pitchFamily="18" charset="0"/>
                <a:cs typeface="Times New Roman" panose="02020603050405020304" pitchFamily="18" charset="0"/>
              </a:rPr>
              <a:t>, </a:t>
            </a:r>
            <a:r>
              <a:rPr lang="en-US" altLang="en-US" sz="1600" dirty="0" err="1" smtClean="0">
                <a:solidFill>
                  <a:srgbClr val="0000FF"/>
                </a:solidFill>
                <a:latin typeface="Times New Roman" panose="02020603050405020304" pitchFamily="18" charset="0"/>
                <a:cs typeface="Times New Roman" panose="02020603050405020304" pitchFamily="18" charset="0"/>
              </a:rPr>
              <a:t>Tadeusz</a:t>
            </a:r>
            <a:r>
              <a:rPr lang="en-US" altLang="en-US" sz="1600" dirty="0" smtClean="0">
                <a:solidFill>
                  <a:srgbClr val="0000FF"/>
                </a:solidFill>
                <a:latin typeface="Times New Roman" panose="02020603050405020304" pitchFamily="18" charset="0"/>
                <a:cs typeface="Times New Roman" panose="02020603050405020304" pitchFamily="18" charset="0"/>
              </a:rPr>
              <a:t>, and Tinker, Scott W. “Physics, </a:t>
            </a:r>
            <a:r>
              <a:rPr lang="en-US" altLang="en-US" sz="1600" dirty="0" err="1" smtClean="0">
                <a:solidFill>
                  <a:srgbClr val="0000FF"/>
                </a:solidFill>
                <a:latin typeface="Times New Roman" panose="02020603050405020304" pitchFamily="18" charset="0"/>
                <a:cs typeface="Times New Roman" panose="02020603050405020304" pitchFamily="18" charset="0"/>
              </a:rPr>
              <a:t>Fracking</a:t>
            </a:r>
            <a:r>
              <a:rPr lang="en-US" altLang="en-US" sz="1600" dirty="0" smtClean="0">
                <a:solidFill>
                  <a:srgbClr val="0000FF"/>
                </a:solidFill>
                <a:latin typeface="Times New Roman" panose="02020603050405020304" pitchFamily="18" charset="0"/>
                <a:cs typeface="Times New Roman" panose="02020603050405020304" pitchFamily="18" charset="0"/>
              </a:rPr>
              <a:t>, Fuel and the Future." </a:t>
            </a:r>
            <a:r>
              <a:rPr lang="en-US" altLang="en-US" sz="1600" i="1" dirty="0" smtClean="0">
                <a:solidFill>
                  <a:srgbClr val="0000FF"/>
                </a:solidFill>
                <a:latin typeface="Times New Roman" panose="02020603050405020304" pitchFamily="18" charset="0"/>
                <a:cs typeface="Times New Roman" panose="02020603050405020304" pitchFamily="18" charset="0"/>
              </a:rPr>
              <a:t>Physics Today</a:t>
            </a:r>
            <a:r>
              <a:rPr lang="en-US" altLang="en-US" sz="1600" dirty="0" smtClean="0">
                <a:solidFill>
                  <a:srgbClr val="0000FF"/>
                </a:solidFill>
                <a:latin typeface="Times New Roman" panose="02020603050405020304" pitchFamily="18" charset="0"/>
                <a:cs typeface="Times New Roman" panose="02020603050405020304" pitchFamily="18" charset="0"/>
              </a:rPr>
              <a:t> July 2016: 46-52. Print.</a:t>
            </a:r>
          </a:p>
          <a:p>
            <a:pPr lvl="1">
              <a:buFont typeface="Arial" panose="020B0604020202020204" pitchFamily="34" charset="0"/>
              <a:buChar char="•"/>
              <a:defRPr/>
            </a:pPr>
            <a:r>
              <a:rPr lang="en-US" altLang="en-US" sz="2000" dirty="0" smtClean="0">
                <a:solidFill>
                  <a:srgbClr val="0000FF"/>
                </a:solidFill>
                <a:latin typeface="Times New Roman" panose="02020603050405020304" pitchFamily="18" charset="0"/>
                <a:ea typeface="+mn-ea"/>
                <a:cs typeface="Times New Roman" panose="02020603050405020304" pitchFamily="18" charset="0"/>
              </a:rPr>
              <a:t>update to computer software – </a:t>
            </a:r>
            <a:r>
              <a:rPr lang="en-US" altLang="en-US" sz="2000" dirty="0" err="1" smtClean="0">
                <a:solidFill>
                  <a:srgbClr val="0000FF"/>
                </a:solidFill>
                <a:latin typeface="Times New Roman" panose="02020603050405020304" pitchFamily="18" charset="0"/>
                <a:ea typeface="+mn-ea"/>
                <a:cs typeface="Times New Roman" panose="02020603050405020304" pitchFamily="18" charset="0"/>
              </a:rPr>
              <a:t>Mathcad</a:t>
            </a:r>
            <a:r>
              <a:rPr lang="en-US" altLang="en-US" sz="2000" dirty="0" smtClean="0">
                <a:solidFill>
                  <a:srgbClr val="0000FF"/>
                </a:solidFill>
                <a:latin typeface="Times New Roman" panose="02020603050405020304" pitchFamily="18" charset="0"/>
                <a:ea typeface="+mn-ea"/>
                <a:cs typeface="Times New Roman" panose="02020603050405020304" pitchFamily="18" charset="0"/>
              </a:rPr>
              <a:t> 15 to </a:t>
            </a:r>
            <a:r>
              <a:rPr lang="en-US" altLang="en-US" sz="2000" dirty="0" err="1" smtClean="0">
                <a:solidFill>
                  <a:srgbClr val="0000FF"/>
                </a:solidFill>
                <a:latin typeface="Times New Roman" panose="02020603050405020304" pitchFamily="18" charset="0"/>
                <a:ea typeface="+mn-ea"/>
                <a:cs typeface="Times New Roman" panose="02020603050405020304" pitchFamily="18" charset="0"/>
              </a:rPr>
              <a:t>Mathcad</a:t>
            </a:r>
            <a:r>
              <a:rPr lang="en-US" altLang="en-US" sz="2000" dirty="0" smtClean="0">
                <a:solidFill>
                  <a:srgbClr val="0000FF"/>
                </a:solidFill>
                <a:latin typeface="Times New Roman" panose="02020603050405020304" pitchFamily="18" charset="0"/>
                <a:ea typeface="+mn-ea"/>
                <a:cs typeface="Times New Roman" panose="02020603050405020304" pitchFamily="18" charset="0"/>
              </a:rPr>
              <a:t> Prime</a:t>
            </a:r>
          </a:p>
          <a:p>
            <a:pPr marL="342900" lvl="1" indent="-342900">
              <a:buClr>
                <a:schemeClr val="tx1"/>
              </a:buClr>
              <a:buSzPct val="70000"/>
              <a:buFont typeface="Wingdings" panose="05000000000000000000" pitchFamily="2" charset="2"/>
              <a:buChar char="v"/>
              <a:defRPr/>
            </a:pPr>
            <a:r>
              <a:rPr lang="en-US" altLang="en-US" sz="2000" dirty="0" smtClean="0">
                <a:solidFill>
                  <a:srgbClr val="0000FF"/>
                </a:solidFill>
                <a:latin typeface="Times New Roman" panose="02020603050405020304" pitchFamily="18" charset="0"/>
              </a:rPr>
              <a:t>Effectively teaching </a:t>
            </a:r>
            <a:r>
              <a:rPr lang="en-US" altLang="en-US" sz="2000" dirty="0">
                <a:solidFill>
                  <a:srgbClr val="0000FF"/>
                </a:solidFill>
                <a:latin typeface="Times New Roman" panose="02020603050405020304" pitchFamily="18" charset="0"/>
              </a:rPr>
              <a:t>students who have less than adequate preparation in calculus and introductory physics</a:t>
            </a:r>
            <a:r>
              <a:rPr lang="en-US" altLang="en-US" sz="2000" dirty="0" smtClean="0">
                <a:solidFill>
                  <a:srgbClr val="0000FF"/>
                </a:solidFill>
                <a:latin typeface="Times New Roman" panose="02020603050405020304" pitchFamily="18" charset="0"/>
              </a:rPr>
              <a:t>.</a:t>
            </a:r>
          </a:p>
          <a:p>
            <a:pPr marL="342900" lvl="1" indent="-342900">
              <a:buClr>
                <a:schemeClr val="tx1"/>
              </a:buClr>
              <a:buSzPct val="70000"/>
              <a:buFont typeface="Wingdings" panose="05000000000000000000" pitchFamily="2" charset="2"/>
              <a:buChar char="v"/>
              <a:defRPr/>
            </a:pPr>
            <a:r>
              <a:rPr lang="en-US" altLang="en-US" sz="2000" dirty="0" smtClean="0">
                <a:solidFill>
                  <a:srgbClr val="0000FF"/>
                </a:solidFill>
                <a:latin typeface="Times New Roman" panose="02020603050405020304" pitchFamily="18" charset="0"/>
              </a:rPr>
              <a:t>Quantifying the effect of computer </a:t>
            </a:r>
            <a:r>
              <a:rPr lang="en-US" altLang="en-US" sz="2000" smtClean="0">
                <a:solidFill>
                  <a:srgbClr val="0000FF"/>
                </a:solidFill>
                <a:latin typeface="Times New Roman" panose="02020603050405020304" pitchFamily="18" charset="0"/>
              </a:rPr>
              <a:t>modeling</a:t>
            </a:r>
            <a:r>
              <a:rPr lang="en-US" altLang="en-US" sz="2000" smtClean="0">
                <a:solidFill>
                  <a:srgbClr val="0000FF"/>
                </a:solidFill>
                <a:latin typeface="Times New Roman" panose="02020603050405020304" pitchFamily="18" charset="0"/>
              </a:rPr>
              <a:t> </a:t>
            </a:r>
            <a:r>
              <a:rPr lang="en-US" altLang="en-US" sz="2000" smtClean="0">
                <a:solidFill>
                  <a:srgbClr val="0000FF"/>
                </a:solidFill>
                <a:latin typeface="Times New Roman" panose="02020603050405020304" pitchFamily="18" charset="0"/>
              </a:rPr>
              <a:t>with</a:t>
            </a:r>
            <a:r>
              <a:rPr lang="en-US" altLang="en-US" sz="2000" smtClean="0">
                <a:solidFill>
                  <a:srgbClr val="0000FF"/>
                </a:solidFill>
                <a:latin typeface="Times New Roman" panose="02020603050405020304" pitchFamily="18" charset="0"/>
              </a:rPr>
              <a:t> </a:t>
            </a:r>
            <a:r>
              <a:rPr lang="en-US" altLang="en-US" sz="2000" dirty="0" smtClean="0">
                <a:solidFill>
                  <a:srgbClr val="0000FF"/>
                </a:solidFill>
                <a:latin typeface="Times New Roman" panose="02020603050405020304" pitchFamily="18" charset="0"/>
              </a:rPr>
              <a:t>improved understanding.</a:t>
            </a:r>
          </a:p>
          <a:p>
            <a:pPr marL="0" lvl="1" indent="0">
              <a:buClr>
                <a:schemeClr val="tx1"/>
              </a:buClr>
              <a:buSzPct val="70000"/>
              <a:buNone/>
              <a:defRPr/>
            </a:pPr>
            <a:endParaRPr lang="en-US" altLang="en-US" sz="1200" dirty="0" smtClean="0">
              <a:solidFill>
                <a:srgbClr val="0000FF"/>
              </a:solidFill>
              <a:latin typeface="Times New Roman" panose="02020603050405020304" pitchFamily="18" charset="0"/>
            </a:endParaRPr>
          </a:p>
          <a:p>
            <a:pPr marL="457200" lvl="1" indent="0" eaLnBrk="1" hangingPunct="1">
              <a:buNone/>
              <a:defRPr/>
            </a:pPr>
            <a:r>
              <a:rPr lang="en-US" altLang="en-US" sz="1600" i="1" dirty="0" smtClean="0">
                <a:solidFill>
                  <a:srgbClr val="0000FF"/>
                </a:solidFill>
                <a:latin typeface="Times New Roman" panose="02020603050405020304" pitchFamily="18" charset="0"/>
                <a:cs typeface="Times New Roman" panose="02020603050405020304" pitchFamily="18" charset="0"/>
              </a:rPr>
              <a:t>With gratitude to:</a:t>
            </a:r>
          </a:p>
          <a:p>
            <a:pPr lvl="1" eaLnBrk="1" hangingPunct="1">
              <a:buFont typeface="Arial" panose="020B0604020202020204" pitchFamily="34" charset="0"/>
              <a:buChar char="•"/>
              <a:defRPr/>
            </a:pPr>
            <a:r>
              <a:rPr lang="en-US" altLang="en-US" sz="1600" i="1" dirty="0" smtClean="0">
                <a:solidFill>
                  <a:srgbClr val="0000FF"/>
                </a:solidFill>
                <a:latin typeface="Times New Roman" panose="02020603050405020304" pitchFamily="18" charset="0"/>
                <a:cs typeface="Times New Roman" panose="02020603050405020304" pitchFamily="18" charset="0"/>
              </a:rPr>
              <a:t>Dr. Petru Fodor</a:t>
            </a:r>
            <a:r>
              <a:rPr lang="en-US" altLang="en-US" sz="1600" dirty="0" smtClean="0">
                <a:solidFill>
                  <a:srgbClr val="0000FF"/>
                </a:solidFill>
                <a:latin typeface="Times New Roman" panose="02020603050405020304" pitchFamily="18" charset="0"/>
                <a:cs typeface="Times New Roman" panose="02020603050405020304" pitchFamily="18" charset="0"/>
              </a:rPr>
              <a:t>, </a:t>
            </a:r>
            <a:r>
              <a:rPr lang="en-US" altLang="en-US" sz="1600" i="1" dirty="0">
                <a:solidFill>
                  <a:srgbClr val="0000FF"/>
                </a:solidFill>
                <a:latin typeface="Times New Roman" panose="02020603050405020304" pitchFamily="18" charset="0"/>
                <a:cs typeface="Times New Roman" panose="02020603050405020304" pitchFamily="18" charset="0"/>
              </a:rPr>
              <a:t>Physics Department, Cleveland State University, who has provided vast contributions to the development of this course and </a:t>
            </a:r>
            <a:r>
              <a:rPr lang="en-US" altLang="en-US" sz="1600" i="1" dirty="0" smtClean="0">
                <a:solidFill>
                  <a:srgbClr val="0000FF"/>
                </a:solidFill>
                <a:latin typeface="Times New Roman" panose="02020603050405020304" pitchFamily="18" charset="0"/>
                <a:cs typeface="Times New Roman" panose="02020603050405020304" pitchFamily="18" charset="0"/>
              </a:rPr>
              <a:t>presentation. He continues </a:t>
            </a:r>
            <a:r>
              <a:rPr lang="en-US" altLang="en-US" sz="1600" i="1" dirty="0">
                <a:solidFill>
                  <a:srgbClr val="0000FF"/>
                </a:solidFill>
                <a:latin typeface="Times New Roman" panose="02020603050405020304" pitchFamily="18" charset="0"/>
                <a:cs typeface="Times New Roman" panose="02020603050405020304" pitchFamily="18" charset="0"/>
              </a:rPr>
              <a:t>to empower and inspire a broad spectrum of </a:t>
            </a:r>
            <a:r>
              <a:rPr lang="en-US" altLang="en-US" sz="1600" i="1" dirty="0" smtClean="0">
                <a:solidFill>
                  <a:srgbClr val="0000FF"/>
                </a:solidFill>
                <a:latin typeface="Times New Roman" panose="02020603050405020304" pitchFamily="18" charset="0"/>
                <a:cs typeface="Times New Roman" panose="02020603050405020304" pitchFamily="18" charset="0"/>
              </a:rPr>
              <a:t>students.</a:t>
            </a:r>
          </a:p>
          <a:p>
            <a:pPr lvl="1" eaLnBrk="1" hangingPunct="1">
              <a:buFont typeface="Arial" panose="020B0604020202020204" pitchFamily="34" charset="0"/>
              <a:buChar char="•"/>
              <a:defRPr/>
            </a:pPr>
            <a:r>
              <a:rPr lang="en-US" altLang="en-US" sz="1600" i="1" dirty="0" smtClean="0">
                <a:solidFill>
                  <a:srgbClr val="0000FF"/>
                </a:solidFill>
                <a:latin typeface="Times New Roman" panose="02020603050405020304" pitchFamily="18" charset="0"/>
                <a:cs typeface="Times New Roman" panose="02020603050405020304" pitchFamily="18" charset="0"/>
              </a:rPr>
              <a:t>The Department </a:t>
            </a:r>
            <a:r>
              <a:rPr lang="en-US" altLang="en-US" sz="1600" i="1" dirty="0">
                <a:solidFill>
                  <a:srgbClr val="0000FF"/>
                </a:solidFill>
                <a:latin typeface="Times New Roman" panose="02020603050405020304" pitchFamily="18" charset="0"/>
                <a:cs typeface="Times New Roman" panose="02020603050405020304" pitchFamily="18" charset="0"/>
              </a:rPr>
              <a:t>of Physics </a:t>
            </a:r>
            <a:r>
              <a:rPr lang="en-US" altLang="en-US" sz="1600" i="1" dirty="0" smtClean="0">
                <a:solidFill>
                  <a:srgbClr val="0000FF"/>
                </a:solidFill>
                <a:latin typeface="Times New Roman" panose="02020603050405020304" pitchFamily="18" charset="0"/>
                <a:cs typeface="Times New Roman" panose="02020603050405020304" pitchFamily="18" charset="0"/>
              </a:rPr>
              <a:t>and the College </a:t>
            </a:r>
            <a:r>
              <a:rPr lang="en-US" altLang="en-US" sz="1600" i="1" dirty="0">
                <a:solidFill>
                  <a:srgbClr val="0000FF"/>
                </a:solidFill>
                <a:latin typeface="Times New Roman" panose="02020603050405020304" pitchFamily="18" charset="0"/>
                <a:cs typeface="Times New Roman" panose="02020603050405020304" pitchFamily="18" charset="0"/>
              </a:rPr>
              <a:t>of Sciences &amp; Health </a:t>
            </a:r>
            <a:r>
              <a:rPr lang="en-US" altLang="en-US" sz="1600" i="1" dirty="0" smtClean="0">
                <a:solidFill>
                  <a:srgbClr val="0000FF"/>
                </a:solidFill>
                <a:latin typeface="Times New Roman" panose="02020603050405020304" pitchFamily="18" charset="0"/>
                <a:cs typeface="Times New Roman" panose="02020603050405020304" pitchFamily="18" charset="0"/>
              </a:rPr>
              <a:t>Professions, </a:t>
            </a:r>
            <a:r>
              <a:rPr lang="en-US" altLang="en-US" sz="1600" i="1" dirty="0">
                <a:solidFill>
                  <a:srgbClr val="0000FF"/>
                </a:solidFill>
                <a:latin typeface="Times New Roman" panose="02020603050405020304" pitchFamily="18" charset="0"/>
                <a:cs typeface="Times New Roman" panose="02020603050405020304" pitchFamily="18" charset="0"/>
              </a:rPr>
              <a:t>Cleveland </a:t>
            </a:r>
            <a:r>
              <a:rPr lang="en-US" altLang="en-US" sz="1600" i="1" dirty="0" smtClean="0">
                <a:solidFill>
                  <a:srgbClr val="0000FF"/>
                </a:solidFill>
                <a:latin typeface="Times New Roman" panose="02020603050405020304" pitchFamily="18" charset="0"/>
                <a:cs typeface="Times New Roman" panose="02020603050405020304" pitchFamily="18" charset="0"/>
              </a:rPr>
              <a:t>State University for generously funding the opportunity to share this presentation.</a:t>
            </a:r>
          </a:p>
          <a:p>
            <a:pPr>
              <a:buFont typeface="Wingdings" panose="05000000000000000000" pitchFamily="2" charset="2"/>
              <a:buChar char="q"/>
              <a:defRPr/>
            </a:pPr>
            <a:endParaRPr lang="en-US" altLang="en-US" sz="2000" dirty="0" smtClean="0">
              <a:solidFill>
                <a:srgbClr val="000099"/>
              </a:solidFill>
              <a:latin typeface="Times New Roman" panose="02020603050405020304" pitchFamily="18" charset="0"/>
            </a:endParaRPr>
          </a:p>
          <a:p>
            <a:pPr>
              <a:buFont typeface="Wingdings" panose="05000000000000000000" pitchFamily="2" charset="2"/>
              <a:buChar char="q"/>
              <a:defRPr/>
            </a:pPr>
            <a:endParaRPr lang="en-US" altLang="en-US" sz="2000" dirty="0" smtClean="0">
              <a:solidFill>
                <a:srgbClr val="000099"/>
              </a:solidFill>
              <a:latin typeface="Times New Roman" panose="02020603050405020304" pitchFamily="18" charset="0"/>
            </a:endParaRPr>
          </a:p>
        </p:txBody>
      </p:sp>
      <p:sp>
        <p:nvSpPr>
          <p:cNvPr id="55300" name="Slide Number Placeholder 5"/>
          <p:cNvSpPr>
            <a:spLocks noGrp="1"/>
          </p:cNvSpPr>
          <p:nvPr>
            <p:ph type="sldNum" sz="quarter" idx="12"/>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F06C920A-7414-472B-8C03-0CE403FB37FA}" type="slidenum">
              <a:rPr lang="en-US" altLang="en-US" sz="1400">
                <a:solidFill>
                  <a:schemeClr val="tx1"/>
                </a:solidFill>
              </a:rPr>
              <a:pPr>
                <a:spcBef>
                  <a:spcPct val="0"/>
                </a:spcBef>
                <a:buClrTx/>
                <a:buSzTx/>
                <a:buFontTx/>
                <a:buNone/>
              </a:pPr>
              <a:t>23</a:t>
            </a:fld>
            <a:endParaRPr lang="en-US" altLang="en-US" sz="1400" dirty="0">
              <a:solidFill>
                <a:schemeClr val="tx1"/>
              </a:solidFill>
            </a:endParaRPr>
          </a:p>
        </p:txBody>
      </p:sp>
      <p:sp>
        <p:nvSpPr>
          <p:cNvPr id="55301"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55302" name="Date Placeholder 3"/>
          <p:cNvSpPr txBox="1">
            <a:spLocks/>
          </p:cNvSpPr>
          <p:nvPr/>
        </p:nvSpPr>
        <p:spPr bwMode="auto">
          <a:xfrm>
            <a:off x="6477000" y="6248400"/>
            <a:ext cx="1905000"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r" eaLnBrk="1" hangingPunct="1">
              <a:spcBef>
                <a:spcPct val="0"/>
              </a:spcBef>
              <a:buClrTx/>
              <a:buSzTx/>
              <a:buFontTx/>
              <a:buNone/>
            </a:pPr>
            <a:r>
              <a:rPr lang="en-US" altLang="en-US" sz="1200" dirty="0">
                <a:solidFill>
                  <a:schemeClr val="tx1"/>
                </a:solidFill>
              </a:rPr>
              <a:t>July 2016</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00"/>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27908" y="457200"/>
            <a:ext cx="5534891" cy="762000"/>
          </a:xfrm>
        </p:spPr>
        <p:txBody>
          <a:bodyPr/>
          <a:lstStyle/>
          <a:p>
            <a:r>
              <a:rPr lang="en-US" sz="3600" dirty="0" smtClean="0">
                <a:latin typeface="Times New Roman" panose="02020603050405020304" pitchFamily="18" charset="0"/>
                <a:cs typeface="Times New Roman" panose="02020603050405020304" pitchFamily="18" charset="0"/>
              </a:rPr>
              <a:t>Other Computer Labs…</a:t>
            </a: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American Association of Physics Teachers Summer Meeting, Philadelphia</a:t>
            </a:r>
            <a:endParaRPr lang="en-US" dirty="0"/>
          </a:p>
        </p:txBody>
      </p:sp>
      <p:sp>
        <p:nvSpPr>
          <p:cNvPr id="6" name="Slide Number Placeholder 5"/>
          <p:cNvSpPr>
            <a:spLocks noGrp="1"/>
          </p:cNvSpPr>
          <p:nvPr>
            <p:ph type="sldNum" sz="quarter" idx="12"/>
          </p:nvPr>
        </p:nvSpPr>
        <p:spPr/>
        <p:txBody>
          <a:bodyPr/>
          <a:lstStyle/>
          <a:p>
            <a:pPr>
              <a:defRPr/>
            </a:pPr>
            <a:fld id="{DBAFF900-FDB1-4DC9-A1AC-17FDA4E9C89B}" type="slidenum">
              <a:rPr lang="en-US" altLang="en-US" smtClean="0"/>
              <a:pPr>
                <a:defRPr/>
              </a:pPr>
              <a:t>24</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06813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57347"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24</a:t>
            </a:r>
            <a:endParaRPr lang="en-US" altLang="en-US" sz="1400" dirty="0">
              <a:solidFill>
                <a:schemeClr val="tx1"/>
              </a:solidFill>
            </a:endParaRPr>
          </a:p>
        </p:txBody>
      </p:sp>
      <p:sp>
        <p:nvSpPr>
          <p:cNvPr id="57348"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57349" name="Rectangle 2"/>
          <p:cNvSpPr>
            <a:spLocks noGrp="1" noChangeArrowheads="1"/>
          </p:cNvSpPr>
          <p:nvPr>
            <p:ph type="title"/>
          </p:nvPr>
        </p:nvSpPr>
        <p:spPr>
          <a:xfrm>
            <a:off x="1524000" y="152400"/>
            <a:ext cx="7467600" cy="1143000"/>
          </a:xfrm>
        </p:spPr>
        <p:txBody>
          <a:bodyPr/>
          <a:lstStyle/>
          <a:p>
            <a:r>
              <a:rPr lang="en-US" altLang="en-US" sz="3600" b="1" dirty="0" smtClean="0">
                <a:latin typeface="Times New Roman" panose="02020603050405020304" pitchFamily="18" charset="0"/>
                <a:cs typeface="Times New Roman" panose="02020603050405020304" pitchFamily="18" charset="0"/>
              </a:rPr>
              <a:t>Atmospheric Air Movement</a:t>
            </a:r>
            <a:r>
              <a:rPr lang="en-US" altLang="en-US" sz="4400" b="1" dirty="0" smtClean="0">
                <a:latin typeface="Times New Roman" panose="02020603050405020304" pitchFamily="18" charset="0"/>
                <a:cs typeface="Times New Roman" panose="02020603050405020304" pitchFamily="18" charset="0"/>
              </a:rPr>
              <a:t/>
            </a:r>
            <a:br>
              <a:rPr lang="en-US" altLang="en-US" sz="44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Computer Lab #3: Brunt – Väisälä oscillations</a:t>
            </a:r>
            <a:endParaRPr lang="en-US" altLang="en-US" sz="2800" b="1" dirty="0" smtClean="0"/>
          </a:p>
        </p:txBody>
      </p:sp>
      <p:sp>
        <p:nvSpPr>
          <p:cNvPr id="57350" name="Oval 11"/>
          <p:cNvSpPr>
            <a:spLocks noChangeArrowheads="1"/>
          </p:cNvSpPr>
          <p:nvPr/>
        </p:nvSpPr>
        <p:spPr bwMode="auto">
          <a:xfrm>
            <a:off x="6048375" y="2284413"/>
            <a:ext cx="1512888" cy="1512887"/>
          </a:xfrm>
          <a:prstGeom prst="ellipse">
            <a:avLst/>
          </a:prstGeom>
          <a:solidFill>
            <a:srgbClr val="EAEAEA"/>
          </a:solidFill>
          <a:ln w="9525">
            <a:solidFill>
              <a:schemeClr val="tx1"/>
            </a:solidFill>
            <a:round/>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eaLnBrk="1" hangingPunct="1">
              <a:spcBef>
                <a:spcPct val="0"/>
              </a:spcBef>
              <a:buClrTx/>
              <a:buSzTx/>
              <a:buFontTx/>
              <a:buNone/>
            </a:pPr>
            <a:endParaRPr lang="en-US" altLang="en-US" sz="2000" dirty="0">
              <a:solidFill>
                <a:schemeClr val="tx1"/>
              </a:solidFill>
              <a:latin typeface="Symbol" panose="05050102010706020507" pitchFamily="18" charset="2"/>
            </a:endParaRPr>
          </a:p>
        </p:txBody>
      </p:sp>
      <p:sp>
        <p:nvSpPr>
          <p:cNvPr id="57351" name="Text Box 12"/>
          <p:cNvSpPr txBox="1">
            <a:spLocks noChangeArrowheads="1"/>
          </p:cNvSpPr>
          <p:nvPr/>
        </p:nvSpPr>
        <p:spPr bwMode="auto">
          <a:xfrm>
            <a:off x="7667625" y="2789238"/>
            <a:ext cx="892175"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eaLnBrk="1" hangingPunct="1">
              <a:spcBef>
                <a:spcPct val="0"/>
              </a:spcBef>
              <a:buClrTx/>
              <a:buSzTx/>
              <a:buFontTx/>
              <a:buNone/>
            </a:pPr>
            <a:r>
              <a:rPr lang="en-US" altLang="en-US" sz="2400" dirty="0">
                <a:solidFill>
                  <a:schemeClr val="tx1"/>
                </a:solidFill>
                <a:latin typeface="Symbol" panose="05050102010706020507" pitchFamily="18" charset="2"/>
              </a:rPr>
              <a:t>r</a:t>
            </a:r>
            <a:r>
              <a:rPr lang="en-US" altLang="en-US" sz="2400" dirty="0">
                <a:solidFill>
                  <a:schemeClr val="tx1"/>
                </a:solidFill>
                <a:latin typeface="Times New Roman" panose="02020603050405020304" pitchFamily="18" charset="0"/>
              </a:rPr>
              <a:t>’, T’</a:t>
            </a:r>
            <a:endParaRPr lang="en-US" altLang="en-US" sz="2400" dirty="0">
              <a:solidFill>
                <a:schemeClr val="tx1"/>
              </a:solidFill>
              <a:latin typeface="Symbol" panose="05050102010706020507" pitchFamily="18" charset="2"/>
            </a:endParaRPr>
          </a:p>
        </p:txBody>
      </p:sp>
      <p:sp>
        <p:nvSpPr>
          <p:cNvPr id="57352" name="Text Box 13"/>
          <p:cNvSpPr txBox="1">
            <a:spLocks noChangeArrowheads="1"/>
          </p:cNvSpPr>
          <p:nvPr/>
        </p:nvSpPr>
        <p:spPr bwMode="auto">
          <a:xfrm>
            <a:off x="6156325" y="2752725"/>
            <a:ext cx="1062038"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eaLnBrk="1" hangingPunct="1">
              <a:spcBef>
                <a:spcPct val="0"/>
              </a:spcBef>
              <a:buClrTx/>
              <a:buSzTx/>
              <a:buFontTx/>
              <a:buNone/>
            </a:pPr>
            <a:r>
              <a:rPr lang="en-US" altLang="en-US" sz="2400" dirty="0">
                <a:solidFill>
                  <a:schemeClr val="tx1"/>
                </a:solidFill>
                <a:latin typeface="Symbol" panose="05050102010706020507" pitchFamily="18" charset="2"/>
              </a:rPr>
              <a:t>r</a:t>
            </a:r>
            <a:r>
              <a:rPr lang="en-US" altLang="en-US" sz="2400" dirty="0">
                <a:solidFill>
                  <a:schemeClr val="tx1"/>
                </a:solidFill>
                <a:latin typeface="Times New Roman" panose="02020603050405020304" pitchFamily="18" charset="0"/>
              </a:rPr>
              <a:t>, T, V</a:t>
            </a:r>
            <a:endParaRPr lang="en-US" altLang="en-US" sz="2400" dirty="0">
              <a:solidFill>
                <a:schemeClr val="tx1"/>
              </a:solidFill>
              <a:latin typeface="Symbol" panose="05050102010706020507" pitchFamily="18" charset="2"/>
            </a:endParaRPr>
          </a:p>
        </p:txBody>
      </p:sp>
      <p:sp>
        <p:nvSpPr>
          <p:cNvPr id="57353" name="Line 14"/>
          <p:cNvSpPr>
            <a:spLocks noChangeShapeType="1"/>
          </p:cNvSpPr>
          <p:nvPr/>
        </p:nvSpPr>
        <p:spPr bwMode="auto">
          <a:xfrm>
            <a:off x="6840538" y="3040063"/>
            <a:ext cx="0" cy="1152525"/>
          </a:xfrm>
          <a:prstGeom prst="line">
            <a:avLst/>
          </a:prstGeom>
          <a:noFill/>
          <a:ln w="22225">
            <a:solidFill>
              <a:schemeClr val="tx1"/>
            </a:solidFill>
            <a:round/>
            <a:headEnd/>
            <a:tailEnd type="arrow" w="lg" len="lg"/>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lstStyle/>
          <a:p>
            <a:endParaRPr lang="en-US" dirty="0"/>
          </a:p>
        </p:txBody>
      </p:sp>
      <p:sp>
        <p:nvSpPr>
          <p:cNvPr id="57354" name="Line 15"/>
          <p:cNvSpPr>
            <a:spLocks noChangeShapeType="1"/>
          </p:cNvSpPr>
          <p:nvPr/>
        </p:nvSpPr>
        <p:spPr bwMode="auto">
          <a:xfrm flipV="1">
            <a:off x="6840538" y="1744663"/>
            <a:ext cx="0" cy="1152525"/>
          </a:xfrm>
          <a:prstGeom prst="line">
            <a:avLst/>
          </a:prstGeom>
          <a:noFill/>
          <a:ln w="22225">
            <a:solidFill>
              <a:schemeClr val="tx1"/>
            </a:solidFill>
            <a:round/>
            <a:headEnd/>
            <a:tailEnd type="arrow" w="lg" len="lg"/>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lstStyle/>
          <a:p>
            <a:endParaRPr lang="en-US" dirty="0"/>
          </a:p>
        </p:txBody>
      </p:sp>
      <p:sp>
        <p:nvSpPr>
          <p:cNvPr id="57355" name="Text Box 16"/>
          <p:cNvSpPr txBox="1">
            <a:spLocks noChangeArrowheads="1"/>
          </p:cNvSpPr>
          <p:nvPr/>
        </p:nvSpPr>
        <p:spPr bwMode="auto">
          <a:xfrm>
            <a:off x="6911975" y="4048125"/>
            <a:ext cx="974725" cy="396875"/>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eaLnBrk="1" hangingPunct="1">
              <a:spcBef>
                <a:spcPct val="0"/>
              </a:spcBef>
              <a:buClrTx/>
              <a:buSzTx/>
              <a:buFontTx/>
              <a:buNone/>
            </a:pPr>
            <a:r>
              <a:rPr lang="en-US" altLang="en-US" sz="2000" dirty="0">
                <a:solidFill>
                  <a:schemeClr val="tx1"/>
                </a:solidFill>
              </a:rPr>
              <a:t>Weight</a:t>
            </a:r>
          </a:p>
        </p:txBody>
      </p:sp>
      <p:sp>
        <p:nvSpPr>
          <p:cNvPr id="57356" name="Text Box 17"/>
          <p:cNvSpPr txBox="1">
            <a:spLocks noChangeArrowheads="1"/>
          </p:cNvSpPr>
          <p:nvPr/>
        </p:nvSpPr>
        <p:spPr bwMode="auto">
          <a:xfrm>
            <a:off x="6983413" y="1565275"/>
            <a:ext cx="1300162" cy="396875"/>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eaLnBrk="1" hangingPunct="1">
              <a:spcBef>
                <a:spcPct val="0"/>
              </a:spcBef>
              <a:buClrTx/>
              <a:buSzTx/>
              <a:buFontTx/>
              <a:buNone/>
            </a:pPr>
            <a:r>
              <a:rPr lang="en-US" altLang="en-US" sz="2000" dirty="0">
                <a:solidFill>
                  <a:schemeClr val="tx1"/>
                </a:solidFill>
              </a:rPr>
              <a:t>Buoyancy</a:t>
            </a:r>
          </a:p>
        </p:txBody>
      </p:sp>
      <p:graphicFrame>
        <p:nvGraphicFramePr>
          <p:cNvPr id="57357" name="Object 18"/>
          <p:cNvGraphicFramePr>
            <a:graphicFrameLocks noChangeAspect="1"/>
          </p:cNvGraphicFramePr>
          <p:nvPr/>
        </p:nvGraphicFramePr>
        <p:xfrm>
          <a:off x="179388" y="2032000"/>
          <a:ext cx="2447925" cy="927100"/>
        </p:xfrm>
        <a:graphic>
          <a:graphicData uri="http://schemas.openxmlformats.org/presentationml/2006/ole">
            <p:oleObj spid="_x0000_s57984" name="Equation" r:id="rId4" imgW="1143000" imgH="431800" progId="Equation.3">
              <p:embed/>
            </p:oleObj>
          </a:graphicData>
        </a:graphic>
      </p:graphicFrame>
      <p:sp>
        <p:nvSpPr>
          <p:cNvPr id="57358" name="AutoShape 19"/>
          <p:cNvSpPr>
            <a:spLocks noChangeArrowheads="1"/>
          </p:cNvSpPr>
          <p:nvPr/>
        </p:nvSpPr>
        <p:spPr bwMode="auto">
          <a:xfrm rot="-5400000">
            <a:off x="2842419" y="2140744"/>
            <a:ext cx="288925" cy="576263"/>
          </a:xfrm>
          <a:prstGeom prst="downArrow">
            <a:avLst>
              <a:gd name="adj1" fmla="val 50000"/>
              <a:gd name="adj2" fmla="val 49863"/>
            </a:avLst>
          </a:prstGeom>
          <a:solidFill>
            <a:schemeClr val="accent1"/>
          </a:solidFill>
          <a:ln w="9525">
            <a:solidFill>
              <a:schemeClr val="tx1"/>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eaLnBrk="1" hangingPunct="1">
              <a:spcBef>
                <a:spcPct val="0"/>
              </a:spcBef>
              <a:buClrTx/>
              <a:buSzTx/>
              <a:buFontTx/>
              <a:buNone/>
            </a:pPr>
            <a:endParaRPr lang="en-US" altLang="en-US" sz="2000" dirty="0">
              <a:solidFill>
                <a:schemeClr val="tx1"/>
              </a:solidFill>
              <a:latin typeface="Symbol" panose="05050102010706020507" pitchFamily="18" charset="2"/>
            </a:endParaRPr>
          </a:p>
        </p:txBody>
      </p:sp>
      <p:graphicFrame>
        <p:nvGraphicFramePr>
          <p:cNvPr id="57359" name="Object 20"/>
          <p:cNvGraphicFramePr>
            <a:graphicFrameLocks noChangeAspect="1"/>
          </p:cNvGraphicFramePr>
          <p:nvPr/>
        </p:nvGraphicFramePr>
        <p:xfrm>
          <a:off x="3598863" y="1889125"/>
          <a:ext cx="1822450" cy="981075"/>
        </p:xfrm>
        <a:graphic>
          <a:graphicData uri="http://schemas.openxmlformats.org/presentationml/2006/ole">
            <p:oleObj spid="_x0000_s57985" name="Equation" r:id="rId5" imgW="850900" imgH="457200" progId="Equation.3">
              <p:embed/>
            </p:oleObj>
          </a:graphicData>
        </a:graphic>
      </p:graphicFrame>
      <p:graphicFrame>
        <p:nvGraphicFramePr>
          <p:cNvPr id="57360" name="Object 22"/>
          <p:cNvGraphicFramePr>
            <a:graphicFrameLocks noChangeAspect="1"/>
          </p:cNvGraphicFramePr>
          <p:nvPr/>
        </p:nvGraphicFramePr>
        <p:xfrm>
          <a:off x="174625" y="3832225"/>
          <a:ext cx="1946275" cy="874713"/>
        </p:xfrm>
        <a:graphic>
          <a:graphicData uri="http://schemas.openxmlformats.org/presentationml/2006/ole">
            <p:oleObj spid="_x0000_s57986" name="Equation" r:id="rId6" imgW="875920" imgH="393529" progId="">
              <p:embed/>
            </p:oleObj>
          </a:graphicData>
        </a:graphic>
      </p:graphicFrame>
      <p:graphicFrame>
        <p:nvGraphicFramePr>
          <p:cNvPr id="57361" name="Object 23"/>
          <p:cNvGraphicFramePr>
            <a:graphicFrameLocks noChangeAspect="1"/>
          </p:cNvGraphicFramePr>
          <p:nvPr/>
        </p:nvGraphicFramePr>
        <p:xfrm>
          <a:off x="3455988" y="3797300"/>
          <a:ext cx="1822450" cy="925513"/>
        </p:xfrm>
        <a:graphic>
          <a:graphicData uri="http://schemas.openxmlformats.org/presentationml/2006/ole">
            <p:oleObj spid="_x0000_s57987" name="Equation" r:id="rId7" imgW="850531" imgH="431613" progId="Equation.3">
              <p:embed/>
            </p:oleObj>
          </a:graphicData>
        </a:graphic>
      </p:graphicFrame>
      <p:sp>
        <p:nvSpPr>
          <p:cNvPr id="57362" name="AutoShape 24"/>
          <p:cNvSpPr>
            <a:spLocks noChangeArrowheads="1"/>
          </p:cNvSpPr>
          <p:nvPr/>
        </p:nvSpPr>
        <p:spPr bwMode="auto">
          <a:xfrm rot="-5400000">
            <a:off x="2626519" y="3977481"/>
            <a:ext cx="288925" cy="576263"/>
          </a:xfrm>
          <a:prstGeom prst="downArrow">
            <a:avLst>
              <a:gd name="adj1" fmla="val 50000"/>
              <a:gd name="adj2" fmla="val 49863"/>
            </a:avLst>
          </a:prstGeom>
          <a:solidFill>
            <a:schemeClr val="accent1"/>
          </a:solidFill>
          <a:ln w="9525">
            <a:solidFill>
              <a:schemeClr val="tx1"/>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eaLnBrk="1" hangingPunct="1">
              <a:spcBef>
                <a:spcPct val="0"/>
              </a:spcBef>
              <a:buClrTx/>
              <a:buSzTx/>
              <a:buFontTx/>
              <a:buNone/>
            </a:pPr>
            <a:endParaRPr lang="en-US" altLang="en-US" sz="2000" dirty="0">
              <a:solidFill>
                <a:schemeClr val="tx1"/>
              </a:solidFill>
              <a:latin typeface="Symbol" panose="05050102010706020507" pitchFamily="18" charset="2"/>
            </a:endParaRPr>
          </a:p>
        </p:txBody>
      </p:sp>
      <p:sp>
        <p:nvSpPr>
          <p:cNvPr id="57363" name="Text Box 25"/>
          <p:cNvSpPr txBox="1">
            <a:spLocks noChangeArrowheads="1"/>
          </p:cNvSpPr>
          <p:nvPr/>
        </p:nvSpPr>
        <p:spPr bwMode="auto">
          <a:xfrm>
            <a:off x="3706813" y="4876800"/>
            <a:ext cx="3427412"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eaLnBrk="1" hangingPunct="1">
              <a:spcBef>
                <a:spcPct val="0"/>
              </a:spcBef>
              <a:buClrTx/>
              <a:buSzTx/>
              <a:buFontTx/>
              <a:buNone/>
            </a:pPr>
            <a:r>
              <a:rPr lang="en-US" altLang="en-US" sz="2400" dirty="0">
                <a:solidFill>
                  <a:schemeClr val="tx1"/>
                </a:solidFill>
                <a:latin typeface="Times New Roman" panose="02020603050405020304" pitchFamily="18" charset="0"/>
              </a:rPr>
              <a:t>- acceleration of the parcel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59395"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25</a:t>
            </a:r>
            <a:endParaRPr lang="en-US" altLang="en-US" sz="1400" dirty="0">
              <a:solidFill>
                <a:schemeClr val="tx1"/>
              </a:solidFill>
            </a:endParaRPr>
          </a:p>
        </p:txBody>
      </p:sp>
      <p:sp>
        <p:nvSpPr>
          <p:cNvPr id="59396"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59397" name="Rectangle 2"/>
          <p:cNvSpPr>
            <a:spLocks noGrp="1" noChangeArrowheads="1"/>
          </p:cNvSpPr>
          <p:nvPr>
            <p:ph type="title"/>
          </p:nvPr>
        </p:nvSpPr>
        <p:spPr>
          <a:xfrm>
            <a:off x="1524000" y="152400"/>
            <a:ext cx="7467600" cy="1143000"/>
          </a:xfrm>
        </p:spPr>
        <p:txBody>
          <a:bodyPr/>
          <a:lstStyle/>
          <a:p>
            <a:r>
              <a:rPr lang="en-US" altLang="en-US" sz="3600" b="1" dirty="0" smtClean="0">
                <a:latin typeface="Times New Roman" panose="02020603050405020304" pitchFamily="18" charset="0"/>
                <a:cs typeface="Times New Roman" panose="02020603050405020304" pitchFamily="18" charset="0"/>
              </a:rPr>
              <a:t>Atmospheric Air Movement</a:t>
            </a:r>
            <a:r>
              <a:rPr lang="en-US" altLang="en-US" sz="4400" b="1" dirty="0" smtClean="0">
                <a:latin typeface="Times New Roman" panose="02020603050405020304" pitchFamily="18" charset="0"/>
                <a:cs typeface="Times New Roman" panose="02020603050405020304" pitchFamily="18" charset="0"/>
              </a:rPr>
              <a:t/>
            </a:r>
            <a:br>
              <a:rPr lang="en-US" altLang="en-US" sz="44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 Computer Lab #3: Brunt – Väisälä Oscillations</a:t>
            </a:r>
            <a:endParaRPr lang="en-US" altLang="en-US" sz="2800" b="1" dirty="0" smtClean="0"/>
          </a:p>
        </p:txBody>
      </p:sp>
      <p:pic>
        <p:nvPicPr>
          <p:cNvPr id="59398" name="Picture 2"/>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10542" t="26852" r="42735" b="27315"/>
          <a:stretch>
            <a:fillRect/>
          </a:stretch>
        </p:blipFill>
        <p:spPr bwMode="auto">
          <a:xfrm>
            <a:off x="1371600" y="1371600"/>
            <a:ext cx="6492875" cy="35814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sp>
        <p:nvSpPr>
          <p:cNvPr id="59399" name="Rectangle 1"/>
          <p:cNvSpPr>
            <a:spLocks noChangeArrowheads="1"/>
          </p:cNvSpPr>
          <p:nvPr/>
        </p:nvSpPr>
        <p:spPr bwMode="auto">
          <a:xfrm>
            <a:off x="2743200" y="5257800"/>
            <a:ext cx="3351213" cy="4000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2000" i="1" dirty="0">
                <a:latin typeface="Times New Roman" panose="02020603050405020304" pitchFamily="18" charset="0"/>
                <a:hlinkClick r:id="rId4"/>
              </a:rPr>
              <a:t>https://youtu.be/rOdRbUQzajo</a:t>
            </a:r>
            <a:endParaRPr lang="en-US" altLang="en-US" sz="2000" i="1"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61443"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26</a:t>
            </a:r>
            <a:endParaRPr lang="en-US" altLang="en-US" sz="1400" dirty="0">
              <a:solidFill>
                <a:schemeClr val="tx1"/>
              </a:solidFill>
            </a:endParaRPr>
          </a:p>
        </p:txBody>
      </p:sp>
      <p:sp>
        <p:nvSpPr>
          <p:cNvPr id="61444"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61445" name="Rectangle 2"/>
          <p:cNvSpPr>
            <a:spLocks noGrp="1" noChangeArrowheads="1"/>
          </p:cNvSpPr>
          <p:nvPr>
            <p:ph type="title"/>
          </p:nvPr>
        </p:nvSpPr>
        <p:spPr>
          <a:xfrm>
            <a:off x="1524000" y="152400"/>
            <a:ext cx="7467600" cy="1143000"/>
          </a:xfrm>
        </p:spPr>
        <p:txBody>
          <a:bodyPr/>
          <a:lstStyle/>
          <a:p>
            <a:r>
              <a:rPr lang="en-US" altLang="en-US" sz="3600" b="1" dirty="0" smtClean="0">
                <a:latin typeface="Times New Roman" panose="02020603050405020304" pitchFamily="18" charset="0"/>
                <a:cs typeface="Times New Roman" panose="02020603050405020304" pitchFamily="18" charset="0"/>
              </a:rPr>
              <a:t>Atmospheric Air Movement</a:t>
            </a:r>
            <a:r>
              <a:rPr lang="en-US" altLang="en-US" sz="4400" b="1" dirty="0" smtClean="0">
                <a:latin typeface="Times New Roman" panose="02020603050405020304" pitchFamily="18" charset="0"/>
                <a:cs typeface="Times New Roman" panose="02020603050405020304" pitchFamily="18" charset="0"/>
              </a:rPr>
              <a:t/>
            </a:r>
            <a:br>
              <a:rPr lang="en-US" altLang="en-US" sz="44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 Computer Lab #3: Brunt – Väisälä Oscillations</a:t>
            </a:r>
            <a:endParaRPr lang="en-US" altLang="en-US" sz="2800" b="1" dirty="0" smtClean="0"/>
          </a:p>
        </p:txBody>
      </p:sp>
      <p:sp>
        <p:nvSpPr>
          <p:cNvPr id="6" name="TextBox 1"/>
          <p:cNvSpPr txBox="1">
            <a:spLocks noChangeArrowheads="1"/>
          </p:cNvSpPr>
          <p:nvPr/>
        </p:nvSpPr>
        <p:spPr bwMode="auto">
          <a:xfrm>
            <a:off x="1295400" y="2362200"/>
            <a:ext cx="6629400" cy="224676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2800" dirty="0">
                <a:latin typeface="Times New Roman" panose="02020603050405020304" pitchFamily="18" charset="0"/>
                <a:hlinkClick r:id="rId3" action="ppaction://hlinkfile"/>
              </a:rPr>
              <a:t>Computer Lab </a:t>
            </a:r>
            <a:r>
              <a:rPr lang="en-US" altLang="en-US" sz="2800" dirty="0" smtClean="0">
                <a:latin typeface="Times New Roman" panose="02020603050405020304" pitchFamily="18" charset="0"/>
                <a:hlinkClick r:id="rId3" action="ppaction://hlinkfile"/>
              </a:rPr>
              <a:t>#</a:t>
            </a:r>
            <a:r>
              <a:rPr lang="en-US" altLang="en-US" sz="2800" dirty="0">
                <a:latin typeface="Times New Roman" panose="02020603050405020304" pitchFamily="18" charset="0"/>
                <a:hlinkClick r:id="rId3" action="ppaction://hlinkfile"/>
              </a:rPr>
              <a:t>3 </a:t>
            </a:r>
            <a:r>
              <a:rPr lang="en-US" altLang="en-US" sz="2800" dirty="0" smtClean="0">
                <a:latin typeface="Times New Roman" panose="02020603050405020304" pitchFamily="18" charset="0"/>
                <a:hlinkClick r:id="rId3" action="ppaction://hlinkfile"/>
              </a:rPr>
              <a:t>Brunt-Väisälä Oscillations</a:t>
            </a:r>
            <a:endParaRPr lang="en-US" altLang="en-US" sz="2800" dirty="0" smtClean="0">
              <a:latin typeface="Times New Roman" panose="02020603050405020304" pitchFamily="18" charset="0"/>
            </a:endParaRPr>
          </a:p>
          <a:p>
            <a:pPr>
              <a:spcBef>
                <a:spcPct val="0"/>
              </a:spcBef>
              <a:buClrTx/>
              <a:buSzTx/>
              <a:buFontTx/>
              <a:buNone/>
            </a:pPr>
            <a:endParaRPr lang="en-US" altLang="en-US" sz="2800" dirty="0" smtClean="0">
              <a:latin typeface="Times New Roman" panose="02020603050405020304" pitchFamily="18" charset="0"/>
            </a:endParaRPr>
          </a:p>
          <a:p>
            <a:pPr>
              <a:spcBef>
                <a:spcPct val="0"/>
              </a:spcBef>
              <a:buClrTx/>
              <a:buSzTx/>
              <a:buFontTx/>
              <a:buNone/>
            </a:pPr>
            <a:endParaRPr lang="en-US" altLang="en-US" sz="2800" dirty="0" smtClean="0">
              <a:latin typeface="Times New Roman" panose="02020603050405020304" pitchFamily="18" charset="0"/>
              <a:hlinkClick r:id="rId4" action="ppaction://hlinkfile"/>
            </a:endParaRPr>
          </a:p>
          <a:p>
            <a:pPr>
              <a:spcBef>
                <a:spcPct val="0"/>
              </a:spcBef>
              <a:buClrTx/>
              <a:buSzTx/>
              <a:buNone/>
            </a:pPr>
            <a:r>
              <a:rPr lang="en-US" altLang="en-US" sz="2800" dirty="0" smtClean="0">
                <a:latin typeface="Times New Roman" panose="02020603050405020304" pitchFamily="18" charset="0"/>
                <a:hlinkClick r:id="rId5" action="ppaction://hlinkfile"/>
              </a:rPr>
              <a:t>Computer Lab #3 PDF</a:t>
            </a:r>
            <a:endParaRPr lang="en-US" altLang="en-US" sz="2800" dirty="0" smtClean="0">
              <a:latin typeface="Times New Roman" panose="02020603050405020304" pitchFamily="18" charset="0"/>
            </a:endParaRPr>
          </a:p>
          <a:p>
            <a:pPr>
              <a:spcBef>
                <a:spcPct val="0"/>
              </a:spcBef>
              <a:buClrTx/>
              <a:buSzTx/>
              <a:buFontTx/>
              <a:buNone/>
            </a:pPr>
            <a:endParaRPr lang="en-US" altLang="en-US" sz="28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49155"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27</a:t>
            </a:r>
            <a:endParaRPr lang="en-US" altLang="en-US" sz="1400" dirty="0">
              <a:solidFill>
                <a:schemeClr val="tx1"/>
              </a:solidFill>
            </a:endParaRPr>
          </a:p>
        </p:txBody>
      </p:sp>
      <p:sp>
        <p:nvSpPr>
          <p:cNvPr id="49156"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39942" name="TextBox 1"/>
          <p:cNvSpPr txBox="1">
            <a:spLocks noChangeArrowheads="1"/>
          </p:cNvSpPr>
          <p:nvPr/>
        </p:nvSpPr>
        <p:spPr bwMode="auto">
          <a:xfrm>
            <a:off x="1219200" y="1828800"/>
            <a:ext cx="7315200" cy="31702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marL="342900" indent="-342900">
              <a:spcBef>
                <a:spcPct val="0"/>
              </a:spcBef>
              <a:buClrTx/>
              <a:buSzTx/>
              <a:defRPr/>
            </a:pPr>
            <a:r>
              <a:rPr lang="en-US" altLang="en-US" sz="2000" dirty="0" smtClean="0">
                <a:latin typeface="Times New Roman" panose="02020603050405020304" pitchFamily="18" charset="0"/>
              </a:rPr>
              <a:t>We revisit the exponential model when we discuss radioactivity ~ Exponential Decay</a:t>
            </a:r>
          </a:p>
          <a:p>
            <a:pPr>
              <a:spcBef>
                <a:spcPct val="0"/>
              </a:spcBef>
              <a:buClrTx/>
              <a:buSzTx/>
              <a:buFont typeface="Wingdings" panose="05000000000000000000" pitchFamily="2" charset="2"/>
              <a:buNone/>
              <a:defRPr/>
            </a:pPr>
            <a:endParaRPr lang="en-US" altLang="en-US" sz="2000" dirty="0" smtClean="0">
              <a:latin typeface="Times New Roman" panose="02020603050405020304" pitchFamily="18" charset="0"/>
            </a:endParaRPr>
          </a:p>
          <a:p>
            <a:pPr marL="342900" indent="-342900">
              <a:spcBef>
                <a:spcPct val="0"/>
              </a:spcBef>
              <a:buClrTx/>
              <a:buSzTx/>
              <a:defRPr/>
            </a:pPr>
            <a:r>
              <a:rPr lang="en-US" altLang="en-US" sz="2000" dirty="0" smtClean="0">
                <a:latin typeface="Times New Roman" panose="02020603050405020304" pitchFamily="18" charset="0"/>
              </a:rPr>
              <a:t>Introduction of Monte Carlo simulations – </a:t>
            </a:r>
          </a:p>
          <a:p>
            <a:pPr marL="1085850" lvl="1" indent="-342900">
              <a:spcBef>
                <a:spcPct val="0"/>
              </a:spcBef>
              <a:buClrTx/>
              <a:buSzTx/>
              <a:defRPr/>
            </a:pPr>
            <a:r>
              <a:rPr lang="en-US" altLang="en-US" sz="2000" dirty="0" smtClean="0">
                <a:latin typeface="Times New Roman" panose="02020603050405020304" pitchFamily="18" charset="0"/>
              </a:rPr>
              <a:t>useful for modeling complex physical systems – </a:t>
            </a:r>
          </a:p>
          <a:p>
            <a:pPr marL="1085850" lvl="1" indent="-342900">
              <a:spcBef>
                <a:spcPct val="0"/>
              </a:spcBef>
              <a:buClrTx/>
              <a:buSzTx/>
              <a:defRPr/>
            </a:pPr>
            <a:r>
              <a:rPr lang="en-US" altLang="en-US" sz="2000" dirty="0" smtClean="0">
                <a:latin typeface="Times New Roman" panose="02020603050405020304" pitchFamily="18" charset="0"/>
              </a:rPr>
              <a:t>a formula that models random movement</a:t>
            </a:r>
          </a:p>
          <a:p>
            <a:pPr marL="1085850" lvl="1" indent="-342900">
              <a:spcBef>
                <a:spcPct val="0"/>
              </a:spcBef>
              <a:buClrTx/>
              <a:buSzTx/>
              <a:defRPr/>
            </a:pPr>
            <a:r>
              <a:rPr lang="en-US" altLang="en-US" sz="2000" dirty="0" smtClean="0">
                <a:latin typeface="Times New Roman" panose="02020603050405020304" pitchFamily="18" charset="0"/>
              </a:rPr>
              <a:t>The incorporation of “probability” into analysis.</a:t>
            </a:r>
          </a:p>
          <a:p>
            <a:pPr marL="1085850" lvl="1" indent="-342900">
              <a:spcBef>
                <a:spcPct val="0"/>
              </a:spcBef>
              <a:buClrTx/>
              <a:buSzTx/>
              <a:defRPr/>
            </a:pPr>
            <a:r>
              <a:rPr lang="en-US" altLang="en-US" sz="2000" dirty="0" smtClean="0">
                <a:latin typeface="Times New Roman" panose="02020603050405020304" pitchFamily="18" charset="0"/>
              </a:rPr>
              <a:t>We examine the world as a system – model the occurrences in a comprehensive way. </a:t>
            </a:r>
          </a:p>
          <a:p>
            <a:pPr>
              <a:spcBef>
                <a:spcPct val="0"/>
              </a:spcBef>
              <a:buClrTx/>
              <a:buSzTx/>
              <a:buFontTx/>
              <a:buNone/>
              <a:defRPr/>
            </a:pPr>
            <a:endParaRPr lang="en-US" altLang="en-US" sz="2000" dirty="0" smtClean="0">
              <a:latin typeface="Times New Roman" panose="02020603050405020304" pitchFamily="18" charset="0"/>
            </a:endParaRPr>
          </a:p>
        </p:txBody>
      </p:sp>
      <p:sp>
        <p:nvSpPr>
          <p:cNvPr id="8" name="Rectangle 2"/>
          <p:cNvSpPr>
            <a:spLocks noGrp="1" noChangeArrowheads="1"/>
          </p:cNvSpPr>
          <p:nvPr>
            <p:ph type="title"/>
          </p:nvPr>
        </p:nvSpPr>
        <p:spPr>
          <a:xfrm>
            <a:off x="1524000" y="152400"/>
            <a:ext cx="7467600" cy="1143000"/>
          </a:xfrm>
        </p:spPr>
        <p:txBody>
          <a:bodyPr/>
          <a:lstStyle/>
          <a:p>
            <a:r>
              <a:rPr lang="en-US" altLang="en-US" sz="3600" b="1" dirty="0" smtClean="0">
                <a:latin typeface="Times New Roman" panose="02020603050405020304" pitchFamily="18" charset="0"/>
                <a:cs typeface="Times New Roman" panose="02020603050405020304" pitchFamily="18" charset="0"/>
              </a:rPr>
              <a:t>Radioactivity</a:t>
            </a:r>
            <a:r>
              <a:rPr lang="en-US" altLang="en-US" sz="4400" b="1" dirty="0" smtClean="0">
                <a:latin typeface="Times New Roman" panose="02020603050405020304" pitchFamily="18" charset="0"/>
                <a:cs typeface="Times New Roman" panose="02020603050405020304" pitchFamily="18" charset="0"/>
              </a:rPr>
              <a:t/>
            </a:r>
            <a:br>
              <a:rPr lang="en-US" altLang="en-US" sz="44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Computer Lab #6: Radioactivity</a:t>
            </a:r>
            <a:endParaRPr lang="en-US" altLang="en-US" sz="2800" b="1"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705220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51203" name="Slide Number Placeholder 5"/>
          <p:cNvSpPr>
            <a:spLocks noGrp="1"/>
          </p:cNvSpPr>
          <p:nvPr>
            <p:ph type="sldNum" sz="quarter" idx="12"/>
          </p:nvPr>
        </p:nvSpPr>
        <p:spPr>
          <a:xfrm>
            <a:off x="1143000" y="6172200"/>
            <a:ext cx="1295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smtClean="0">
                <a:solidFill>
                  <a:schemeClr val="tx1"/>
                </a:solidFill>
              </a:rPr>
              <a:t>28</a:t>
            </a:r>
            <a:endParaRPr lang="en-US" altLang="en-US" sz="1400" dirty="0">
              <a:solidFill>
                <a:schemeClr val="tx1"/>
              </a:solidFill>
            </a:endParaRPr>
          </a:p>
        </p:txBody>
      </p:sp>
      <p:sp>
        <p:nvSpPr>
          <p:cNvPr id="51204"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51205" name="TextBox 1"/>
          <p:cNvSpPr txBox="1">
            <a:spLocks noChangeArrowheads="1"/>
          </p:cNvSpPr>
          <p:nvPr/>
        </p:nvSpPr>
        <p:spPr bwMode="auto">
          <a:xfrm>
            <a:off x="1295400" y="2362200"/>
            <a:ext cx="6248400" cy="224676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2800" dirty="0">
                <a:latin typeface="Times New Roman" panose="02020603050405020304" pitchFamily="18" charset="0"/>
                <a:hlinkClick r:id="rId3" action="ppaction://hlinkfile"/>
              </a:rPr>
              <a:t>Computer Lab #6 </a:t>
            </a:r>
            <a:r>
              <a:rPr lang="en-US" altLang="en-US" sz="2800" dirty="0" smtClean="0">
                <a:latin typeface="Times New Roman" panose="02020603050405020304" pitchFamily="18" charset="0"/>
                <a:hlinkClick r:id="rId3" action="ppaction://hlinkfile"/>
              </a:rPr>
              <a:t>Radioactivity</a:t>
            </a:r>
            <a:endParaRPr lang="en-US" altLang="en-US" sz="2800" dirty="0" smtClean="0">
              <a:latin typeface="Times New Roman" panose="02020603050405020304" pitchFamily="18" charset="0"/>
            </a:endParaRPr>
          </a:p>
          <a:p>
            <a:pPr>
              <a:spcBef>
                <a:spcPct val="0"/>
              </a:spcBef>
              <a:buClrTx/>
              <a:buSzTx/>
              <a:buFontTx/>
              <a:buNone/>
            </a:pPr>
            <a:endParaRPr lang="en-US" altLang="en-US" sz="2800" dirty="0" smtClean="0">
              <a:latin typeface="Times New Roman" panose="02020603050405020304" pitchFamily="18" charset="0"/>
            </a:endParaRPr>
          </a:p>
          <a:p>
            <a:pPr>
              <a:spcBef>
                <a:spcPct val="0"/>
              </a:spcBef>
              <a:buClrTx/>
              <a:buSzTx/>
              <a:buFontTx/>
              <a:buNone/>
            </a:pPr>
            <a:endParaRPr lang="en-US" altLang="en-US" sz="2800" dirty="0" smtClean="0">
              <a:latin typeface="Times New Roman" panose="02020603050405020304" pitchFamily="18" charset="0"/>
            </a:endParaRPr>
          </a:p>
          <a:p>
            <a:pPr>
              <a:spcBef>
                <a:spcPct val="0"/>
              </a:spcBef>
              <a:buClrTx/>
              <a:buSzTx/>
              <a:buNone/>
            </a:pPr>
            <a:r>
              <a:rPr lang="en-US" altLang="en-US" sz="2800" dirty="0" smtClean="0">
                <a:latin typeface="Times New Roman" panose="02020603050405020304" pitchFamily="18" charset="0"/>
                <a:hlinkClick r:id="rId4" action="ppaction://hlinkfile"/>
              </a:rPr>
              <a:t>Computer Lab #6 PDF</a:t>
            </a:r>
            <a:endParaRPr lang="en-US" altLang="en-US" sz="2800" dirty="0" smtClean="0">
              <a:latin typeface="Times New Roman" panose="02020603050405020304" pitchFamily="18" charset="0"/>
            </a:endParaRPr>
          </a:p>
          <a:p>
            <a:pPr>
              <a:spcBef>
                <a:spcPct val="0"/>
              </a:spcBef>
              <a:buClrTx/>
              <a:buSzTx/>
              <a:buFontTx/>
              <a:buNone/>
            </a:pPr>
            <a:endParaRPr lang="en-US" altLang="en-US" sz="2800" dirty="0">
              <a:latin typeface="Times New Roman" panose="02020603050405020304" pitchFamily="18" charset="0"/>
            </a:endParaRPr>
          </a:p>
        </p:txBody>
      </p:sp>
      <p:sp>
        <p:nvSpPr>
          <p:cNvPr id="9" name="Rectangle 2"/>
          <p:cNvSpPr>
            <a:spLocks noGrp="1" noChangeArrowheads="1"/>
          </p:cNvSpPr>
          <p:nvPr>
            <p:ph type="title"/>
          </p:nvPr>
        </p:nvSpPr>
        <p:spPr>
          <a:xfrm>
            <a:off x="1524000" y="152400"/>
            <a:ext cx="7467600" cy="1143000"/>
          </a:xfrm>
        </p:spPr>
        <p:txBody>
          <a:bodyPr/>
          <a:lstStyle/>
          <a:p>
            <a:r>
              <a:rPr lang="en-US" altLang="en-US" sz="3600" b="1" dirty="0" smtClean="0">
                <a:latin typeface="Times New Roman" panose="02020603050405020304" pitchFamily="18" charset="0"/>
                <a:cs typeface="Times New Roman" panose="02020603050405020304" pitchFamily="18" charset="0"/>
              </a:rPr>
              <a:t>Radioactivity</a:t>
            </a:r>
            <a:r>
              <a:rPr lang="en-US" altLang="en-US" sz="4400" b="1" dirty="0" smtClean="0">
                <a:latin typeface="Times New Roman" panose="02020603050405020304" pitchFamily="18" charset="0"/>
                <a:cs typeface="Times New Roman" panose="02020603050405020304" pitchFamily="18" charset="0"/>
              </a:rPr>
              <a:t/>
            </a:r>
            <a:br>
              <a:rPr lang="en-US" altLang="en-US" sz="4400" b="1" dirty="0" smtClean="0">
                <a:latin typeface="Times New Roman" panose="02020603050405020304" pitchFamily="18" charset="0"/>
                <a:cs typeface="Times New Roman" panose="02020603050405020304" pitchFamily="18" charset="0"/>
              </a:rPr>
            </a:br>
            <a:r>
              <a:rPr lang="en-US" altLang="en-US" sz="2800" b="1" i="1" dirty="0" smtClean="0">
                <a:solidFill>
                  <a:srgbClr val="FF0000"/>
                </a:solidFill>
                <a:latin typeface="Times New Roman" panose="02020603050405020304" pitchFamily="18" charset="0"/>
                <a:cs typeface="Times New Roman" panose="02020603050405020304" pitchFamily="18" charset="0"/>
              </a:rPr>
              <a:t>Computer Lab #6: Radioactivity</a:t>
            </a:r>
            <a:endParaRPr lang="en-US" altLang="en-US" sz="2800" b="1"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06551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3600" b="1" dirty="0" smtClean="0">
                <a:latin typeface="Times New Roman" panose="02020603050405020304" pitchFamily="18" charset="0"/>
              </a:rPr>
              <a:t>Who Takes Environmental Physics</a:t>
            </a:r>
          </a:p>
        </p:txBody>
      </p:sp>
      <p:sp>
        <p:nvSpPr>
          <p:cNvPr id="10243" name="Slide Number Placeholder 5"/>
          <p:cNvSpPr>
            <a:spLocks noGrp="1"/>
          </p:cNvSpPr>
          <p:nvPr>
            <p:ph type="sldNum" sz="quarter" idx="12"/>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a:solidFill>
                  <a:schemeClr val="tx1"/>
                </a:solidFill>
              </a:rPr>
              <a:t>3</a:t>
            </a:r>
          </a:p>
        </p:txBody>
      </p:sp>
      <p:sp>
        <p:nvSpPr>
          <p:cNvPr id="10244" name="Footer Placeholder 4"/>
          <p:cNvSpPr>
            <a:spLocks noGrp="1"/>
          </p:cNvSpPr>
          <p:nvPr>
            <p:ph type="ftr" sz="quarter" idx="11"/>
          </p:nvPr>
        </p:nvSpPr>
        <p:spPr>
          <a:xfrm>
            <a:off x="3048000" y="6172200"/>
            <a:ext cx="31242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10245" name="Date Placeholder 3"/>
          <p:cNvSpPr>
            <a:spLocks noGrp="1"/>
          </p:cNvSpPr>
          <p:nvPr>
            <p:ph type="dt" sz="quarter" idx="10"/>
          </p:nvPr>
        </p:nvSpPr>
        <p:spPr>
          <a:xfrm>
            <a:off x="6477000" y="6172200"/>
            <a:ext cx="19050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7" name="Rectangle 3"/>
          <p:cNvSpPr txBox="1">
            <a:spLocks noChangeArrowheads="1"/>
          </p:cNvSpPr>
          <p:nvPr/>
        </p:nvSpPr>
        <p:spPr>
          <a:xfrm>
            <a:off x="304800" y="1447800"/>
            <a:ext cx="8534400" cy="45720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altLang="en-US" sz="2000" dirty="0" smtClean="0">
                <a:solidFill>
                  <a:srgbClr val="0000FF"/>
                </a:solidFill>
                <a:latin typeface="Times New Roman" panose="02020603050405020304" pitchFamily="18" charset="0"/>
              </a:rPr>
              <a:t>Required for the environmental science, engineering, urban studies, law and for STEM teacher education programs (CSUTeach).</a:t>
            </a:r>
          </a:p>
          <a:p>
            <a:pPr>
              <a:defRPr/>
            </a:pPr>
            <a:r>
              <a:rPr lang="en-US" altLang="en-US" sz="2000" dirty="0" smtClean="0">
                <a:solidFill>
                  <a:srgbClr val="0000FF"/>
                </a:solidFill>
                <a:latin typeface="Times New Roman" panose="02020603050405020304" pitchFamily="18" charset="0"/>
              </a:rPr>
              <a:t>Elective course in physics major.</a:t>
            </a:r>
          </a:p>
          <a:p>
            <a:pPr>
              <a:defRPr/>
            </a:pPr>
            <a:r>
              <a:rPr lang="en-US" altLang="en-US" sz="2000" dirty="0" smtClean="0">
                <a:solidFill>
                  <a:srgbClr val="0000FF"/>
                </a:solidFill>
                <a:latin typeface="Times New Roman" panose="02020603050405020304" pitchFamily="18" charset="0"/>
              </a:rPr>
              <a:t>Offered twice each year, during each Fall &amp; Spring semester.</a:t>
            </a:r>
          </a:p>
          <a:p>
            <a:pPr>
              <a:defRPr/>
            </a:pPr>
            <a:r>
              <a:rPr lang="en-US" altLang="en-US" sz="2000" dirty="0" smtClean="0">
                <a:solidFill>
                  <a:srgbClr val="0000FF"/>
                </a:solidFill>
                <a:latin typeface="Times New Roman" panose="02020603050405020304" pitchFamily="18" charset="0"/>
              </a:rPr>
              <a:t>Enrollment 40 students.</a:t>
            </a:r>
          </a:p>
          <a:p>
            <a:pPr>
              <a:defRPr/>
            </a:pPr>
            <a:r>
              <a:rPr lang="en-US" altLang="en-US" sz="2000" dirty="0">
                <a:solidFill>
                  <a:srgbClr val="0000FF"/>
                </a:solidFill>
                <a:latin typeface="Times New Roman" panose="02020603050405020304" pitchFamily="18" charset="0"/>
              </a:rPr>
              <a:t>Prerequisites: </a:t>
            </a:r>
          </a:p>
          <a:p>
            <a:pPr lvl="1">
              <a:defRPr/>
            </a:pPr>
            <a:r>
              <a:rPr lang="en-US" altLang="en-US" sz="1800" dirty="0">
                <a:solidFill>
                  <a:srgbClr val="0000FF"/>
                </a:solidFill>
                <a:latin typeface="Times New Roman" panose="02020603050405020304" pitchFamily="18" charset="0"/>
              </a:rPr>
              <a:t>College Physics I (algebra-based mechanics),  or </a:t>
            </a:r>
          </a:p>
          <a:p>
            <a:pPr lvl="1">
              <a:defRPr/>
            </a:pPr>
            <a:r>
              <a:rPr lang="en-US" altLang="en-US" sz="1800" dirty="0">
                <a:solidFill>
                  <a:srgbClr val="0000FF"/>
                </a:solidFill>
                <a:latin typeface="Times New Roman" panose="02020603050405020304" pitchFamily="18" charset="0"/>
              </a:rPr>
              <a:t>University Physics I (calculus-based mechanics)</a:t>
            </a:r>
            <a:endParaRPr lang="en-US" altLang="en-US" sz="2000" b="1" dirty="0">
              <a:solidFill>
                <a:srgbClr val="0000FF"/>
              </a:solidFill>
              <a:latin typeface="Times New Roman" panose="02020603050405020304" pitchFamily="18" charset="0"/>
            </a:endParaRPr>
          </a:p>
          <a:p>
            <a:pPr marL="342900" lvl="1" indent="-342900">
              <a:buFont typeface="Arial" panose="020B0604020202020204" pitchFamily="34" charset="0"/>
              <a:buChar char="•"/>
              <a:defRPr/>
            </a:pPr>
            <a:r>
              <a:rPr lang="en-US" altLang="en-US" sz="2000" u="sng" dirty="0">
                <a:solidFill>
                  <a:srgbClr val="0000FF"/>
                </a:solidFill>
                <a:latin typeface="Times New Roman" panose="02020603050405020304" pitchFamily="18" charset="0"/>
              </a:rPr>
              <a:t>Course description</a:t>
            </a:r>
            <a:r>
              <a:rPr lang="en-US" altLang="en-US" sz="2000" u="sng" dirty="0" smtClean="0">
                <a:solidFill>
                  <a:srgbClr val="0000FF"/>
                </a:solidFill>
                <a:latin typeface="Times New Roman" panose="02020603050405020304" pitchFamily="18" charset="0"/>
              </a:rPr>
              <a:t>:</a:t>
            </a:r>
            <a:r>
              <a:rPr lang="en-US" altLang="en-US" sz="2000" dirty="0" smtClean="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Topics include energy and entropy laws; electromagnetic radiation; forms of energy, including fuels, nuclear, solar; percolation model; chaos theory, including population dynamics, and climate. It involves computer simulations.</a:t>
            </a:r>
          </a:p>
          <a:p>
            <a:pPr>
              <a:defRPr/>
            </a:pPr>
            <a:endParaRPr lang="en-US" altLang="en-US" sz="2000" dirty="0" smtClean="0">
              <a:solidFill>
                <a:srgbClr val="0000FF"/>
              </a:solidFill>
              <a:latin typeface="Times New Roman" panose="02020603050405020304" pitchFamily="18" charset="0"/>
            </a:endParaRPr>
          </a:p>
          <a:p>
            <a:pPr>
              <a:buFont typeface="Wingdings" pitchFamily="2" charset="2"/>
              <a:buNone/>
              <a:defRPr/>
            </a:pPr>
            <a:endParaRPr lang="en-US" altLang="en-US" sz="2000" dirty="0">
              <a:solidFill>
                <a:srgbClr val="0000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z="3600" b="1" dirty="0" smtClean="0">
                <a:latin typeface="Times New Roman" panose="02020603050405020304" pitchFamily="18" charset="0"/>
              </a:rPr>
              <a:t>Multidisciplinary Context</a:t>
            </a:r>
            <a:endParaRPr lang="en-US" altLang="en-US" sz="2800" b="1" dirty="0" smtClean="0"/>
          </a:p>
        </p:txBody>
      </p:sp>
      <p:sp>
        <p:nvSpPr>
          <p:cNvPr id="15363" name="Content Placeholder 2"/>
          <p:cNvSpPr>
            <a:spLocks noGrp="1"/>
          </p:cNvSpPr>
          <p:nvPr>
            <p:ph idx="1"/>
          </p:nvPr>
        </p:nvSpPr>
        <p:spPr>
          <a:xfrm>
            <a:off x="457200" y="1295400"/>
            <a:ext cx="8458200" cy="4572000"/>
          </a:xfrm>
        </p:spPr>
        <p:txBody>
          <a:bodyPr/>
          <a:lstStyle/>
          <a:p>
            <a:pPr marL="0" indent="0" eaLnBrk="1" hangingPunct="1">
              <a:buFont typeface="Wingdings" panose="05000000000000000000" pitchFamily="2" charset="2"/>
              <a:buNone/>
              <a:defRPr/>
            </a:pPr>
            <a:r>
              <a:rPr lang="en-US" altLang="en-US" sz="2000" dirty="0" smtClean="0">
                <a:solidFill>
                  <a:srgbClr val="0000FF"/>
                </a:solidFill>
                <a:latin typeface="Times New Roman" panose="02020603050405020304" pitchFamily="18" charset="0"/>
                <a:cs typeface="Times New Roman" panose="02020603050405020304" pitchFamily="18" charset="0"/>
              </a:rPr>
              <a:t>Middle ground for students:</a:t>
            </a:r>
          </a:p>
          <a:p>
            <a:pPr eaLnBrk="1" hangingPunct="1">
              <a:buFont typeface="Wingdings" panose="05000000000000000000" pitchFamily="2" charset="2"/>
              <a:buChar char="v"/>
              <a:defRPr/>
            </a:pPr>
            <a:r>
              <a:rPr lang="en-US" altLang="en-US" sz="2000" dirty="0" smtClean="0">
                <a:solidFill>
                  <a:srgbClr val="0000FF"/>
                </a:solidFill>
                <a:latin typeface="Times New Roman" panose="02020603050405020304" pitchFamily="18" charset="0"/>
                <a:cs typeface="Times New Roman" panose="02020603050405020304" pitchFamily="18" charset="0"/>
              </a:rPr>
              <a:t>science: </a:t>
            </a:r>
            <a:r>
              <a:rPr lang="en-US" altLang="en-US" sz="2000" dirty="0">
                <a:solidFill>
                  <a:srgbClr val="0000FF"/>
                </a:solidFill>
                <a:latin typeface="Times New Roman" panose="02020603050405020304" pitchFamily="18" charset="0"/>
                <a:cs typeface="Times New Roman" panose="02020603050405020304" pitchFamily="18" charset="0"/>
              </a:rPr>
              <a:t>e</a:t>
            </a:r>
            <a:r>
              <a:rPr lang="en-US" altLang="en-US" sz="2000" dirty="0" smtClean="0">
                <a:solidFill>
                  <a:srgbClr val="0000FF"/>
                </a:solidFill>
                <a:latin typeface="Times New Roman" panose="02020603050405020304" pitchFamily="18" charset="0"/>
                <a:cs typeface="Times New Roman" panose="02020603050405020304" pitchFamily="18" charset="0"/>
              </a:rPr>
              <a:t>nvironmental science, </a:t>
            </a:r>
            <a:r>
              <a:rPr lang="en-US" altLang="en-US" sz="2000" dirty="0">
                <a:solidFill>
                  <a:srgbClr val="0000FF"/>
                </a:solidFill>
                <a:latin typeface="Times New Roman" panose="02020603050405020304" pitchFamily="18" charset="0"/>
                <a:cs typeface="Times New Roman" panose="02020603050405020304" pitchFamily="18" charset="0"/>
              </a:rPr>
              <a:t>p</a:t>
            </a:r>
            <a:r>
              <a:rPr lang="en-US" altLang="en-US" sz="2000" dirty="0" smtClean="0">
                <a:solidFill>
                  <a:srgbClr val="0000FF"/>
                </a:solidFill>
                <a:latin typeface="Times New Roman" panose="02020603050405020304" pitchFamily="18" charset="0"/>
                <a:cs typeface="Times New Roman" panose="02020603050405020304" pitchFamily="18" charset="0"/>
              </a:rPr>
              <a:t>hysics</a:t>
            </a:r>
          </a:p>
          <a:p>
            <a:pPr eaLnBrk="1" hangingPunct="1">
              <a:buFont typeface="Wingdings" panose="05000000000000000000" pitchFamily="2" charset="2"/>
              <a:buChar char="v"/>
              <a:defRPr/>
            </a:pPr>
            <a:r>
              <a:rPr lang="en-US" altLang="en-US" sz="2000" dirty="0">
                <a:solidFill>
                  <a:srgbClr val="0000FF"/>
                </a:solidFill>
                <a:latin typeface="Times New Roman" panose="02020603050405020304" pitchFamily="18" charset="0"/>
                <a:cs typeface="Times New Roman" panose="02020603050405020304" pitchFamily="18" charset="0"/>
              </a:rPr>
              <a:t>e</a:t>
            </a:r>
            <a:r>
              <a:rPr lang="en-US" altLang="en-US" sz="2000" dirty="0" smtClean="0">
                <a:solidFill>
                  <a:srgbClr val="0000FF"/>
                </a:solidFill>
                <a:latin typeface="Times New Roman" panose="02020603050405020304" pitchFamily="18" charset="0"/>
                <a:cs typeface="Times New Roman" panose="02020603050405020304" pitchFamily="18" charset="0"/>
              </a:rPr>
              <a:t>ngineering</a:t>
            </a:r>
          </a:p>
          <a:p>
            <a:pPr eaLnBrk="1" hangingPunct="1">
              <a:buFont typeface="Wingdings" panose="05000000000000000000" pitchFamily="2" charset="2"/>
              <a:buChar char="v"/>
              <a:defRPr/>
            </a:pPr>
            <a:r>
              <a:rPr lang="en-US" altLang="en-US" sz="2000" dirty="0" smtClean="0">
                <a:solidFill>
                  <a:srgbClr val="0000FF"/>
                </a:solidFill>
                <a:latin typeface="Times New Roman" panose="02020603050405020304" pitchFamily="18" charset="0"/>
                <a:cs typeface="Times New Roman" panose="02020603050405020304" pitchFamily="18" charset="0"/>
              </a:rPr>
              <a:t>urban studies, </a:t>
            </a:r>
            <a:r>
              <a:rPr lang="en-US" altLang="en-US" sz="2000" dirty="0">
                <a:solidFill>
                  <a:srgbClr val="0000FF"/>
                </a:solidFill>
                <a:latin typeface="Times New Roman" panose="02020603050405020304" pitchFamily="18" charset="0"/>
                <a:cs typeface="Times New Roman" panose="02020603050405020304" pitchFamily="18" charset="0"/>
              </a:rPr>
              <a:t>l</a:t>
            </a:r>
            <a:r>
              <a:rPr lang="en-US" altLang="en-US" sz="2000" dirty="0" smtClean="0">
                <a:solidFill>
                  <a:srgbClr val="0000FF"/>
                </a:solidFill>
                <a:latin typeface="Times New Roman" panose="02020603050405020304" pitchFamily="18" charset="0"/>
                <a:cs typeface="Times New Roman" panose="02020603050405020304" pitchFamily="18" charset="0"/>
              </a:rPr>
              <a:t>aw</a:t>
            </a:r>
          </a:p>
          <a:p>
            <a:pPr eaLnBrk="1" hangingPunct="1">
              <a:buFont typeface="Wingdings" panose="05000000000000000000" pitchFamily="2" charset="2"/>
              <a:buChar char="v"/>
              <a:defRPr/>
            </a:pPr>
            <a:r>
              <a:rPr lang="en-US" altLang="en-US" sz="2000" dirty="0" smtClean="0">
                <a:solidFill>
                  <a:srgbClr val="0000FF"/>
                </a:solidFill>
                <a:latin typeface="Times New Roman" panose="02020603050405020304" pitchFamily="18" charset="0"/>
                <a:cs typeface="Times New Roman" panose="02020603050405020304" pitchFamily="18" charset="0"/>
              </a:rPr>
              <a:t>education </a:t>
            </a:r>
          </a:p>
          <a:p>
            <a:pPr marL="0" indent="0" eaLnBrk="1" hangingPunct="1">
              <a:buNone/>
              <a:defRPr/>
            </a:pPr>
            <a:endParaRPr lang="en-US" altLang="en-US" sz="2000" dirty="0">
              <a:solidFill>
                <a:srgbClr val="0000FF"/>
              </a:solidFill>
              <a:latin typeface="Times New Roman" panose="02020603050405020304" pitchFamily="18" charset="0"/>
              <a:cs typeface="Times New Roman" panose="02020603050405020304" pitchFamily="18" charset="0"/>
            </a:endParaRPr>
          </a:p>
          <a:p>
            <a:pPr marL="0" indent="0" eaLnBrk="1" hangingPunct="1">
              <a:buFont typeface="Wingdings" panose="05000000000000000000" pitchFamily="2" charset="2"/>
              <a:buNone/>
              <a:defRPr/>
            </a:pPr>
            <a:endParaRPr lang="en-US" altLang="en-US" sz="2000" dirty="0" smtClean="0">
              <a:solidFill>
                <a:srgbClr val="0000FF"/>
              </a:solidFill>
              <a:latin typeface="Times New Roman" panose="02020603050405020304" pitchFamily="18" charset="0"/>
              <a:cs typeface="Times New Roman" panose="02020603050405020304" pitchFamily="18" charset="0"/>
            </a:endParaRPr>
          </a:p>
        </p:txBody>
      </p:sp>
      <p:sp>
        <p:nvSpPr>
          <p:cNvPr id="12292"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
        <p:nvSpPr>
          <p:cNvPr id="12293" name="Footer Placeholder 4"/>
          <p:cNvSpPr>
            <a:spLocks noGrp="1"/>
          </p:cNvSpPr>
          <p:nvPr>
            <p:ph type="ftr" sz="quarter" idx="11"/>
          </p:nvPr>
        </p:nvSpPr>
        <p:spPr>
          <a:xfrm>
            <a:off x="3276600" y="6248400"/>
            <a:ext cx="34290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12294" name="Slide Number Placeholder 5"/>
          <p:cNvSpPr>
            <a:spLocks noGrp="1"/>
          </p:cNvSpPr>
          <p:nvPr>
            <p:ph type="sldNum" sz="quarter" idx="12"/>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70AC07D1-3F89-494A-A150-842BFC7DB6A7}" type="slidenum">
              <a:rPr lang="en-US" altLang="en-US" sz="1400">
                <a:solidFill>
                  <a:schemeClr val="tx1"/>
                </a:solidFill>
              </a:rPr>
              <a:pPr>
                <a:spcBef>
                  <a:spcPct val="0"/>
                </a:spcBef>
                <a:buClrTx/>
                <a:buSzTx/>
                <a:buFontTx/>
                <a:buNone/>
              </a:pPr>
              <a:t>4</a:t>
            </a:fld>
            <a:endParaRPr lang="en-US" altLang="en-US" sz="1400" dirty="0">
              <a:solidFill>
                <a:schemeClr val="tx1"/>
              </a:solidFill>
            </a:endParaRPr>
          </a:p>
        </p:txBody>
      </p:sp>
      <p:pic>
        <p:nvPicPr>
          <p:cNvPr id="12295" name="Picture 8"/>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971800" y="2019300"/>
            <a:ext cx="6172200" cy="40386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3600" b="1" dirty="0" smtClean="0">
                <a:latin typeface="Times New Roman" panose="02020603050405020304" pitchFamily="18" charset="0"/>
              </a:rPr>
              <a:t>Materials</a:t>
            </a:r>
          </a:p>
        </p:txBody>
      </p:sp>
      <p:sp>
        <p:nvSpPr>
          <p:cNvPr id="14339" name="Rectangle 3"/>
          <p:cNvSpPr>
            <a:spLocks noGrp="1" noChangeArrowheads="1"/>
          </p:cNvSpPr>
          <p:nvPr>
            <p:ph type="body" idx="1"/>
          </p:nvPr>
        </p:nvSpPr>
        <p:spPr>
          <a:xfrm>
            <a:off x="304800" y="1447800"/>
            <a:ext cx="8534400" cy="4572000"/>
          </a:xfrm>
        </p:spPr>
        <p:txBody>
          <a:bodyPr/>
          <a:lstStyle/>
          <a:p>
            <a:pPr lvl="1" eaLnBrk="1" hangingPunct="1"/>
            <a:r>
              <a:rPr lang="en-US" altLang="en-US" sz="2400" dirty="0" smtClean="0">
                <a:solidFill>
                  <a:srgbClr val="0000FF"/>
                </a:solidFill>
                <a:latin typeface="Times New Roman" panose="02020603050405020304" pitchFamily="18" charset="0"/>
                <a:cs typeface="Times New Roman" panose="02020603050405020304" pitchFamily="18" charset="0"/>
              </a:rPr>
              <a:t>Textbook: </a:t>
            </a:r>
            <a:r>
              <a:rPr lang="en-US" altLang="en-US" sz="2400" b="1" i="1" dirty="0" smtClean="0">
                <a:solidFill>
                  <a:srgbClr val="0000FF"/>
                </a:solidFill>
                <a:latin typeface="Times New Roman" panose="02020603050405020304" pitchFamily="18" charset="0"/>
                <a:cs typeface="Times New Roman" panose="02020603050405020304" pitchFamily="18" charset="0"/>
              </a:rPr>
              <a:t>Energy, Physics, and the Environment</a:t>
            </a:r>
            <a:r>
              <a:rPr lang="en-US" altLang="en-US" sz="2400" dirty="0" smtClean="0">
                <a:solidFill>
                  <a:srgbClr val="0000FF"/>
                </a:solidFill>
                <a:latin typeface="Times New Roman" panose="02020603050405020304" pitchFamily="18" charset="0"/>
                <a:cs typeface="Times New Roman" panose="02020603050405020304" pitchFamily="18" charset="0"/>
              </a:rPr>
              <a:t>, McFarland, Hunt, Campbell-intermediate</a:t>
            </a:r>
          </a:p>
          <a:p>
            <a:pPr marL="457200" lvl="1" indent="0" eaLnBrk="1" hangingPunct="1">
              <a:buNone/>
            </a:pPr>
            <a:endParaRPr lang="en-US" altLang="en-US" sz="2400" dirty="0" smtClean="0">
              <a:solidFill>
                <a:srgbClr val="0000FF"/>
              </a:solidFill>
              <a:latin typeface="Times New Roman" panose="02020603050405020304" pitchFamily="18" charset="0"/>
              <a:cs typeface="Times New Roman" panose="02020603050405020304" pitchFamily="18" charset="0"/>
            </a:endParaRPr>
          </a:p>
          <a:p>
            <a:pPr lvl="1" eaLnBrk="1" hangingPunct="1"/>
            <a:r>
              <a:rPr lang="en-US" altLang="en-US" sz="2400" b="1" i="1" dirty="0" smtClean="0">
                <a:solidFill>
                  <a:srgbClr val="0000FF"/>
                </a:solidFill>
                <a:latin typeface="Times New Roman" panose="02020603050405020304" pitchFamily="18" charset="0"/>
                <a:cs typeface="Times New Roman" panose="02020603050405020304" pitchFamily="18" charset="0"/>
              </a:rPr>
              <a:t>Environmental Physics Computational Projects for PHY 470/570</a:t>
            </a:r>
            <a:r>
              <a:rPr lang="en-US" altLang="en-US" sz="2400" dirty="0" smtClean="0">
                <a:solidFill>
                  <a:srgbClr val="0000FF"/>
                </a:solidFill>
                <a:latin typeface="Times New Roman" panose="02020603050405020304" pitchFamily="18" charset="0"/>
                <a:cs typeface="Times New Roman" panose="02020603050405020304" pitchFamily="18" charset="0"/>
              </a:rPr>
              <a:t>, Dr. Miron Kaufman 1996, 2001, 2004, 2008 &amp; 2014</a:t>
            </a:r>
          </a:p>
          <a:p>
            <a:pPr marL="457200" lvl="1" indent="0" eaLnBrk="1" hangingPunct="1">
              <a:buNone/>
            </a:pPr>
            <a:endParaRPr lang="en-US" altLang="en-US" sz="2400" dirty="0" smtClean="0">
              <a:solidFill>
                <a:srgbClr val="0000FF"/>
              </a:solidFill>
              <a:latin typeface="Times New Roman" panose="02020603050405020304" pitchFamily="18" charset="0"/>
              <a:cs typeface="Times New Roman" panose="02020603050405020304" pitchFamily="18" charset="0"/>
            </a:endParaRPr>
          </a:p>
          <a:p>
            <a:pPr lvl="1" eaLnBrk="1" hangingPunct="1"/>
            <a:r>
              <a:rPr lang="en-US" altLang="en-US" sz="2400" dirty="0" smtClean="0">
                <a:solidFill>
                  <a:srgbClr val="0000FF"/>
                </a:solidFill>
                <a:latin typeface="Times New Roman" panose="02020603050405020304" pitchFamily="18" charset="0"/>
                <a:cs typeface="Times New Roman" panose="02020603050405020304" pitchFamily="18" charset="0"/>
              </a:rPr>
              <a:t>PTC Mathcad software, Mathcad 15</a:t>
            </a:r>
          </a:p>
          <a:p>
            <a:pPr>
              <a:buFont typeface="Wingdings" panose="05000000000000000000" pitchFamily="2" charset="2"/>
              <a:buNone/>
            </a:pPr>
            <a:endParaRPr lang="en-US" altLang="en-US" sz="2000" dirty="0" smtClean="0">
              <a:solidFill>
                <a:srgbClr val="000099"/>
              </a:solidFill>
              <a:latin typeface="Times New Roman" panose="02020603050405020304" pitchFamily="18" charset="0"/>
            </a:endParaRPr>
          </a:p>
        </p:txBody>
      </p:sp>
      <p:sp>
        <p:nvSpPr>
          <p:cNvPr id="14340" name="Slide Number Placeholder 5"/>
          <p:cNvSpPr>
            <a:spLocks noGrp="1"/>
          </p:cNvSpPr>
          <p:nvPr>
            <p:ph type="sldNum" sz="quarter" idx="12"/>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400" dirty="0">
                <a:solidFill>
                  <a:schemeClr val="tx1"/>
                </a:solidFill>
              </a:rPr>
              <a:t>5</a:t>
            </a:r>
          </a:p>
        </p:txBody>
      </p:sp>
      <p:sp>
        <p:nvSpPr>
          <p:cNvPr id="14341" name="Footer Placeholder 4"/>
          <p:cNvSpPr>
            <a:spLocks noGrp="1"/>
          </p:cNvSpPr>
          <p:nvPr>
            <p:ph type="ftr" sz="quarter" idx="11"/>
          </p:nvPr>
        </p:nvSpPr>
        <p:spPr>
          <a:xfrm>
            <a:off x="3048000" y="6172200"/>
            <a:ext cx="31242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14342" name="Date Placeholder 3"/>
          <p:cNvSpPr>
            <a:spLocks noGrp="1"/>
          </p:cNvSpPr>
          <p:nvPr>
            <p:ph type="dt" sz="quarter" idx="10"/>
          </p:nvPr>
        </p:nvSpPr>
        <p:spPr>
          <a:xfrm>
            <a:off x="6477000" y="6172200"/>
            <a:ext cx="19050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a:xfrm>
            <a:off x="1524000" y="152400"/>
            <a:ext cx="7239000" cy="1143000"/>
          </a:xfrm>
        </p:spPr>
        <p:txBody>
          <a:bodyPr/>
          <a:lstStyle/>
          <a:p>
            <a:pPr eaLnBrk="1" hangingPunct="1"/>
            <a:r>
              <a:rPr lang="en-US" altLang="en-US" sz="3600" b="1" dirty="0" smtClean="0">
                <a:latin typeface="Times New Roman" panose="02020603050405020304" pitchFamily="18" charset="0"/>
                <a:cs typeface="Times New Roman" panose="02020603050405020304" pitchFamily="18" charset="0"/>
              </a:rPr>
              <a:t>Course Structure &amp; Topics of Study</a:t>
            </a:r>
          </a:p>
        </p:txBody>
      </p:sp>
      <p:sp>
        <p:nvSpPr>
          <p:cNvPr id="16387" name="Content Placeholder 2"/>
          <p:cNvSpPr>
            <a:spLocks noGrp="1"/>
          </p:cNvSpPr>
          <p:nvPr>
            <p:ph idx="1"/>
          </p:nvPr>
        </p:nvSpPr>
        <p:spPr/>
        <p:txBody>
          <a:bodyPr/>
          <a:lstStyle/>
          <a:p>
            <a:pPr marL="0" indent="0" eaLnBrk="1" hangingPunct="1">
              <a:buFont typeface="Wingdings" panose="05000000000000000000" pitchFamily="2" charset="2"/>
              <a:buNone/>
            </a:pPr>
            <a:r>
              <a:rPr lang="en-US" altLang="en-US" sz="2000" dirty="0" smtClean="0">
                <a:solidFill>
                  <a:srgbClr val="0000FF"/>
                </a:solidFill>
                <a:latin typeface="Times New Roman" panose="02020603050405020304" pitchFamily="18" charset="0"/>
                <a:cs typeface="Times New Roman" panose="02020603050405020304" pitchFamily="18" charset="0"/>
              </a:rPr>
              <a:t>Three modules:</a:t>
            </a:r>
          </a:p>
          <a:p>
            <a:pPr marL="400050" lvl="1" indent="0" eaLnBrk="1" hangingPunct="1"/>
            <a:r>
              <a:rPr lang="en-US" altLang="en-US" sz="1800" b="1" dirty="0" smtClean="0">
                <a:solidFill>
                  <a:srgbClr val="0000FF"/>
                </a:solidFill>
                <a:latin typeface="Times New Roman" panose="02020603050405020304" pitchFamily="18" charset="0"/>
                <a:cs typeface="Times New Roman" panose="02020603050405020304" pitchFamily="18" charset="0"/>
              </a:rPr>
              <a:t>Thermodynamics</a:t>
            </a:r>
            <a:r>
              <a:rPr lang="en-US" altLang="en-US" sz="1800" dirty="0" smtClean="0">
                <a:solidFill>
                  <a:srgbClr val="0000FF"/>
                </a:solidFill>
                <a:latin typeface="Times New Roman" panose="02020603050405020304" pitchFamily="18" charset="0"/>
                <a:cs typeface="Times New Roman" panose="02020603050405020304" pitchFamily="18" charset="0"/>
              </a:rPr>
              <a:t>: </a:t>
            </a:r>
          </a:p>
          <a:p>
            <a:pPr marL="400050" lvl="1" indent="0" eaLnBrk="1" hangingPunct="1">
              <a:buFont typeface="Wingdings" panose="05000000000000000000" pitchFamily="2" charset="2"/>
              <a:buNone/>
            </a:pPr>
            <a:r>
              <a:rPr lang="en-US" altLang="en-US" sz="1800" dirty="0" smtClean="0">
                <a:solidFill>
                  <a:srgbClr val="0000FF"/>
                </a:solidFill>
                <a:latin typeface="Times New Roman" panose="02020603050405020304" pitchFamily="18" charset="0"/>
                <a:cs typeface="Times New Roman" panose="02020603050405020304" pitchFamily="18" charset="0"/>
              </a:rPr>
              <a:t>	~ energy and entropy laws; heat transfer, heat pollution, urban heat island effect</a:t>
            </a:r>
          </a:p>
          <a:p>
            <a:pPr marL="400050" lvl="1" indent="0" eaLnBrk="1" hangingPunct="1"/>
            <a:r>
              <a:rPr lang="en-US" altLang="en-US" sz="1800" b="1" dirty="0" smtClean="0">
                <a:solidFill>
                  <a:srgbClr val="0000FF"/>
                </a:solidFill>
                <a:latin typeface="Times New Roman" panose="02020603050405020304" pitchFamily="18" charset="0"/>
                <a:cs typeface="Times New Roman" panose="02020603050405020304" pitchFamily="18" charset="0"/>
              </a:rPr>
              <a:t>Electricity and Magnetism</a:t>
            </a:r>
            <a:r>
              <a:rPr lang="en-US" altLang="en-US" sz="1800" dirty="0" smtClean="0">
                <a:solidFill>
                  <a:srgbClr val="0000FF"/>
                </a:solidFill>
                <a:latin typeface="Times New Roman" panose="02020603050405020304" pitchFamily="18" charset="0"/>
                <a:cs typeface="Times New Roman" panose="02020603050405020304" pitchFamily="18" charset="0"/>
              </a:rPr>
              <a:t>: </a:t>
            </a:r>
          </a:p>
          <a:p>
            <a:pPr marL="400050" lvl="1" indent="0" eaLnBrk="1" hangingPunct="1">
              <a:buFont typeface="Wingdings" panose="05000000000000000000" pitchFamily="2" charset="2"/>
              <a:buNone/>
            </a:pPr>
            <a:r>
              <a:rPr lang="en-US" altLang="en-US" sz="1800" dirty="0" smtClean="0">
                <a:solidFill>
                  <a:srgbClr val="0000FF"/>
                </a:solidFill>
                <a:latin typeface="Times New Roman" panose="02020603050405020304" pitchFamily="18" charset="0"/>
                <a:cs typeface="Times New Roman" panose="02020603050405020304" pitchFamily="18" charset="0"/>
              </a:rPr>
              <a:t>	~ basics, black body radiation and greenhouse effect, power lines and health </a:t>
            </a:r>
          </a:p>
          <a:p>
            <a:pPr marL="400050" lvl="1" indent="0" eaLnBrk="1" hangingPunct="1"/>
            <a:r>
              <a:rPr lang="en-US" altLang="en-US" sz="1800" b="1" dirty="0" smtClean="0">
                <a:solidFill>
                  <a:srgbClr val="0000FF"/>
                </a:solidFill>
                <a:latin typeface="Times New Roman" panose="02020603050405020304" pitchFamily="18" charset="0"/>
                <a:cs typeface="Times New Roman" panose="02020603050405020304" pitchFamily="18" charset="0"/>
              </a:rPr>
              <a:t>Nuclear Physics</a:t>
            </a:r>
            <a:r>
              <a:rPr lang="en-US" altLang="en-US" sz="1800" dirty="0" smtClean="0">
                <a:solidFill>
                  <a:srgbClr val="0000FF"/>
                </a:solidFill>
                <a:latin typeface="Times New Roman" panose="02020603050405020304" pitchFamily="18" charset="0"/>
                <a:cs typeface="Times New Roman" panose="02020603050405020304" pitchFamily="18" charset="0"/>
              </a:rPr>
              <a:t>: </a:t>
            </a:r>
          </a:p>
          <a:p>
            <a:pPr marL="400050" lvl="1" indent="0" eaLnBrk="1" hangingPunct="1">
              <a:buFont typeface="Wingdings" panose="05000000000000000000" pitchFamily="2" charset="2"/>
              <a:buNone/>
            </a:pPr>
            <a:r>
              <a:rPr lang="en-US" altLang="en-US" sz="1800" dirty="0" smtClean="0">
                <a:solidFill>
                  <a:srgbClr val="0000FF"/>
                </a:solidFill>
                <a:latin typeface="Times New Roman" panose="02020603050405020304" pitchFamily="18" charset="0"/>
                <a:cs typeface="Times New Roman" panose="02020603050405020304" pitchFamily="18" charset="0"/>
              </a:rPr>
              <a:t>	~basics, radioactivity and health, nuclear energy, chain reactions</a:t>
            </a:r>
          </a:p>
          <a:p>
            <a:pPr marL="0" indent="0" eaLnBrk="1" hangingPunct="1">
              <a:buFont typeface="Wingdings" panose="05000000000000000000" pitchFamily="2" charset="2"/>
              <a:buNone/>
            </a:pPr>
            <a:endParaRPr lang="en-US" altLang="en-US" sz="2000" dirty="0" smtClean="0">
              <a:solidFill>
                <a:srgbClr val="0000FF"/>
              </a:solidFill>
              <a:latin typeface="Times New Roman" panose="02020603050405020304" pitchFamily="18" charset="0"/>
              <a:cs typeface="Times New Roman" panose="02020603050405020304" pitchFamily="18" charset="0"/>
            </a:endParaRPr>
          </a:p>
          <a:p>
            <a:pPr marL="0" indent="0" eaLnBrk="1" hangingPunct="1">
              <a:buFont typeface="Wingdings" panose="05000000000000000000" pitchFamily="2" charset="2"/>
              <a:buNone/>
            </a:pPr>
            <a:r>
              <a:rPr lang="en-US" altLang="en-US" sz="2000" dirty="0" smtClean="0">
                <a:solidFill>
                  <a:srgbClr val="0000FF"/>
                </a:solidFill>
                <a:latin typeface="Times New Roman" panose="02020603050405020304" pitchFamily="18" charset="0"/>
                <a:cs typeface="Times New Roman" panose="02020603050405020304" pitchFamily="18" charset="0"/>
              </a:rPr>
              <a:t>In each module (3-4 weeks) we do:</a:t>
            </a:r>
          </a:p>
          <a:p>
            <a:pPr marL="0" indent="0" eaLnBrk="1" hangingPunct="1">
              <a:buFont typeface="Wingdings" panose="05000000000000000000" pitchFamily="2" charset="2"/>
              <a:buChar char="Ø"/>
            </a:pPr>
            <a:r>
              <a:rPr lang="en-US" altLang="en-US" sz="2000" dirty="0" smtClean="0">
                <a:solidFill>
                  <a:srgbClr val="0000FF"/>
                </a:solidFill>
                <a:latin typeface="Times New Roman" panose="02020603050405020304" pitchFamily="18" charset="0"/>
                <a:cs typeface="Times New Roman" panose="02020603050405020304" pitchFamily="18" charset="0"/>
              </a:rPr>
              <a:t>  basic physics</a:t>
            </a:r>
          </a:p>
          <a:p>
            <a:pPr marL="0" indent="0" eaLnBrk="1" hangingPunct="1">
              <a:buFont typeface="Wingdings" panose="05000000000000000000" pitchFamily="2" charset="2"/>
              <a:buChar char="Ø"/>
            </a:pPr>
            <a:r>
              <a:rPr lang="en-US" altLang="en-US" sz="2000" dirty="0" smtClean="0">
                <a:solidFill>
                  <a:srgbClr val="0000FF"/>
                </a:solidFill>
                <a:latin typeface="Times New Roman" panose="02020603050405020304" pitchFamily="18" charset="0"/>
                <a:cs typeface="Times New Roman" panose="02020603050405020304" pitchFamily="18" charset="0"/>
              </a:rPr>
              <a:t>  environmental implications</a:t>
            </a:r>
          </a:p>
          <a:p>
            <a:pPr marL="0" indent="0" eaLnBrk="1" hangingPunct="1">
              <a:buFont typeface="Wingdings" panose="05000000000000000000" pitchFamily="2" charset="2"/>
              <a:buChar char="Ø"/>
            </a:pPr>
            <a:r>
              <a:rPr lang="en-US" altLang="en-US" sz="2000" dirty="0" smtClean="0">
                <a:solidFill>
                  <a:srgbClr val="0000FF"/>
                </a:solidFill>
                <a:latin typeface="Times New Roman" panose="02020603050405020304" pitchFamily="18" charset="0"/>
                <a:cs typeface="Times New Roman" panose="02020603050405020304" pitchFamily="18" charset="0"/>
              </a:rPr>
              <a:t>  modeling</a:t>
            </a:r>
          </a:p>
          <a:p>
            <a:pPr marL="0" indent="0" eaLnBrk="1" hangingPunct="1">
              <a:buFont typeface="Wingdings" panose="05000000000000000000" pitchFamily="2" charset="2"/>
              <a:buNone/>
            </a:pPr>
            <a:endParaRPr lang="en-US" altLang="en-US" sz="2000" dirty="0" smtClean="0">
              <a:solidFill>
                <a:srgbClr val="0000FF"/>
              </a:solidFill>
              <a:latin typeface="Times New Roman" panose="02020603050405020304" pitchFamily="18" charset="0"/>
              <a:cs typeface="Times New Roman" panose="02020603050405020304" pitchFamily="18" charset="0"/>
            </a:endParaRPr>
          </a:p>
        </p:txBody>
      </p:sp>
      <p:sp>
        <p:nvSpPr>
          <p:cNvPr id="16388" name="Slide Number Placeholder 5"/>
          <p:cNvSpPr>
            <a:spLocks noGrp="1"/>
          </p:cNvSpPr>
          <p:nvPr>
            <p:ph type="sldNum" sz="quarter" idx="12"/>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F4E72841-DDB5-420E-8E80-8B62A0DA99A4}" type="slidenum">
              <a:rPr lang="en-US" altLang="en-US" sz="1400">
                <a:solidFill>
                  <a:schemeClr val="tx1"/>
                </a:solidFill>
              </a:rPr>
              <a:pPr>
                <a:spcBef>
                  <a:spcPct val="0"/>
                </a:spcBef>
                <a:buClrTx/>
                <a:buSzTx/>
                <a:buFontTx/>
                <a:buNone/>
              </a:pPr>
              <a:t>6</a:t>
            </a:fld>
            <a:endParaRPr lang="en-US" altLang="en-US" sz="1400" dirty="0">
              <a:solidFill>
                <a:schemeClr val="tx1"/>
              </a:solidFill>
            </a:endParaRPr>
          </a:p>
        </p:txBody>
      </p:sp>
      <p:sp>
        <p:nvSpPr>
          <p:cNvPr id="16389" name="Footer Placeholder 4"/>
          <p:cNvSpPr>
            <a:spLocks noGrp="1"/>
          </p:cNvSpPr>
          <p:nvPr>
            <p:ph type="ftr" sz="quarter" idx="11"/>
          </p:nvPr>
        </p:nvSpPr>
        <p:spPr>
          <a:xfrm>
            <a:off x="3276600" y="6248400"/>
            <a:ext cx="34290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16390"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Computer Modeling</a:t>
            </a:r>
            <a:endParaRPr lang="en-US" altLang="en-US" sz="1200" b="1" dirty="0" smtClean="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p:txBody>
          <a:bodyPr/>
          <a:lstStyle/>
          <a:p>
            <a:r>
              <a:rPr lang="en-US" altLang="en-US" sz="2000" dirty="0" smtClean="0">
                <a:solidFill>
                  <a:srgbClr val="0000FF"/>
                </a:solidFill>
                <a:latin typeface="Times New Roman" panose="02020603050405020304" pitchFamily="18" charset="0"/>
                <a:cs typeface="Times New Roman" panose="02020603050405020304" pitchFamily="18" charset="0"/>
              </a:rPr>
              <a:t>Enhance understanding through simulations and visualizations</a:t>
            </a:r>
          </a:p>
          <a:p>
            <a:r>
              <a:rPr lang="en-US" altLang="en-US" sz="2000" dirty="0" smtClean="0">
                <a:solidFill>
                  <a:srgbClr val="0000FF"/>
                </a:solidFill>
                <a:latin typeface="Times New Roman" panose="02020603050405020304" pitchFamily="18" charset="0"/>
                <a:cs typeface="Times New Roman" panose="02020603050405020304" pitchFamily="18" charset="0"/>
              </a:rPr>
              <a:t>PTC Mathcad is engineering math software that allows you to perform and analyze complex calculations and simulations.</a:t>
            </a:r>
          </a:p>
          <a:p>
            <a:r>
              <a:rPr lang="en-US" altLang="en-US" sz="2000" dirty="0" smtClean="0">
                <a:solidFill>
                  <a:srgbClr val="0000FF"/>
                </a:solidFill>
                <a:latin typeface="Times New Roman" panose="02020603050405020304" pitchFamily="18" charset="0"/>
                <a:cs typeface="Times New Roman" panose="02020603050405020304" pitchFamily="18" charset="0"/>
              </a:rPr>
              <a:t>Examples:</a:t>
            </a:r>
          </a:p>
          <a:p>
            <a:pPr marL="0" indent="0">
              <a:buNone/>
            </a:pPr>
            <a:r>
              <a:rPr lang="en-US" altLang="en-US" sz="2000" dirty="0">
                <a:solidFill>
                  <a:srgbClr val="0000FF"/>
                </a:solidFill>
                <a:latin typeface="Times New Roman" panose="02020603050405020304" pitchFamily="18" charset="0"/>
                <a:cs typeface="Times New Roman" panose="02020603050405020304" pitchFamily="18" charset="0"/>
              </a:rPr>
              <a:t>	Models of consumption: exponential and </a:t>
            </a:r>
            <a:r>
              <a:rPr lang="en-US" altLang="en-US" sz="2000" dirty="0" smtClean="0">
                <a:solidFill>
                  <a:srgbClr val="0000FF"/>
                </a:solidFill>
                <a:latin typeface="Times New Roman" panose="02020603050405020304" pitchFamily="18" charset="0"/>
                <a:cs typeface="Times New Roman" panose="02020603050405020304" pitchFamily="18" charset="0"/>
              </a:rPr>
              <a:t>Hubbert</a:t>
            </a:r>
          </a:p>
          <a:p>
            <a:pPr marL="0" indent="0">
              <a:buNone/>
            </a:pPr>
            <a:r>
              <a:rPr lang="en-US" altLang="en-US" sz="2000" dirty="0" smtClean="0">
                <a:solidFill>
                  <a:srgbClr val="0000FF"/>
                </a:solidFill>
                <a:latin typeface="Times New Roman" panose="02020603050405020304" pitchFamily="18" charset="0"/>
                <a:cs typeface="Times New Roman" panose="02020603050405020304" pitchFamily="18" charset="0"/>
              </a:rPr>
              <a:t>	Brunt </a:t>
            </a:r>
            <a:r>
              <a:rPr lang="en-US" altLang="en-US" sz="2000" dirty="0">
                <a:solidFill>
                  <a:srgbClr val="0000FF"/>
                </a:solidFill>
                <a:latin typeface="Times New Roman" panose="02020603050405020304" pitchFamily="18" charset="0"/>
                <a:cs typeface="Times New Roman" panose="02020603050405020304" pitchFamily="18" charset="0"/>
              </a:rPr>
              <a:t>– Väisälä </a:t>
            </a:r>
            <a:r>
              <a:rPr lang="en-US" altLang="en-US" sz="2000" dirty="0" smtClean="0">
                <a:solidFill>
                  <a:srgbClr val="0000FF"/>
                </a:solidFill>
                <a:latin typeface="Times New Roman" panose="02020603050405020304" pitchFamily="18" charset="0"/>
                <a:cs typeface="Times New Roman" panose="02020603050405020304" pitchFamily="18" charset="0"/>
              </a:rPr>
              <a:t>oscillations</a:t>
            </a:r>
          </a:p>
          <a:p>
            <a:pPr marL="0" indent="0">
              <a:buNone/>
            </a:pPr>
            <a:r>
              <a:rPr lang="en-US" altLang="en-US" sz="2000" dirty="0" smtClean="0">
                <a:solidFill>
                  <a:srgbClr val="0000FF"/>
                </a:solidFill>
                <a:latin typeface="Times New Roman" panose="02020603050405020304" pitchFamily="18" charset="0"/>
                <a:cs typeface="Times New Roman" panose="02020603050405020304" pitchFamily="18" charset="0"/>
              </a:rPr>
              <a:t>	Blackbody </a:t>
            </a:r>
            <a:r>
              <a:rPr lang="en-US" altLang="en-US" sz="2000" dirty="0">
                <a:solidFill>
                  <a:srgbClr val="0000FF"/>
                </a:solidFill>
                <a:latin typeface="Times New Roman" panose="02020603050405020304" pitchFamily="18" charset="0"/>
                <a:cs typeface="Times New Roman" panose="02020603050405020304" pitchFamily="18" charset="0"/>
              </a:rPr>
              <a:t>Radiation</a:t>
            </a:r>
          </a:p>
          <a:p>
            <a:pPr marL="0" indent="0">
              <a:buNone/>
            </a:pPr>
            <a:r>
              <a:rPr lang="en-US" altLang="en-US" sz="2000" dirty="0" smtClean="0">
                <a:solidFill>
                  <a:srgbClr val="0000FF"/>
                </a:solidFill>
                <a:latin typeface="Times New Roman" panose="02020603050405020304" pitchFamily="18" charset="0"/>
                <a:cs typeface="Times New Roman" panose="02020603050405020304" pitchFamily="18" charset="0"/>
              </a:rPr>
              <a:t>	Pollutant </a:t>
            </a:r>
            <a:r>
              <a:rPr lang="en-US" altLang="en-US" sz="2000" dirty="0">
                <a:solidFill>
                  <a:srgbClr val="0000FF"/>
                </a:solidFill>
                <a:latin typeface="Times New Roman" panose="02020603050405020304" pitchFamily="18" charset="0"/>
                <a:cs typeface="Times New Roman" panose="02020603050405020304" pitchFamily="18" charset="0"/>
              </a:rPr>
              <a:t>diffusion in the atmosphere; Monte Carlo simulation</a:t>
            </a:r>
          </a:p>
          <a:p>
            <a:pPr marL="0" indent="0">
              <a:buNone/>
            </a:pPr>
            <a:r>
              <a:rPr lang="en-US" altLang="en-US" sz="2000" dirty="0" smtClean="0">
                <a:solidFill>
                  <a:srgbClr val="0000FF"/>
                </a:solidFill>
                <a:latin typeface="Times New Roman" panose="02020603050405020304" pitchFamily="18" charset="0"/>
                <a:cs typeface="Times New Roman" panose="02020603050405020304" pitchFamily="18" charset="0"/>
              </a:rPr>
              <a:t>	Radioactive </a:t>
            </a:r>
            <a:r>
              <a:rPr lang="en-US" altLang="en-US" sz="2000" dirty="0">
                <a:solidFill>
                  <a:srgbClr val="0000FF"/>
                </a:solidFill>
                <a:latin typeface="Times New Roman" panose="02020603050405020304" pitchFamily="18" charset="0"/>
                <a:cs typeface="Times New Roman" panose="02020603050405020304" pitchFamily="18" charset="0"/>
              </a:rPr>
              <a:t>decay; Monte Carlo simulation </a:t>
            </a:r>
          </a:p>
          <a:p>
            <a:pPr marL="0" indent="0">
              <a:buNone/>
            </a:pPr>
            <a:r>
              <a:rPr lang="en-US" altLang="en-US" sz="2000" dirty="0" smtClean="0">
                <a:solidFill>
                  <a:srgbClr val="0000FF"/>
                </a:solidFill>
                <a:latin typeface="Times New Roman" panose="02020603050405020304" pitchFamily="18" charset="0"/>
                <a:cs typeface="Times New Roman" panose="02020603050405020304" pitchFamily="18" charset="0"/>
              </a:rPr>
              <a:t>	Chaos theory—analyze the period doubling route to chaos 			prevalent in populations models and butterfly effect</a:t>
            </a:r>
          </a:p>
          <a:p>
            <a:pPr>
              <a:buFont typeface="Wingdings" panose="05000000000000000000" pitchFamily="2" charset="2"/>
              <a:buNone/>
            </a:pPr>
            <a:r>
              <a:rPr lang="en-US" altLang="en-US" sz="2000" dirty="0" smtClean="0">
                <a:solidFill>
                  <a:srgbClr val="0000FF"/>
                </a:solidFill>
                <a:latin typeface="Times New Roman" panose="02020603050405020304" pitchFamily="18" charset="0"/>
                <a:cs typeface="Times New Roman" panose="02020603050405020304" pitchFamily="18" charset="0"/>
              </a:rPr>
              <a:t>						</a:t>
            </a:r>
            <a:r>
              <a:rPr lang="en-US" altLang="en-US" sz="2000" dirty="0">
                <a:solidFill>
                  <a:srgbClr val="0000FF"/>
                </a:solidFill>
                <a:latin typeface="Times New Roman" panose="02020603050405020304" pitchFamily="18" charset="0"/>
                <a:cs typeface="Times New Roman" panose="02020603050405020304" pitchFamily="18" charset="0"/>
              </a:rPr>
              <a:t>	</a:t>
            </a:r>
            <a:r>
              <a:rPr lang="en-US" altLang="en-US" sz="2000" dirty="0" smtClean="0">
                <a:solidFill>
                  <a:srgbClr val="0000FF"/>
                </a:solidFill>
                <a:latin typeface="Times New Roman" panose="02020603050405020304" pitchFamily="18" charset="0"/>
                <a:cs typeface="Times New Roman" panose="02020603050405020304" pitchFamily="18" charset="0"/>
              </a:rPr>
              <a:t>	</a:t>
            </a:r>
          </a:p>
          <a:p>
            <a:pPr>
              <a:buFont typeface="Wingdings" panose="05000000000000000000" pitchFamily="2" charset="2"/>
              <a:buNone/>
            </a:pPr>
            <a:endParaRPr lang="en-US" altLang="en-US" sz="2000" dirty="0" smtClean="0">
              <a:solidFill>
                <a:srgbClr val="0000FF"/>
              </a:solidFill>
              <a:latin typeface="Times New Roman" panose="02020603050405020304" pitchFamily="18" charset="0"/>
              <a:cs typeface="Times New Roman" panose="02020603050405020304" pitchFamily="18" charset="0"/>
            </a:endParaRPr>
          </a:p>
        </p:txBody>
      </p:sp>
      <p:sp>
        <p:nvSpPr>
          <p:cNvPr id="18436" name="Slide Number Placeholder 5"/>
          <p:cNvSpPr>
            <a:spLocks noGrp="1"/>
          </p:cNvSpPr>
          <p:nvPr>
            <p:ph type="sldNum" sz="quarter" idx="12"/>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D670F21F-4905-43B6-B625-A4DCD7962BFC}" type="slidenum">
              <a:rPr lang="en-US" altLang="en-US" sz="1400">
                <a:solidFill>
                  <a:schemeClr val="tx1"/>
                </a:solidFill>
              </a:rPr>
              <a:pPr>
                <a:spcBef>
                  <a:spcPct val="0"/>
                </a:spcBef>
                <a:buClrTx/>
                <a:buSzTx/>
                <a:buFontTx/>
                <a:buNone/>
              </a:pPr>
              <a:t>7</a:t>
            </a:fld>
            <a:endParaRPr lang="en-US" altLang="en-US" sz="1400" dirty="0">
              <a:solidFill>
                <a:schemeClr val="tx1"/>
              </a:solidFill>
            </a:endParaRPr>
          </a:p>
        </p:txBody>
      </p:sp>
      <p:sp>
        <p:nvSpPr>
          <p:cNvPr id="18437"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18438" name="Date Placeholder 3"/>
          <p:cNvSpPr txBox="1">
            <a:spLocks/>
          </p:cNvSpPr>
          <p:nvPr/>
        </p:nvSpPr>
        <p:spPr bwMode="auto">
          <a:xfrm>
            <a:off x="6248400" y="6172200"/>
            <a:ext cx="1905000"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r" eaLnBrk="1" hangingPunct="1">
              <a:spcBef>
                <a:spcPct val="0"/>
              </a:spcBef>
              <a:buClrTx/>
              <a:buSzTx/>
              <a:buFontTx/>
              <a:buNone/>
            </a:pPr>
            <a:r>
              <a:rPr lang="en-US" altLang="en-US" sz="1200" dirty="0">
                <a:solidFill>
                  <a:schemeClr val="tx1"/>
                </a:solidFill>
              </a:rPr>
              <a:t>July 2016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z="3600" b="1" dirty="0" smtClean="0">
                <a:latin typeface="Times New Roman" panose="02020603050405020304" pitchFamily="18" charset="0"/>
                <a:cs typeface="Times New Roman" panose="02020603050405020304" pitchFamily="18" charset="0"/>
              </a:rPr>
              <a:t>Student Feedback</a:t>
            </a:r>
            <a:endParaRPr lang="en-US" altLang="en-US" sz="1200" b="1" dirty="0" smtClean="0">
              <a:latin typeface="Times New Roman" panose="02020603050405020304" pitchFamily="18" charset="0"/>
              <a:cs typeface="Times New Roman" panose="02020603050405020304" pitchFamily="18" charset="0"/>
            </a:endParaRPr>
          </a:p>
        </p:txBody>
      </p:sp>
      <p:sp>
        <p:nvSpPr>
          <p:cNvPr id="17411" name="Content Placeholder 2"/>
          <p:cNvSpPr>
            <a:spLocks noGrp="1"/>
          </p:cNvSpPr>
          <p:nvPr>
            <p:ph idx="1"/>
          </p:nvPr>
        </p:nvSpPr>
        <p:spPr/>
        <p:txBody>
          <a:bodyPr/>
          <a:lstStyle/>
          <a:p>
            <a:pPr>
              <a:defRPr/>
            </a:pPr>
            <a:r>
              <a:rPr lang="en-US" sz="2000" i="1" dirty="0" smtClean="0">
                <a:latin typeface="Times New Roman" panose="02020603050405020304" pitchFamily="18" charset="0"/>
                <a:cs typeface="Times New Roman" panose="02020603050405020304" pitchFamily="18" charset="0"/>
              </a:rPr>
              <a:t>“Complex </a:t>
            </a:r>
            <a:r>
              <a:rPr lang="en-US" sz="2000" i="1" dirty="0">
                <a:latin typeface="Times New Roman" panose="02020603050405020304" pitchFamily="18" charset="0"/>
                <a:cs typeface="Times New Roman" panose="02020603050405020304" pitchFamily="18" charset="0"/>
              </a:rPr>
              <a:t>in theory, environmental physics also maintains difficult mathematical systems. These processes can be tough to follow, which is why Mathcad is used to simplify the quantitative process. Mathcad allows students to break down intricate concepts into easy to follow step by step procedures. In order to fully understand the math behind the theory, Mathcad is an essential tool to observe the derivations of the equations being taught</a:t>
            </a:r>
            <a:r>
              <a:rPr lang="en-US" sz="2000" i="1" dirty="0" smtClean="0">
                <a:latin typeface="Times New Roman" panose="02020603050405020304" pitchFamily="18" charset="0"/>
                <a:cs typeface="Times New Roman" panose="02020603050405020304" pitchFamily="18" charset="0"/>
              </a:rPr>
              <a:t>.”</a:t>
            </a:r>
          </a:p>
          <a:p>
            <a:pPr>
              <a:defRPr/>
            </a:pPr>
            <a:endParaRPr lang="en-US" sz="2000" i="1" dirty="0" smtClean="0">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defRPr/>
            </a:pPr>
            <a:r>
              <a:rPr lang="en-US" sz="2000" dirty="0" smtClean="0"/>
              <a:t>				</a:t>
            </a:r>
            <a:r>
              <a:rPr lang="en-US" sz="2000" dirty="0"/>
              <a:t> </a:t>
            </a:r>
            <a:r>
              <a:rPr lang="en-US" sz="2000" dirty="0" smtClean="0"/>
              <a:t>          - </a:t>
            </a:r>
            <a:r>
              <a:rPr lang="en-US" sz="1800" dirty="0" smtClean="0">
                <a:latin typeface="Times New Roman" panose="02020603050405020304" pitchFamily="18" charset="0"/>
                <a:cs typeface="Times New Roman" panose="02020603050405020304" pitchFamily="18" charset="0"/>
              </a:rPr>
              <a:t>Student from PHY 470</a:t>
            </a:r>
          </a:p>
          <a:p>
            <a:pPr marL="0" indent="0">
              <a:buFont typeface="Wingdings" panose="05000000000000000000" pitchFamily="2" charset="2"/>
              <a:buNone/>
              <a:defRPr/>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PHY 221 Spring 2013</a:t>
            </a:r>
          </a:p>
          <a:p>
            <a:pPr marL="0" indent="0">
              <a:buFont typeface="Wingdings" panose="05000000000000000000" pitchFamily="2" charset="2"/>
              <a:buNone/>
              <a:defRPr/>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PHY 470 Spring 2015</a:t>
            </a:r>
          </a:p>
          <a:p>
            <a:pPr marL="0" indent="0">
              <a:buFont typeface="Wingdings" panose="05000000000000000000" pitchFamily="2" charset="2"/>
              <a:buNone/>
              <a:defRPr/>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Biology, Major</a:t>
            </a:r>
          </a:p>
          <a:p>
            <a:pPr marL="0" indent="0">
              <a:buFont typeface="Wingdings" panose="05000000000000000000" pitchFamily="2" charset="2"/>
              <a:buNone/>
              <a:defRPr/>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Environmental Science, Minor</a:t>
            </a:r>
          </a:p>
          <a:p>
            <a:pPr marL="0" indent="0">
              <a:buFont typeface="Wingdings" panose="05000000000000000000" pitchFamily="2" charset="2"/>
              <a:buNone/>
              <a:defRPr/>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Graduated May 2016</a:t>
            </a:r>
          </a:p>
          <a:p>
            <a:pPr marL="0" indent="0">
              <a:buFont typeface="Wingdings" panose="05000000000000000000" pitchFamily="2" charset="2"/>
              <a:buNone/>
              <a:defRPr/>
            </a:pPr>
            <a:r>
              <a:rPr lang="en-US" sz="2000" dirty="0"/>
              <a:t>	</a:t>
            </a:r>
            <a:r>
              <a:rPr lang="en-US" sz="2000" dirty="0" smtClean="0"/>
              <a:t>				</a:t>
            </a:r>
            <a:endParaRPr lang="en-US" sz="2000" dirty="0"/>
          </a:p>
          <a:p>
            <a:pPr>
              <a:buFont typeface="Wingdings" panose="05000000000000000000" pitchFamily="2" charset="2"/>
              <a:buNone/>
              <a:defRPr/>
            </a:pPr>
            <a:endParaRPr lang="en-US" altLang="en-US" sz="2000" dirty="0" smtClean="0">
              <a:solidFill>
                <a:srgbClr val="0000FF"/>
              </a:solidFill>
              <a:latin typeface="Times New Roman" panose="02020603050405020304" pitchFamily="18" charset="0"/>
              <a:cs typeface="Times New Roman" panose="02020603050405020304" pitchFamily="18" charset="0"/>
            </a:endParaRPr>
          </a:p>
          <a:p>
            <a:pPr>
              <a:buFont typeface="Wingdings" panose="05000000000000000000" pitchFamily="2" charset="2"/>
              <a:buNone/>
              <a:defRPr/>
            </a:pPr>
            <a:endParaRPr lang="en-US" altLang="en-US" sz="2000" dirty="0" smtClean="0">
              <a:solidFill>
                <a:srgbClr val="0000FF"/>
              </a:solidFill>
              <a:latin typeface="Times New Roman" panose="02020603050405020304" pitchFamily="18" charset="0"/>
              <a:cs typeface="Times New Roman" panose="02020603050405020304" pitchFamily="18" charset="0"/>
            </a:endParaRPr>
          </a:p>
        </p:txBody>
      </p:sp>
      <p:sp>
        <p:nvSpPr>
          <p:cNvPr id="20484" name="Slide Number Placeholder 5"/>
          <p:cNvSpPr>
            <a:spLocks noGrp="1"/>
          </p:cNvSpPr>
          <p:nvPr>
            <p:ph type="sldNum" sz="quarter" idx="12"/>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99FBA3F1-896E-4A22-B52B-F503CE7388FA}" type="slidenum">
              <a:rPr lang="en-US" altLang="en-US" sz="1400">
                <a:solidFill>
                  <a:schemeClr val="tx1"/>
                </a:solidFill>
              </a:rPr>
              <a:pPr>
                <a:spcBef>
                  <a:spcPct val="0"/>
                </a:spcBef>
                <a:buClrTx/>
                <a:buSzTx/>
                <a:buFontTx/>
                <a:buNone/>
              </a:pPr>
              <a:t>8</a:t>
            </a:fld>
            <a:endParaRPr lang="en-US" altLang="en-US" sz="1400" dirty="0">
              <a:solidFill>
                <a:schemeClr val="tx1"/>
              </a:solidFill>
            </a:endParaRPr>
          </a:p>
        </p:txBody>
      </p:sp>
      <p:sp>
        <p:nvSpPr>
          <p:cNvPr id="20485" name="Rectangle 5"/>
          <p:cNvSpPr>
            <a:spLocks noGrp="1" noChangeArrowheads="1"/>
          </p:cNvSpPr>
          <p:nvPr>
            <p:ph type="ftr" sz="quarter" idx="11"/>
          </p:nvPr>
        </p:nvSpPr>
        <p:spPr>
          <a:xfrm>
            <a:off x="2971800" y="6172200"/>
            <a:ext cx="3200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20486" name="Date Placeholder 3"/>
          <p:cNvSpPr txBox="1">
            <a:spLocks/>
          </p:cNvSpPr>
          <p:nvPr/>
        </p:nvSpPr>
        <p:spPr bwMode="auto">
          <a:xfrm>
            <a:off x="6248400" y="6172200"/>
            <a:ext cx="1905000" cy="457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r" eaLnBrk="1" hangingPunct="1">
              <a:spcBef>
                <a:spcPct val="0"/>
              </a:spcBef>
              <a:buClrTx/>
              <a:buSzTx/>
              <a:buFontTx/>
              <a:buNone/>
            </a:pPr>
            <a:r>
              <a:rPr lang="en-US" altLang="en-US" sz="1200" dirty="0">
                <a:solidFill>
                  <a:schemeClr val="tx1"/>
                </a:solidFill>
              </a:rPr>
              <a:t>July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228600"/>
            <a:ext cx="7162800" cy="1143000"/>
          </a:xfrm>
        </p:spPr>
        <p:txBody>
          <a:bodyPr/>
          <a:lstStyle/>
          <a:p>
            <a:r>
              <a:rPr lang="en-US" altLang="en-US" sz="3600" b="1" dirty="0" smtClean="0">
                <a:latin typeface="Times New Roman" panose="02020603050405020304" pitchFamily="18" charset="0"/>
                <a:cs typeface="Times New Roman" panose="02020603050405020304" pitchFamily="18" charset="0"/>
              </a:rPr>
              <a:t>Semester Schedule</a:t>
            </a:r>
            <a:br>
              <a:rPr lang="en-US" altLang="en-US" sz="3600" b="1" dirty="0" smtClean="0">
                <a:latin typeface="Times New Roman" panose="02020603050405020304" pitchFamily="18" charset="0"/>
                <a:cs typeface="Times New Roman" panose="02020603050405020304" pitchFamily="18" charset="0"/>
              </a:rPr>
            </a:br>
            <a:r>
              <a:rPr lang="en-US" altLang="en-US" sz="2000" b="1" dirty="0" smtClean="0">
                <a:latin typeface="Times New Roman" panose="02020603050405020304" pitchFamily="18" charset="0"/>
                <a:cs typeface="Times New Roman" panose="02020603050405020304" pitchFamily="18" charset="0"/>
              </a:rPr>
              <a:t>~Computer Labs in Red</a:t>
            </a:r>
            <a:endParaRPr lang="en-US" altLang="en-US" sz="2000" b="1" dirty="0" smtClean="0"/>
          </a:p>
        </p:txBody>
      </p:sp>
      <p:sp>
        <p:nvSpPr>
          <p:cNvPr id="3" name="Content Placeholder 2"/>
          <p:cNvSpPr>
            <a:spLocks noGrp="1"/>
          </p:cNvSpPr>
          <p:nvPr>
            <p:ph idx="1"/>
          </p:nvPr>
        </p:nvSpPr>
        <p:spPr/>
        <p:txBody>
          <a:bodyPr/>
          <a:lstStyle/>
          <a:p>
            <a:pPr>
              <a:defRPr/>
            </a:pPr>
            <a:r>
              <a:rPr lang="en-US" sz="1800" dirty="0">
                <a:latin typeface="Times New Roman" pitchFamily="18" charset="0"/>
                <a:cs typeface="Times New Roman" pitchFamily="18" charset="0"/>
              </a:rPr>
              <a:t>WEEK #1		Energy, Power			</a:t>
            </a:r>
            <a:r>
              <a:rPr lang="en-US" sz="1800" dirty="0" smtClean="0">
                <a:latin typeface="Times New Roman" pitchFamily="18" charset="0"/>
                <a:cs typeface="Times New Roman" pitchFamily="18" charset="0"/>
              </a:rPr>
              <a:t>	Ch.1 </a:t>
            </a:r>
            <a:endParaRPr lang="en-US" sz="1800" dirty="0">
              <a:latin typeface="Times New Roman" pitchFamily="18" charset="0"/>
              <a:cs typeface="Times New Roman" pitchFamily="18" charset="0"/>
            </a:endParaRPr>
          </a:p>
          <a:p>
            <a:pPr>
              <a:defRPr/>
            </a:pPr>
            <a:r>
              <a:rPr lang="en-US" sz="1800" dirty="0">
                <a:solidFill>
                  <a:srgbClr val="FF0000"/>
                </a:solidFill>
                <a:latin typeface="Times New Roman" pitchFamily="18" charset="0"/>
                <a:cs typeface="Times New Roman" pitchFamily="18" charset="0"/>
              </a:rPr>
              <a:t>WEEK #2, 3		Consumption Models: Exponential, </a:t>
            </a:r>
            <a:r>
              <a:rPr lang="en-US" sz="1800" dirty="0" smtClean="0">
                <a:solidFill>
                  <a:srgbClr val="FF0000"/>
                </a:solidFill>
                <a:latin typeface="Times New Roman" pitchFamily="18" charset="0"/>
                <a:cs typeface="Times New Roman" pitchFamily="18" charset="0"/>
              </a:rPr>
              <a:t>Hubbert</a:t>
            </a:r>
            <a:r>
              <a:rPr lang="en-US" sz="1800" dirty="0">
                <a:solidFill>
                  <a:srgbClr val="FF0000"/>
                </a:solidFill>
                <a:latin typeface="Times New Roman" pitchFamily="18" charset="0"/>
                <a:cs typeface="Times New Roman" pitchFamily="18" charset="0"/>
              </a:rPr>
              <a:t>	Ch.2, 3</a:t>
            </a:r>
          </a:p>
          <a:p>
            <a:pPr>
              <a:defRPr/>
            </a:pPr>
            <a:r>
              <a:rPr lang="en-US" sz="1800" dirty="0">
                <a:latin typeface="Times New Roman" pitchFamily="18" charset="0"/>
                <a:cs typeface="Times New Roman" pitchFamily="18" charset="0"/>
              </a:rPr>
              <a:t>WEEK #4		Thermodynamics: Energy and Entropy </a:t>
            </a:r>
            <a:r>
              <a:rPr lang="en-US" sz="1800" dirty="0" smtClean="0">
                <a:latin typeface="Times New Roman" pitchFamily="18" charset="0"/>
                <a:cs typeface="Times New Roman" pitchFamily="18" charset="0"/>
              </a:rPr>
              <a:t>Laws</a:t>
            </a:r>
            <a:r>
              <a:rPr lang="en-US" sz="1800" dirty="0">
                <a:latin typeface="Times New Roman" pitchFamily="18" charset="0"/>
                <a:cs typeface="Times New Roman" pitchFamily="18" charset="0"/>
              </a:rPr>
              <a:t>	Ch.4 </a:t>
            </a:r>
          </a:p>
          <a:p>
            <a:pPr>
              <a:defRPr/>
            </a:pPr>
            <a:r>
              <a:rPr lang="en-US" sz="1800" dirty="0">
                <a:latin typeface="Times New Roman" pitchFamily="18" charset="0"/>
                <a:cs typeface="Times New Roman" pitchFamily="18" charset="0"/>
              </a:rPr>
              <a:t>WEEK #5		Heat Transfer			</a:t>
            </a:r>
            <a:r>
              <a:rPr lang="en-US" sz="1800" dirty="0" smtClean="0">
                <a:latin typeface="Times New Roman" pitchFamily="18" charset="0"/>
                <a:cs typeface="Times New Roman" pitchFamily="18" charset="0"/>
              </a:rPr>
              <a:t>	Ch.16</a:t>
            </a:r>
            <a:endParaRPr lang="en-US" sz="1800" dirty="0">
              <a:latin typeface="Times New Roman" pitchFamily="18" charset="0"/>
              <a:cs typeface="Times New Roman" pitchFamily="18" charset="0"/>
            </a:endParaRPr>
          </a:p>
          <a:p>
            <a:pPr>
              <a:defRPr/>
            </a:pPr>
            <a:r>
              <a:rPr lang="en-US" sz="1800" dirty="0">
                <a:solidFill>
                  <a:srgbClr val="FF0000"/>
                </a:solidFill>
                <a:latin typeface="Times New Roman" pitchFamily="18" charset="0"/>
                <a:cs typeface="Times New Roman" pitchFamily="18" charset="0"/>
              </a:rPr>
              <a:t>WEEK #</a:t>
            </a:r>
            <a:r>
              <a:rPr lang="en-US" sz="1800" dirty="0" smtClean="0">
                <a:solidFill>
                  <a:srgbClr val="FF0000"/>
                </a:solidFill>
                <a:latin typeface="Times New Roman" pitchFamily="18" charset="0"/>
                <a:cs typeface="Times New Roman" pitchFamily="18" charset="0"/>
              </a:rPr>
              <a:t>6</a:t>
            </a:r>
            <a:r>
              <a:rPr lang="en-US" sz="1800" dirty="0">
                <a:solidFill>
                  <a:srgbClr val="FF0000"/>
                </a:solidFill>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	Fossil Fuel;  Heat </a:t>
            </a:r>
            <a:r>
              <a:rPr lang="en-US" sz="1800" dirty="0">
                <a:solidFill>
                  <a:srgbClr val="FF0000"/>
                </a:solidFill>
                <a:latin typeface="Times New Roman" pitchFamily="18" charset="0"/>
                <a:cs typeface="Times New Roman" pitchFamily="18" charset="0"/>
              </a:rPr>
              <a:t>Pollution, Urban Heat </a:t>
            </a:r>
            <a:r>
              <a:rPr lang="en-US" sz="1800" dirty="0" smtClean="0">
                <a:solidFill>
                  <a:srgbClr val="FF0000"/>
                </a:solidFill>
                <a:latin typeface="Times New Roman" pitchFamily="18" charset="0"/>
                <a:cs typeface="Times New Roman" pitchFamily="18" charset="0"/>
              </a:rPr>
              <a:t>Island	Ch.5  </a:t>
            </a:r>
            <a:endParaRPr lang="en-US" sz="1800" dirty="0">
              <a:solidFill>
                <a:srgbClr val="FF0000"/>
              </a:solidFill>
              <a:latin typeface="Times New Roman" pitchFamily="18" charset="0"/>
              <a:cs typeface="Times New Roman" pitchFamily="18" charset="0"/>
            </a:endParaRPr>
          </a:p>
          <a:p>
            <a:pPr>
              <a:defRPr/>
            </a:pPr>
            <a:r>
              <a:rPr lang="en-US" sz="1800" dirty="0">
                <a:latin typeface="Times New Roman" pitchFamily="18" charset="0"/>
                <a:cs typeface="Times New Roman" pitchFamily="18" charset="0"/>
              </a:rPr>
              <a:t>WEEK #7		Electricity 				Ch.7</a:t>
            </a:r>
          </a:p>
          <a:p>
            <a:pPr>
              <a:defRPr/>
            </a:pPr>
            <a:r>
              <a:rPr lang="en-US" sz="1800" dirty="0">
                <a:latin typeface="Times New Roman" pitchFamily="18" charset="0"/>
                <a:cs typeface="Times New Roman" pitchFamily="18" charset="0"/>
              </a:rPr>
              <a:t>WEEK #8		Magnetism				Ch.8</a:t>
            </a:r>
          </a:p>
          <a:p>
            <a:pPr>
              <a:defRPr/>
            </a:pPr>
            <a:r>
              <a:rPr lang="en-US" sz="1800" dirty="0">
                <a:solidFill>
                  <a:srgbClr val="FF0000"/>
                </a:solidFill>
                <a:latin typeface="Times New Roman" pitchFamily="18" charset="0"/>
                <a:cs typeface="Times New Roman" pitchFamily="18" charset="0"/>
              </a:rPr>
              <a:t>WEEK #9, 10	</a:t>
            </a:r>
            <a:r>
              <a:rPr lang="en-US" sz="1800" dirty="0" smtClean="0">
                <a:solidFill>
                  <a:srgbClr val="FF0000"/>
                </a:solidFill>
                <a:latin typeface="Times New Roman" pitchFamily="18" charset="0"/>
                <a:cs typeface="Times New Roman" pitchFamily="18" charset="0"/>
              </a:rPr>
              <a:t>	Black-Body </a:t>
            </a:r>
            <a:r>
              <a:rPr lang="en-US" sz="1800" dirty="0">
                <a:solidFill>
                  <a:srgbClr val="FF0000"/>
                </a:solidFill>
                <a:latin typeface="Times New Roman" pitchFamily="18" charset="0"/>
                <a:cs typeface="Times New Roman" pitchFamily="18" charset="0"/>
              </a:rPr>
              <a:t>Radiation, Global </a:t>
            </a:r>
            <a:r>
              <a:rPr lang="en-US" sz="1800" dirty="0" smtClean="0">
                <a:solidFill>
                  <a:srgbClr val="FF0000"/>
                </a:solidFill>
                <a:latin typeface="Times New Roman" pitchFamily="18" charset="0"/>
                <a:cs typeface="Times New Roman" pitchFamily="18" charset="0"/>
              </a:rPr>
              <a:t>Warming</a:t>
            </a:r>
            <a:r>
              <a:rPr lang="en-US" sz="1800" dirty="0">
                <a:solidFill>
                  <a:srgbClr val="FF0000"/>
                </a:solidFill>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Ch.6</a:t>
            </a:r>
            <a:endParaRPr lang="en-US" sz="1800" dirty="0">
              <a:solidFill>
                <a:srgbClr val="FF0000"/>
              </a:solidFill>
              <a:latin typeface="Times New Roman" pitchFamily="18" charset="0"/>
              <a:cs typeface="Times New Roman" pitchFamily="18" charset="0"/>
            </a:endParaRPr>
          </a:p>
          <a:p>
            <a:pPr>
              <a:defRPr/>
            </a:pPr>
            <a:r>
              <a:rPr lang="en-US" sz="1800" dirty="0">
                <a:latin typeface="Times New Roman" pitchFamily="18" charset="0"/>
                <a:cs typeface="Times New Roman" pitchFamily="18" charset="0"/>
              </a:rPr>
              <a:t>WEEK #11		Power Lines and Health			</a:t>
            </a:r>
            <a:r>
              <a:rPr lang="en-US" sz="1800" dirty="0" smtClean="0">
                <a:latin typeface="Times New Roman" pitchFamily="18" charset="0"/>
                <a:cs typeface="Times New Roman" pitchFamily="18" charset="0"/>
              </a:rPr>
              <a:t>Ch.9</a:t>
            </a:r>
            <a:endParaRPr lang="en-US" sz="1800" dirty="0">
              <a:latin typeface="Times New Roman" pitchFamily="18" charset="0"/>
              <a:cs typeface="Times New Roman" pitchFamily="18" charset="0"/>
            </a:endParaRPr>
          </a:p>
          <a:p>
            <a:pPr>
              <a:defRPr/>
            </a:pPr>
            <a:r>
              <a:rPr lang="en-US" sz="1800" dirty="0">
                <a:solidFill>
                  <a:srgbClr val="FF0000"/>
                </a:solidFill>
                <a:latin typeface="Times New Roman" pitchFamily="18" charset="0"/>
                <a:cs typeface="Times New Roman" pitchFamily="18" charset="0"/>
              </a:rPr>
              <a:t>WEEK #12		Radioactivity			</a:t>
            </a:r>
            <a:r>
              <a:rPr lang="en-US" sz="1800" dirty="0" smtClean="0">
                <a:solidFill>
                  <a:srgbClr val="FF0000"/>
                </a:solidFill>
                <a:latin typeface="Times New Roman" pitchFamily="18" charset="0"/>
                <a:cs typeface="Times New Roman" pitchFamily="18" charset="0"/>
              </a:rPr>
              <a:t>	Ch.10</a:t>
            </a:r>
            <a:endParaRPr lang="en-US" sz="1800" dirty="0">
              <a:solidFill>
                <a:srgbClr val="FF0000"/>
              </a:solidFill>
              <a:latin typeface="Times New Roman" pitchFamily="18" charset="0"/>
              <a:cs typeface="Times New Roman" pitchFamily="18" charset="0"/>
            </a:endParaRPr>
          </a:p>
          <a:p>
            <a:pPr>
              <a:defRPr/>
            </a:pPr>
            <a:r>
              <a:rPr lang="en-US" sz="1800" dirty="0">
                <a:latin typeface="Times New Roman" pitchFamily="18" charset="0"/>
                <a:cs typeface="Times New Roman" pitchFamily="18" charset="0"/>
              </a:rPr>
              <a:t>WEEK #13		Nuclear Energy			</a:t>
            </a:r>
            <a:r>
              <a:rPr lang="en-US" sz="1800" dirty="0" smtClean="0">
                <a:latin typeface="Times New Roman" pitchFamily="18" charset="0"/>
                <a:cs typeface="Times New Roman" pitchFamily="18" charset="0"/>
              </a:rPr>
              <a:t>	Ch.11</a:t>
            </a:r>
            <a:endParaRPr lang="en-US" sz="1800" dirty="0">
              <a:latin typeface="Times New Roman" pitchFamily="18" charset="0"/>
              <a:cs typeface="Times New Roman" pitchFamily="18" charset="0"/>
            </a:endParaRPr>
          </a:p>
          <a:p>
            <a:pPr>
              <a:defRPr/>
            </a:pPr>
            <a:r>
              <a:rPr lang="en-US" sz="1800" dirty="0">
                <a:latin typeface="Times New Roman" pitchFamily="18" charset="0"/>
                <a:cs typeface="Times New Roman" pitchFamily="18" charset="0"/>
              </a:rPr>
              <a:t>WEEK #14		Radiation and Health			Ch.12</a:t>
            </a:r>
          </a:p>
          <a:p>
            <a:pPr>
              <a:defRPr/>
            </a:pPr>
            <a:r>
              <a:rPr lang="en-US" sz="1800" dirty="0">
                <a:solidFill>
                  <a:srgbClr val="FF0000"/>
                </a:solidFill>
                <a:latin typeface="Times New Roman" pitchFamily="18" charset="0"/>
                <a:cs typeface="Times New Roman" pitchFamily="18" charset="0"/>
              </a:rPr>
              <a:t>WEEK #15		</a:t>
            </a:r>
            <a:r>
              <a:rPr lang="en-US" sz="1800" dirty="0" smtClean="0">
                <a:solidFill>
                  <a:srgbClr val="FF0000"/>
                </a:solidFill>
                <a:latin typeface="Times New Roman" pitchFamily="18" charset="0"/>
                <a:cs typeface="Times New Roman" pitchFamily="18" charset="0"/>
              </a:rPr>
              <a:t>Modeling</a:t>
            </a:r>
            <a:r>
              <a:rPr lang="en-US" sz="1800" dirty="0">
                <a:solidFill>
                  <a:srgbClr val="FF0000"/>
                </a:solidFill>
                <a:latin typeface="Times New Roman" pitchFamily="18" charset="0"/>
                <a:cs typeface="Times New Roman" pitchFamily="18" charset="0"/>
              </a:rPr>
              <a:t>: Chaos Theory, Population </a:t>
            </a:r>
            <a:r>
              <a:rPr lang="en-US" sz="1800" dirty="0" smtClean="0">
                <a:solidFill>
                  <a:srgbClr val="FF0000"/>
                </a:solidFill>
                <a:latin typeface="Times New Roman" pitchFamily="18" charset="0"/>
                <a:cs typeface="Times New Roman" pitchFamily="18" charset="0"/>
              </a:rPr>
              <a:t>Dynamics</a:t>
            </a:r>
          </a:p>
          <a:p>
            <a:pPr marL="0" indent="0">
              <a:buFont typeface="Wingdings" panose="05000000000000000000" pitchFamily="2" charset="2"/>
              <a:buNone/>
              <a:defRPr/>
            </a:pPr>
            <a:endParaRPr lang="en-US" sz="1800" dirty="0" smtClean="0">
              <a:latin typeface="Times New Roman" pitchFamily="18" charset="0"/>
              <a:cs typeface="Times New Roman" pitchFamily="18" charset="0"/>
            </a:endParaRPr>
          </a:p>
          <a:p>
            <a:pPr marL="0" indent="0">
              <a:buFont typeface="Wingdings" panose="05000000000000000000" pitchFamily="2" charset="2"/>
              <a:buNone/>
              <a:defRPr/>
            </a:pPr>
            <a:r>
              <a:rPr lang="en-US" sz="1800" dirty="0" smtClean="0">
                <a:latin typeface="Times New Roman" pitchFamily="18" charset="0"/>
                <a:cs typeface="Times New Roman" pitchFamily="18" charset="0"/>
              </a:rPr>
              <a:t>Based on 4 contact hours/week</a:t>
            </a:r>
            <a:endParaRPr lang="en-US" sz="1800" dirty="0">
              <a:latin typeface="Times New Roman" pitchFamily="18" charset="0"/>
              <a:cs typeface="Times New Roman" pitchFamily="18" charset="0"/>
            </a:endParaRPr>
          </a:p>
        </p:txBody>
      </p:sp>
      <p:sp>
        <p:nvSpPr>
          <p:cNvPr id="22532" name="Slide Number Placeholder 5"/>
          <p:cNvSpPr>
            <a:spLocks noGrp="1"/>
          </p:cNvSpPr>
          <p:nvPr>
            <p:ph type="sldNum" sz="quarter" idx="12"/>
          </p:nvPr>
        </p:nvSpPr>
        <p:spPr>
          <a:xfrm>
            <a:off x="1371600" y="6400800"/>
            <a:ext cx="1295400" cy="3048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93201A16-8339-4202-B182-AD53B3C3E7BA}" type="slidenum">
              <a:rPr lang="en-US" altLang="en-US" sz="1400">
                <a:solidFill>
                  <a:schemeClr val="tx1"/>
                </a:solidFill>
              </a:rPr>
              <a:pPr>
                <a:spcBef>
                  <a:spcPct val="0"/>
                </a:spcBef>
                <a:buClrTx/>
                <a:buSzTx/>
                <a:buFontTx/>
                <a:buNone/>
              </a:pPr>
              <a:t>9</a:t>
            </a:fld>
            <a:endParaRPr lang="en-US" altLang="en-US" sz="1400" dirty="0">
              <a:solidFill>
                <a:schemeClr val="tx1"/>
              </a:solidFill>
            </a:endParaRPr>
          </a:p>
        </p:txBody>
      </p:sp>
      <p:sp>
        <p:nvSpPr>
          <p:cNvPr id="22533" name="Footer Placeholder 4"/>
          <p:cNvSpPr>
            <a:spLocks noGrp="1"/>
          </p:cNvSpPr>
          <p:nvPr>
            <p:ph type="ftr" sz="quarter" idx="11"/>
          </p:nvPr>
        </p:nvSpPr>
        <p:spPr>
          <a:xfrm>
            <a:off x="3276600" y="6248400"/>
            <a:ext cx="34290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American Association of Physics Teachers Summer Meeting, Sacramento</a:t>
            </a:r>
          </a:p>
        </p:txBody>
      </p:sp>
      <p:sp>
        <p:nvSpPr>
          <p:cNvPr id="22534" name="Date Placeholder 3"/>
          <p:cNvSpPr>
            <a:spLocks noGrp="1"/>
          </p:cNvSpPr>
          <p:nvPr>
            <p:ph type="dt" sz="quarter" idx="10"/>
          </p:nvPr>
        </p:nvSpPr>
        <p:spPr>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200" dirty="0" smtClean="0">
                <a:solidFill>
                  <a:schemeClr val="tx1"/>
                </a:solidFill>
              </a:rPr>
              <a:t>July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11240</TotalTime>
  <Words>3052</Words>
  <Application>Microsoft Macintosh PowerPoint</Application>
  <PresentationFormat>On-screen Show (4:3)</PresentationFormat>
  <Paragraphs>336</Paragraphs>
  <Slides>29</Slides>
  <Notes>28</Notes>
  <HiddenSlides>0</HiddenSlides>
  <MMClips>0</MMClips>
  <ScaleCrop>false</ScaleCrop>
  <HeadingPairs>
    <vt:vector size="6" baseType="variant">
      <vt:variant>
        <vt:lpstr>Design Template</vt:lpstr>
      </vt:variant>
      <vt:variant>
        <vt:i4>2</vt:i4>
      </vt:variant>
      <vt:variant>
        <vt:lpstr>Embedded OLE Servers</vt:lpstr>
      </vt:variant>
      <vt:variant>
        <vt:i4>1</vt:i4>
      </vt:variant>
      <vt:variant>
        <vt:lpstr>Slide Titles</vt:lpstr>
      </vt:variant>
      <vt:variant>
        <vt:i4>29</vt:i4>
      </vt:variant>
    </vt:vector>
  </HeadingPairs>
  <TitlesOfParts>
    <vt:vector size="32" baseType="lpstr">
      <vt:lpstr>Default Design</vt:lpstr>
      <vt:lpstr>Echo</vt:lpstr>
      <vt:lpstr>Equation</vt:lpstr>
      <vt:lpstr>Computer Modeling in the Environmental Physics Course</vt:lpstr>
      <vt:lpstr>Abstract</vt:lpstr>
      <vt:lpstr>Who Takes Environmental Physics</vt:lpstr>
      <vt:lpstr>Multidisciplinary Context</vt:lpstr>
      <vt:lpstr>Materials</vt:lpstr>
      <vt:lpstr>Course Structure &amp; Topics of Study</vt:lpstr>
      <vt:lpstr>Computer Modeling</vt:lpstr>
      <vt:lpstr>Student Feedback</vt:lpstr>
      <vt:lpstr>Semester Schedule ~Computer Labs in Red</vt:lpstr>
      <vt:lpstr>Models of Consumption Computer Lab #1: Exponential Model</vt:lpstr>
      <vt:lpstr>Models of Consumption Computer Lab #1: Exponential Model</vt:lpstr>
      <vt:lpstr>Models of Consumption Computer Lab #1: Exponential Model</vt:lpstr>
      <vt:lpstr>Models of Consumption Computer Lab #2: Hubbert Model</vt:lpstr>
      <vt:lpstr>Models of Consumption Computer Lab #2: Hubbert Model</vt:lpstr>
      <vt:lpstr>Models of Consumption Computer Lab #2: Hubbert Model</vt:lpstr>
      <vt:lpstr>Models of Consumption Computer Lab #2: Hubbert Model</vt:lpstr>
      <vt:lpstr>Model for Earth Temperature CL#4 Blackbody Radiation</vt:lpstr>
      <vt:lpstr>Model for Earth Temperature CL#4 Blackbody Radiation</vt:lpstr>
      <vt:lpstr>Model for Earth Temperature CL#4 Blackbody Radiation</vt:lpstr>
      <vt:lpstr>Spectral Energy Density</vt:lpstr>
      <vt:lpstr>Light Spectrum</vt:lpstr>
      <vt:lpstr>Model for Earth Temperature ~CL#4 Blackbody Radiation</vt:lpstr>
      <vt:lpstr>Final Thoughts &amp; Acknowledgements</vt:lpstr>
      <vt:lpstr>Slide 24</vt:lpstr>
      <vt:lpstr>Atmospheric Air Movement Computer Lab #3: Brunt – Väisälä oscillations</vt:lpstr>
      <vt:lpstr>Atmospheric Air Movement ~ Computer Lab #3: Brunt – Väisälä Oscillations</vt:lpstr>
      <vt:lpstr>Atmospheric Air Movement ~ Computer Lab #3: Brunt – Väisälä Oscillations</vt:lpstr>
      <vt:lpstr>Radioactivity Computer Lab #6: Radioactivity</vt:lpstr>
      <vt:lpstr>Radioactivity Computer Lab #6: Radioactivity</vt:lpstr>
    </vt:vector>
  </TitlesOfParts>
  <Company>Cleveland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physics</dc:title>
  <dc:creator>miron kaufman</dc:creator>
  <cp:lastModifiedBy>Tara Peppard</cp:lastModifiedBy>
  <cp:revision>798</cp:revision>
  <dcterms:created xsi:type="dcterms:W3CDTF">2016-07-18T04:33:25Z</dcterms:created>
  <dcterms:modified xsi:type="dcterms:W3CDTF">2016-07-18T04:34:40Z</dcterms:modified>
</cp:coreProperties>
</file>