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handoutMasterIdLst>
    <p:handoutMasterId r:id="rId46"/>
  </p:handoutMasterIdLst>
  <p:sldIdLst>
    <p:sldId id="256" r:id="rId2"/>
    <p:sldId id="336" r:id="rId3"/>
    <p:sldId id="399" r:id="rId4"/>
    <p:sldId id="411" r:id="rId5"/>
    <p:sldId id="421" r:id="rId6"/>
    <p:sldId id="396" r:id="rId7"/>
    <p:sldId id="258" r:id="rId8"/>
    <p:sldId id="286" r:id="rId9"/>
    <p:sldId id="381" r:id="rId10"/>
    <p:sldId id="413" r:id="rId11"/>
    <p:sldId id="373" r:id="rId12"/>
    <p:sldId id="288" r:id="rId13"/>
    <p:sldId id="309" r:id="rId14"/>
    <p:sldId id="289" r:id="rId15"/>
    <p:sldId id="420" r:id="rId16"/>
    <p:sldId id="313" r:id="rId17"/>
    <p:sldId id="414" r:id="rId18"/>
    <p:sldId id="415" r:id="rId19"/>
    <p:sldId id="321" r:id="rId20"/>
    <p:sldId id="324" r:id="rId21"/>
    <p:sldId id="400" r:id="rId22"/>
    <p:sldId id="401" r:id="rId23"/>
    <p:sldId id="402" r:id="rId24"/>
    <p:sldId id="298" r:id="rId25"/>
    <p:sldId id="303" r:id="rId26"/>
    <p:sldId id="305" r:id="rId27"/>
    <p:sldId id="306" r:id="rId28"/>
    <p:sldId id="410" r:id="rId29"/>
    <p:sldId id="326" r:id="rId30"/>
    <p:sldId id="404" r:id="rId31"/>
    <p:sldId id="412" r:id="rId32"/>
    <p:sldId id="405" r:id="rId33"/>
    <p:sldId id="406" r:id="rId34"/>
    <p:sldId id="356" r:id="rId35"/>
    <p:sldId id="408" r:id="rId36"/>
    <p:sldId id="416" r:id="rId37"/>
    <p:sldId id="352" r:id="rId38"/>
    <p:sldId id="407" r:id="rId39"/>
    <p:sldId id="417" r:id="rId40"/>
    <p:sldId id="357" r:id="rId41"/>
    <p:sldId id="409" r:id="rId42"/>
    <p:sldId id="397" r:id="rId43"/>
    <p:sldId id="360" r:id="rId4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Milner-Bolotin" initials="MMB" lastIdx="1" clrIdx="0">
    <p:extLst>
      <p:ext uri="{19B8F6BF-5375-455C-9EA6-DF929625EA0E}">
        <p15:presenceInfo xmlns:p15="http://schemas.microsoft.com/office/powerpoint/2012/main" userId="Marina Milner-Bolo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994" autoAdjust="0"/>
  </p:normalViewPr>
  <p:slideViewPr>
    <p:cSldViewPr snapToGrid="0">
      <p:cViewPr varScale="1">
        <p:scale>
          <a:sx n="45" d="100"/>
          <a:sy n="45" d="100"/>
        </p:scale>
        <p:origin x="1284" y="48"/>
      </p:cViewPr>
      <p:guideLst>
        <p:guide orient="horz" pos="2160"/>
        <p:guide pos="2880"/>
      </p:guideLst>
    </p:cSldViewPr>
  </p:slideViewPr>
  <p:outlineViewPr>
    <p:cViewPr>
      <p:scale>
        <a:sx n="33" d="100"/>
        <a:sy n="33" d="100"/>
      </p:scale>
      <p:origin x="0" y="2280"/>
    </p:cViewPr>
  </p:outlineViewPr>
  <p:notesTextViewPr>
    <p:cViewPr>
      <p:scale>
        <a:sx n="1" d="1"/>
        <a:sy n="1" d="1"/>
      </p:scale>
      <p:origin x="0" y="0"/>
    </p:cViewPr>
  </p:notesTextViewPr>
  <p:sorterViewPr>
    <p:cViewPr>
      <p:scale>
        <a:sx n="100" d="100"/>
        <a:sy n="100" d="100"/>
      </p:scale>
      <p:origin x="0" y="522"/>
    </p:cViewPr>
  </p:sorterViewPr>
  <p:notesViewPr>
    <p:cSldViewPr snapToGrid="0">
      <p:cViewPr varScale="1">
        <p:scale>
          <a:sx n="45" d="100"/>
          <a:sy n="45"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CD275B0E-77B1-4625-9454-7EA8C498EC02}" type="datetimeFigureOut">
              <a:rPr lang="en-CA" smtClean="0"/>
              <a:t>2015-01-01</a:t>
            </a:fld>
            <a:endParaRPr lang="en-CA"/>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681AD9C0-CA32-4BD6-AF03-D537FE3F5E20}" type="slidenum">
              <a:rPr lang="en-CA" smtClean="0"/>
              <a:t>‹#›</a:t>
            </a:fld>
            <a:endParaRPr lang="en-CA"/>
          </a:p>
        </p:txBody>
      </p:sp>
    </p:spTree>
    <p:extLst>
      <p:ext uri="{BB962C8B-B14F-4D97-AF65-F5344CB8AC3E}">
        <p14:creationId xmlns:p14="http://schemas.microsoft.com/office/powerpoint/2010/main" val="441490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27A3946-8C79-49CD-A191-DDCC6D82374E}" type="datetimeFigureOut">
              <a:rPr lang="en-CA" smtClean="0"/>
              <a:t>2015-01-01</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742485D-F37E-43AF-8B74-E31BF7C773F4}" type="slidenum">
              <a:rPr lang="en-CA" smtClean="0"/>
              <a:t>‹#›</a:t>
            </a:fld>
            <a:endParaRPr lang="en-CA"/>
          </a:p>
        </p:txBody>
      </p:sp>
    </p:spTree>
    <p:extLst>
      <p:ext uri="{BB962C8B-B14F-4D97-AF65-F5344CB8AC3E}">
        <p14:creationId xmlns:p14="http://schemas.microsoft.com/office/powerpoint/2010/main" val="133897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earchquotes.com/quotation/Never_Stop_Learning!_When_you_stop_learning_you_stop_living._You_become_a_reservoir_instead_of_a_riv/40115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searchquotes.com/quotes/author/Tim_Walk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Abstract</a:t>
            </a:r>
            <a:r>
              <a:rPr lang="en-US" b="1" i="1" dirty="0"/>
              <a:t>:</a:t>
            </a:r>
            <a:r>
              <a:rPr lang="en-US" i="1" dirty="0"/>
              <a:t> </a:t>
            </a:r>
            <a:r>
              <a:rPr lang="en-CA" sz="1200" b="1" i="0" u="none" strike="noStrike" kern="1200" baseline="0" dirty="0" smtClean="0">
                <a:solidFill>
                  <a:schemeClr val="tx1"/>
                </a:solidFill>
                <a:latin typeface="+mn-lt"/>
                <a:ea typeface="+mn-ea"/>
                <a:cs typeface="+mn-cs"/>
              </a:rPr>
              <a:t>AC04: 11:30 a.m.-12 p.m. Reimagining Best Practices in</a:t>
            </a:r>
          </a:p>
          <a:p>
            <a:r>
              <a:rPr lang="en-CA" sz="1200" b="1" i="0" u="none" strike="noStrike" kern="1200" baseline="0" dirty="0" smtClean="0">
                <a:solidFill>
                  <a:schemeClr val="tx1"/>
                </a:solidFill>
                <a:latin typeface="+mn-lt"/>
                <a:ea typeface="+mn-ea"/>
                <a:cs typeface="+mn-cs"/>
              </a:rPr>
              <a:t>Technology-Enhanced Physics Teacher Education</a:t>
            </a:r>
          </a:p>
          <a:p>
            <a:r>
              <a:rPr lang="en-CA" sz="1200" b="0" i="1" u="none" strike="noStrike" kern="1200" baseline="0" dirty="0" smtClean="0">
                <a:solidFill>
                  <a:schemeClr val="tx1"/>
                </a:solidFill>
                <a:latin typeface="+mn-lt"/>
                <a:ea typeface="+mn-ea"/>
                <a:cs typeface="+mn-cs"/>
              </a:rPr>
              <a:t>Invited – Marina Milner-Bolotin, The University of British Columbia,</a:t>
            </a:r>
          </a:p>
          <a:p>
            <a:r>
              <a:rPr lang="fr-FR" sz="1200" b="0" i="1" u="none" strike="noStrike" kern="1200" baseline="0" dirty="0" smtClean="0">
                <a:solidFill>
                  <a:schemeClr val="tx1"/>
                </a:solidFill>
                <a:latin typeface="+mn-lt"/>
                <a:ea typeface="+mn-ea"/>
                <a:cs typeface="+mn-cs"/>
              </a:rPr>
              <a:t>Vancouver, BC V6T 1Z4 Canada; marina.milner-bolotin@ubc.ca</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Investigating and promoting best practices in teaching and learning have always occupied a prominent place in science education. From Socratic questioning to modern day technology-enhanced pedagogies, such as Peer Instruction, Interactive Lecture Demonstrations, simulation-enhanced pedagogies, educators have been looking for ways to engage students in meaningful science learning. However, frequently technology becomes a fad imposed on teachers, where, the technological tail wags the pedagogical dog. In this presentation I will invite you to re-examine the technology-enhanced pedagogical practices in physics teacher education. We will first question the applicability of the concept of “best pedagogical practice” itself and examine a number of research-informed “best practices” currently implemented in physics teacher education. We will also consider how prospective physics teachers can be engaged in creating their own “best technology-enhanced practices” that suit their views and goals of physics education and help them become the best physics teachers they can be.</a:t>
            </a:r>
            <a:endParaRPr lang="en-CA" dirty="0"/>
          </a:p>
          <a:p>
            <a:r>
              <a:rPr lang="en-US" dirty="0"/>
              <a:t> </a:t>
            </a:r>
            <a:endParaRPr lang="en-CA" dirty="0"/>
          </a:p>
          <a:p>
            <a:endParaRPr lang="en-CA" dirty="0"/>
          </a:p>
        </p:txBody>
      </p:sp>
      <p:sp>
        <p:nvSpPr>
          <p:cNvPr id="4" name="Slide Number Placeholder 3"/>
          <p:cNvSpPr>
            <a:spLocks noGrp="1"/>
          </p:cNvSpPr>
          <p:nvPr>
            <p:ph type="sldNum" sz="quarter" idx="10"/>
          </p:nvPr>
        </p:nvSpPr>
        <p:spPr/>
        <p:txBody>
          <a:bodyPr/>
          <a:lstStyle/>
          <a:p>
            <a:fld id="{F742485D-F37E-43AF-8B74-E31BF7C773F4}" type="slidenum">
              <a:rPr lang="en-CA" smtClean="0"/>
              <a:t>1</a:t>
            </a:fld>
            <a:endParaRPr lang="en-CA"/>
          </a:p>
        </p:txBody>
      </p:sp>
    </p:spTree>
    <p:extLst>
      <p:ext uri="{BB962C8B-B14F-4D97-AF65-F5344CB8AC3E}">
        <p14:creationId xmlns:p14="http://schemas.microsoft.com/office/powerpoint/2010/main" val="162842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How did we evaluate all of this work/intervention? </a:t>
            </a:r>
          </a:p>
          <a:p>
            <a:endParaRPr lang="en-US" b="0" baseline="0" dirty="0" smtClean="0"/>
          </a:p>
          <a:p>
            <a:r>
              <a:rPr lang="en-US" b="0" baseline="0" dirty="0" smtClean="0"/>
              <a:t>CREATE A GRAPHIC: </a:t>
            </a:r>
          </a:p>
          <a:p>
            <a:r>
              <a:rPr lang="en-US" b="0" baseline="0" dirty="0" smtClean="0"/>
              <a:t>Methods course</a:t>
            </a:r>
          </a:p>
          <a:p>
            <a:r>
              <a:rPr lang="en-US" b="0" baseline="0" dirty="0" smtClean="0"/>
              <a:t>(include short practicum here) </a:t>
            </a:r>
          </a:p>
          <a:p>
            <a:r>
              <a:rPr lang="en-US" b="0" baseline="0" dirty="0" smtClean="0"/>
              <a:t>Pre-interviews </a:t>
            </a:r>
          </a:p>
          <a:p>
            <a:r>
              <a:rPr lang="en-US" b="0" baseline="0" dirty="0" smtClean="0"/>
              <a:t>Long Practicum </a:t>
            </a:r>
          </a:p>
          <a:p>
            <a:r>
              <a:rPr lang="en-US" b="0" baseline="0" dirty="0" smtClean="0"/>
              <a:t>Post-interviews </a:t>
            </a:r>
          </a:p>
          <a:p>
            <a:r>
              <a:rPr lang="en-US" b="0" baseline="0" dirty="0" smtClean="0"/>
              <a:t>Focus group </a:t>
            </a:r>
          </a:p>
          <a:p>
            <a:r>
              <a:rPr lang="en-US" b="0" baseline="0" dirty="0" smtClean="0"/>
              <a:t>+ background survey</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11</a:t>
            </a:fld>
            <a:endParaRPr lang="en-US"/>
          </a:p>
        </p:txBody>
      </p:sp>
    </p:spTree>
    <p:extLst>
      <p:ext uri="{BB962C8B-B14F-4D97-AF65-F5344CB8AC3E}">
        <p14:creationId xmlns:p14="http://schemas.microsoft.com/office/powerpoint/2010/main" val="181689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42485D-F37E-43AF-8B74-E31BF7C773F4}" type="slidenum">
              <a:rPr lang="en-CA" smtClean="0"/>
              <a:t>12</a:t>
            </a:fld>
            <a:endParaRPr lang="en-CA"/>
          </a:p>
        </p:txBody>
      </p:sp>
    </p:spTree>
    <p:extLst>
      <p:ext uri="{BB962C8B-B14F-4D97-AF65-F5344CB8AC3E}">
        <p14:creationId xmlns:p14="http://schemas.microsoft.com/office/powerpoint/2010/main" val="162525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13</a:t>
            </a:fld>
            <a:endParaRPr lang="en-CA"/>
          </a:p>
        </p:txBody>
      </p:sp>
    </p:spTree>
    <p:extLst>
      <p:ext uri="{BB962C8B-B14F-4D97-AF65-F5344CB8AC3E}">
        <p14:creationId xmlns:p14="http://schemas.microsoft.com/office/powerpoint/2010/main" val="365654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From the paper: The Role of Representation in Teaching and Learning Critical Thinking </a:t>
            </a:r>
          </a:p>
          <a:p>
            <a:pPr>
              <a:defRPr/>
            </a:pPr>
            <a:endParaRPr lang="en-US" dirty="0" smtClean="0"/>
          </a:p>
          <a:p>
            <a:pPr>
              <a:defRPr/>
            </a:pPr>
            <a:r>
              <a:rPr lang="en-US" dirty="0" smtClean="0"/>
              <a:t>Definition of representations: A representation is a structure that stands for something else: a word for an object,</a:t>
            </a:r>
          </a:p>
          <a:p>
            <a:pPr>
              <a:defRPr/>
            </a:pPr>
            <a:r>
              <a:rPr lang="en-US" dirty="0" smtClean="0"/>
              <a:t>a sentence for a state-of-affairs, a diagram for an arrangement of things, a picture</a:t>
            </a:r>
          </a:p>
          <a:p>
            <a:pPr>
              <a:defRPr/>
            </a:pPr>
            <a:r>
              <a:rPr lang="en-US" dirty="0" smtClean="0"/>
              <a:t>for a scene. </a:t>
            </a:r>
          </a:p>
          <a:p>
            <a:pPr>
              <a:defRPr/>
            </a:pPr>
            <a:endParaRPr lang="en-US" dirty="0" smtClean="0"/>
          </a:p>
          <a:p>
            <a:pPr>
              <a:defRPr/>
            </a:pPr>
            <a:r>
              <a:rPr lang="en-US" dirty="0" smtClean="0"/>
              <a:t>Thus, a good representation system captures exactly the features of a problem (p.58/2)</a:t>
            </a:r>
          </a:p>
          <a:p>
            <a:pPr>
              <a:defRPr/>
            </a:pPr>
            <a:r>
              <a:rPr lang="en-US" dirty="0" smtClean="0"/>
              <a:t>that are important rather than representing everything. (p.60/4)</a:t>
            </a:r>
          </a:p>
          <a:p>
            <a:pPr>
              <a:defRPr/>
            </a:pPr>
            <a:endParaRPr lang="en-US" dirty="0" smtClean="0"/>
          </a:p>
          <a:p>
            <a:pPr>
              <a:defRPr/>
            </a:pPr>
            <a:r>
              <a:rPr lang="en-US" dirty="0" smtClean="0"/>
              <a:t>Being able to think about why a representation may or may not be good in a particular context is a big part of being a critical thinker. If a student can </a:t>
            </a:r>
            <a:r>
              <a:rPr lang="en-US" dirty="0" err="1" smtClean="0"/>
              <a:t>realise</a:t>
            </a:r>
            <a:r>
              <a:rPr lang="en-US" dirty="0" smtClean="0"/>
              <a:t> that the problem they are working on is best represented in a particular way, it can help</a:t>
            </a:r>
          </a:p>
          <a:p>
            <a:pPr>
              <a:defRPr/>
            </a:pPr>
            <a:r>
              <a:rPr lang="en-US" dirty="0" smtClean="0"/>
              <a:t>them identify the most important aspects of a situation and </a:t>
            </a:r>
            <a:r>
              <a:rPr lang="en-US" dirty="0" err="1" smtClean="0"/>
              <a:t>analyse</a:t>
            </a:r>
            <a:r>
              <a:rPr lang="en-US" dirty="0" smtClean="0"/>
              <a:t> what should be done next. If they know what the ‘accepted’ transformations of a problem type are, then they can begin to think at a higher level about why those are the ones that are</a:t>
            </a:r>
          </a:p>
          <a:p>
            <a:pPr>
              <a:defRPr/>
            </a:pPr>
            <a:r>
              <a:rPr lang="en-US" dirty="0" smtClean="0"/>
              <a:t>used and why, perhaps, it might be interesting to try a different representation. They can begin to understand why problems are the way they are (p.62/6).</a:t>
            </a:r>
          </a:p>
          <a:p>
            <a:pPr>
              <a:defRPr/>
            </a:pPr>
            <a:endParaRPr lang="en-US" dirty="0" smtClean="0"/>
          </a:p>
          <a:p>
            <a:pPr>
              <a:defRPr/>
            </a:pPr>
            <a:r>
              <a:rPr lang="en-US" dirty="0" smtClean="0"/>
              <a:t>This is not due to a lack of exposure to the representations, but rather an inability to link the different forms of</a:t>
            </a:r>
          </a:p>
          <a:p>
            <a:pPr>
              <a:defRPr/>
            </a:pPr>
            <a:r>
              <a:rPr lang="en-US" dirty="0" smtClean="0"/>
              <a:t>representation to the underlying common concept of number (</a:t>
            </a:r>
            <a:r>
              <a:rPr lang="en-US" dirty="0" err="1" smtClean="0"/>
              <a:t>Grif</a:t>
            </a:r>
            <a:r>
              <a:rPr lang="en-US" dirty="0" smtClean="0"/>
              <a:t>. n &amp; Case, 1997). A failure to develop this foundational understanding can lead to serious lags in learning mathematics throughout formal school years (Griffin </a:t>
            </a:r>
            <a:r>
              <a:rPr lang="en-US" i="1" dirty="0" smtClean="0"/>
              <a:t>et al., 1994). Problems</a:t>
            </a:r>
          </a:p>
          <a:p>
            <a:pPr>
              <a:defRPr/>
            </a:pPr>
            <a:r>
              <a:rPr lang="en-US" dirty="0" smtClean="0"/>
              <a:t>of representational  fluency are apparent in older students as well. University students who can readily translate between and manipulate representations score higher on measures of reasoning ability than those students whose skilled use of representations is more limited (</a:t>
            </a:r>
            <a:r>
              <a:rPr lang="en-US" dirty="0" err="1" smtClean="0"/>
              <a:t>Stenning</a:t>
            </a:r>
            <a:r>
              <a:rPr lang="en-US" dirty="0" smtClean="0"/>
              <a:t> </a:t>
            </a:r>
            <a:r>
              <a:rPr lang="en-US" i="1" dirty="0" smtClean="0"/>
              <a:t>et al., 1995). Monaghan et al. (1999) found also that </a:t>
            </a:r>
            <a:r>
              <a:rPr lang="en-US" dirty="0" smtClean="0"/>
              <a:t>higher scores on problem solving tasks were related to ability to use representations more  flexibly. (p.62/6).</a:t>
            </a:r>
          </a:p>
          <a:p>
            <a:pPr>
              <a:defRPr/>
            </a:pPr>
            <a:endParaRPr lang="en-US" dirty="0" smtClean="0"/>
          </a:p>
          <a:p>
            <a:pPr>
              <a:defRPr/>
            </a:pPr>
            <a:r>
              <a:rPr lang="en-US" dirty="0" smtClean="0"/>
              <a:t>However, we want to </a:t>
            </a:r>
            <a:r>
              <a:rPr lang="en-US" dirty="0" err="1" smtClean="0"/>
              <a:t>emphasise</a:t>
            </a:r>
            <a:r>
              <a:rPr lang="en-US" dirty="0" smtClean="0"/>
              <a:t> that social sciences, arts, languages, natural sciences, and humanities all use various forms of representation, some quite general and some very </a:t>
            </a:r>
            <a:r>
              <a:rPr lang="en-US" dirty="0" err="1" smtClean="0"/>
              <a:t>specialised</a:t>
            </a:r>
            <a:r>
              <a:rPr lang="en-US" dirty="0" smtClean="0"/>
              <a:t>. Some of these are evidence diagrams, concept maps, v-diagrams, timelines, grammar notations, and dance notations (Novak, 1998; Peterson, 1996). The same costs and benefits for communication and problem-solving apply to all of these as well. (p.63/7).</a:t>
            </a:r>
            <a:endParaRPr lang="en-US" dirty="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8474DA-8C1F-43C3-AE93-2AA4E708A323}"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105258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15</a:t>
            </a:fld>
            <a:endParaRPr lang="en-CA"/>
          </a:p>
        </p:txBody>
      </p:sp>
    </p:spTree>
    <p:extLst>
      <p:ext uri="{BB962C8B-B14F-4D97-AF65-F5344CB8AC3E}">
        <p14:creationId xmlns:p14="http://schemas.microsoft.com/office/powerpoint/2010/main" val="2304741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16</a:t>
            </a:fld>
            <a:endParaRPr lang="en-CA"/>
          </a:p>
        </p:txBody>
      </p:sp>
    </p:spTree>
    <p:extLst>
      <p:ext uri="{BB962C8B-B14F-4D97-AF65-F5344CB8AC3E}">
        <p14:creationId xmlns:p14="http://schemas.microsoft.com/office/powerpoint/2010/main" val="2693758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17</a:t>
            </a:fld>
            <a:endParaRPr lang="en-CA"/>
          </a:p>
        </p:txBody>
      </p:sp>
    </p:spTree>
    <p:extLst>
      <p:ext uri="{BB962C8B-B14F-4D97-AF65-F5344CB8AC3E}">
        <p14:creationId xmlns:p14="http://schemas.microsoft.com/office/powerpoint/2010/main" val="317382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42485D-F37E-43AF-8B74-E31BF7C773F4}" type="slidenum">
              <a:rPr lang="en-CA" smtClean="0"/>
              <a:t>18</a:t>
            </a:fld>
            <a:endParaRPr lang="en-CA"/>
          </a:p>
        </p:txBody>
      </p:sp>
    </p:spTree>
    <p:extLst>
      <p:ext uri="{BB962C8B-B14F-4D97-AF65-F5344CB8AC3E}">
        <p14:creationId xmlns:p14="http://schemas.microsoft.com/office/powerpoint/2010/main" val="3763302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19</a:t>
            </a:fld>
            <a:endParaRPr lang="en-CA"/>
          </a:p>
        </p:txBody>
      </p:sp>
    </p:spTree>
    <p:extLst>
      <p:ext uri="{BB962C8B-B14F-4D97-AF65-F5344CB8AC3E}">
        <p14:creationId xmlns:p14="http://schemas.microsoft.com/office/powerpoint/2010/main" val="221597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20</a:t>
            </a:fld>
            <a:endParaRPr lang="en-CA"/>
          </a:p>
        </p:txBody>
      </p:sp>
    </p:spTree>
    <p:extLst>
      <p:ext uri="{BB962C8B-B14F-4D97-AF65-F5344CB8AC3E}">
        <p14:creationId xmlns:p14="http://schemas.microsoft.com/office/powerpoint/2010/main" val="273371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2</a:t>
            </a:fld>
            <a:endParaRPr lang="en-US"/>
          </a:p>
        </p:txBody>
      </p:sp>
    </p:spTree>
    <p:extLst>
      <p:ext uri="{BB962C8B-B14F-4D97-AF65-F5344CB8AC3E}">
        <p14:creationId xmlns:p14="http://schemas.microsoft.com/office/powerpoint/2010/main" val="394093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21</a:t>
            </a:fld>
            <a:endParaRPr lang="en-CA"/>
          </a:p>
        </p:txBody>
      </p:sp>
    </p:spTree>
    <p:extLst>
      <p:ext uri="{BB962C8B-B14F-4D97-AF65-F5344CB8AC3E}">
        <p14:creationId xmlns:p14="http://schemas.microsoft.com/office/powerpoint/2010/main" val="89298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22</a:t>
            </a:fld>
            <a:endParaRPr lang="en-CA"/>
          </a:p>
        </p:txBody>
      </p:sp>
    </p:spTree>
    <p:extLst>
      <p:ext uri="{BB962C8B-B14F-4D97-AF65-F5344CB8AC3E}">
        <p14:creationId xmlns:p14="http://schemas.microsoft.com/office/powerpoint/2010/main" val="3992896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23</a:t>
            </a:fld>
            <a:endParaRPr lang="en-CA"/>
          </a:p>
        </p:txBody>
      </p:sp>
    </p:spTree>
    <p:extLst>
      <p:ext uri="{BB962C8B-B14F-4D97-AF65-F5344CB8AC3E}">
        <p14:creationId xmlns:p14="http://schemas.microsoft.com/office/powerpoint/2010/main" val="177440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From the paper: The Role of Representation in Teaching and Learning Critical Thinking </a:t>
            </a:r>
          </a:p>
          <a:p>
            <a:pPr>
              <a:defRPr/>
            </a:pPr>
            <a:endParaRPr lang="en-US" dirty="0" smtClean="0"/>
          </a:p>
          <a:p>
            <a:pPr>
              <a:defRPr/>
            </a:pPr>
            <a:r>
              <a:rPr lang="en-US" dirty="0" smtClean="0"/>
              <a:t>Definition of representations: A representation is a structure that stands for something else: a word for an object,</a:t>
            </a:r>
          </a:p>
          <a:p>
            <a:pPr>
              <a:defRPr/>
            </a:pPr>
            <a:r>
              <a:rPr lang="en-US" dirty="0" smtClean="0"/>
              <a:t>a sentence for a state-of-affairs, a diagram for an arrangement of things, a picture</a:t>
            </a:r>
          </a:p>
          <a:p>
            <a:pPr>
              <a:defRPr/>
            </a:pPr>
            <a:r>
              <a:rPr lang="en-US" dirty="0" smtClean="0"/>
              <a:t>for a scene. </a:t>
            </a:r>
          </a:p>
          <a:p>
            <a:pPr>
              <a:defRPr/>
            </a:pPr>
            <a:endParaRPr lang="en-US" dirty="0" smtClean="0"/>
          </a:p>
          <a:p>
            <a:pPr>
              <a:defRPr/>
            </a:pPr>
            <a:r>
              <a:rPr lang="en-US" dirty="0" smtClean="0"/>
              <a:t>Thus, a good representation system captures exactly the features of a problem (p.58/2)</a:t>
            </a:r>
          </a:p>
          <a:p>
            <a:pPr>
              <a:defRPr/>
            </a:pPr>
            <a:r>
              <a:rPr lang="en-US" dirty="0" smtClean="0"/>
              <a:t>that are important rather than representing everything. (p.60/4)</a:t>
            </a:r>
          </a:p>
          <a:p>
            <a:pPr>
              <a:defRPr/>
            </a:pPr>
            <a:endParaRPr lang="en-US" dirty="0" smtClean="0"/>
          </a:p>
          <a:p>
            <a:pPr>
              <a:defRPr/>
            </a:pPr>
            <a:r>
              <a:rPr lang="en-US" dirty="0" smtClean="0"/>
              <a:t>Being able to think about why a representation may or may not be good in a particular context is a big part of being a critical thinker. If a student can </a:t>
            </a:r>
            <a:r>
              <a:rPr lang="en-US" dirty="0" err="1" smtClean="0"/>
              <a:t>realise</a:t>
            </a:r>
            <a:r>
              <a:rPr lang="en-US" dirty="0" smtClean="0"/>
              <a:t> that the problem they are working on is best represented in a particular way, it can help</a:t>
            </a:r>
          </a:p>
          <a:p>
            <a:pPr>
              <a:defRPr/>
            </a:pPr>
            <a:r>
              <a:rPr lang="en-US" dirty="0" smtClean="0"/>
              <a:t>them identify the most important aspects of a situation and </a:t>
            </a:r>
            <a:r>
              <a:rPr lang="en-US" dirty="0" err="1" smtClean="0"/>
              <a:t>analyse</a:t>
            </a:r>
            <a:r>
              <a:rPr lang="en-US" dirty="0" smtClean="0"/>
              <a:t> what should be done next. If they know what the ‘accepted’ transformations of a problem type are, then they can begin to think at a higher level about why those are the ones that are</a:t>
            </a:r>
          </a:p>
          <a:p>
            <a:pPr>
              <a:defRPr/>
            </a:pPr>
            <a:r>
              <a:rPr lang="en-US" dirty="0" smtClean="0"/>
              <a:t>used and why, perhaps, it might be interesting to try a different representation. They can begin to understand why problems are the way they are (p.62/6).</a:t>
            </a:r>
          </a:p>
          <a:p>
            <a:pPr>
              <a:defRPr/>
            </a:pPr>
            <a:endParaRPr lang="en-US" dirty="0" smtClean="0"/>
          </a:p>
          <a:p>
            <a:pPr>
              <a:defRPr/>
            </a:pPr>
            <a:r>
              <a:rPr lang="en-US" dirty="0" smtClean="0"/>
              <a:t>This is not due to a lack of exposure to the representations, but rather an inability to link the different forms of</a:t>
            </a:r>
          </a:p>
          <a:p>
            <a:pPr>
              <a:defRPr/>
            </a:pPr>
            <a:r>
              <a:rPr lang="en-US" dirty="0" smtClean="0"/>
              <a:t>representation to the underlying common concept of number (</a:t>
            </a:r>
            <a:r>
              <a:rPr lang="en-US" dirty="0" err="1" smtClean="0"/>
              <a:t>Grif</a:t>
            </a:r>
            <a:r>
              <a:rPr lang="en-US" dirty="0" smtClean="0"/>
              <a:t>. n &amp; Case, 1997). A failure to develop this foundational understanding can lead to serious lags in learning mathematics throughout formal school years (Griffin </a:t>
            </a:r>
            <a:r>
              <a:rPr lang="en-US" i="1" dirty="0" smtClean="0"/>
              <a:t>et al., 1994). Problems</a:t>
            </a:r>
          </a:p>
          <a:p>
            <a:pPr>
              <a:defRPr/>
            </a:pPr>
            <a:r>
              <a:rPr lang="en-US" dirty="0" smtClean="0"/>
              <a:t>of representational  fluency are apparent in older students as well. University students who can readily translate between and manipulate representations score higher on measures of reasoning ability than those students whose skilled use of representations is more limited (</a:t>
            </a:r>
            <a:r>
              <a:rPr lang="en-US" dirty="0" err="1" smtClean="0"/>
              <a:t>Stenning</a:t>
            </a:r>
            <a:r>
              <a:rPr lang="en-US" dirty="0" smtClean="0"/>
              <a:t> </a:t>
            </a:r>
            <a:r>
              <a:rPr lang="en-US" i="1" dirty="0" smtClean="0"/>
              <a:t>et al., 1995). Monaghan et al. (1999) found also that </a:t>
            </a:r>
            <a:r>
              <a:rPr lang="en-US" dirty="0" smtClean="0"/>
              <a:t>higher scores on problem solving tasks were related to ability to use representations more  flexibly. (p.62/6).</a:t>
            </a:r>
          </a:p>
          <a:p>
            <a:pPr>
              <a:defRPr/>
            </a:pPr>
            <a:endParaRPr lang="en-US" dirty="0" smtClean="0"/>
          </a:p>
          <a:p>
            <a:pPr>
              <a:defRPr/>
            </a:pPr>
            <a:r>
              <a:rPr lang="en-US" dirty="0" smtClean="0"/>
              <a:t>However, we want to </a:t>
            </a:r>
            <a:r>
              <a:rPr lang="en-US" dirty="0" err="1" smtClean="0"/>
              <a:t>emphasise</a:t>
            </a:r>
            <a:r>
              <a:rPr lang="en-US" dirty="0" smtClean="0"/>
              <a:t> that social sciences, arts, languages, natural sciences, and humanities all use various forms of representation, some quite general and some very </a:t>
            </a:r>
            <a:r>
              <a:rPr lang="en-US" dirty="0" err="1" smtClean="0"/>
              <a:t>specialised</a:t>
            </a:r>
            <a:r>
              <a:rPr lang="en-US" dirty="0" smtClean="0"/>
              <a:t>. Some of these are evidence diagrams, concept maps, v-diagrams, timelines, grammar notations, and dance notations (Novak, 1998; Peterson, 1996). The same costs and benefits for communication and problem-solving apply to all of these as well. (p.63/7).</a:t>
            </a:r>
            <a:endParaRPr 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A26763-1A6C-48A9-ABB0-6D893AEA2739}"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168288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1425F6-958F-48D6-951C-96CA77CB2F35}" type="slidenum">
              <a:rPr lang="en-US"/>
              <a:pPr>
                <a:defRPr/>
              </a:pPr>
              <a:t>25</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36190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From the paper: The Role of Representation in Teaching and Learning Critical Thinking </a:t>
            </a:r>
          </a:p>
          <a:p>
            <a:pPr>
              <a:defRPr/>
            </a:pPr>
            <a:endParaRPr lang="en-US" dirty="0" smtClean="0"/>
          </a:p>
          <a:p>
            <a:pPr>
              <a:defRPr/>
            </a:pPr>
            <a:r>
              <a:rPr lang="en-US" dirty="0" smtClean="0"/>
              <a:t>Definition of representations: A representation is a structure that stands for something else: a word for an object,</a:t>
            </a:r>
          </a:p>
          <a:p>
            <a:pPr>
              <a:defRPr/>
            </a:pPr>
            <a:r>
              <a:rPr lang="en-US" dirty="0" smtClean="0"/>
              <a:t>a sentence for a state-of-affairs, a diagram for an arrangement of things, a picture</a:t>
            </a:r>
          </a:p>
          <a:p>
            <a:pPr>
              <a:defRPr/>
            </a:pPr>
            <a:r>
              <a:rPr lang="en-US" dirty="0" smtClean="0"/>
              <a:t>for a scene. </a:t>
            </a:r>
          </a:p>
          <a:p>
            <a:pPr>
              <a:defRPr/>
            </a:pPr>
            <a:endParaRPr lang="en-US" dirty="0" smtClean="0"/>
          </a:p>
          <a:p>
            <a:pPr>
              <a:defRPr/>
            </a:pPr>
            <a:r>
              <a:rPr lang="en-US" dirty="0" smtClean="0"/>
              <a:t>Thus, a good representation system captures exactly the features of a problem (p.58/2)</a:t>
            </a:r>
          </a:p>
          <a:p>
            <a:pPr>
              <a:defRPr/>
            </a:pPr>
            <a:r>
              <a:rPr lang="en-US" dirty="0" smtClean="0"/>
              <a:t>that are important rather than representing everything. (p.60/4)</a:t>
            </a:r>
          </a:p>
          <a:p>
            <a:pPr>
              <a:defRPr/>
            </a:pPr>
            <a:endParaRPr lang="en-US" dirty="0" smtClean="0"/>
          </a:p>
          <a:p>
            <a:pPr>
              <a:defRPr/>
            </a:pPr>
            <a:r>
              <a:rPr lang="en-US" dirty="0" smtClean="0"/>
              <a:t>Being able to think about why a representation may or may not be good in a particular context is a big part of being a critical thinker. If a student can </a:t>
            </a:r>
            <a:r>
              <a:rPr lang="en-US" dirty="0" err="1" smtClean="0"/>
              <a:t>realise</a:t>
            </a:r>
            <a:r>
              <a:rPr lang="en-US" dirty="0" smtClean="0"/>
              <a:t> that the problem they are working on is best represented in a particular way, it can help</a:t>
            </a:r>
          </a:p>
          <a:p>
            <a:pPr>
              <a:defRPr/>
            </a:pPr>
            <a:r>
              <a:rPr lang="en-US" dirty="0" smtClean="0"/>
              <a:t>them identify the most important aspects of a situation and </a:t>
            </a:r>
            <a:r>
              <a:rPr lang="en-US" dirty="0" err="1" smtClean="0"/>
              <a:t>analyse</a:t>
            </a:r>
            <a:r>
              <a:rPr lang="en-US" dirty="0" smtClean="0"/>
              <a:t> what should be done next. If they know what the ‘accepted’ transformations of a problem type are, then they can begin to think at a higher level about why those are the ones that are</a:t>
            </a:r>
          </a:p>
          <a:p>
            <a:pPr>
              <a:defRPr/>
            </a:pPr>
            <a:r>
              <a:rPr lang="en-US" dirty="0" smtClean="0"/>
              <a:t>used and why, perhaps, it might be interesting to try a different representation. They can begin to understand why problems are the way they are (p.62/6).</a:t>
            </a:r>
          </a:p>
          <a:p>
            <a:pPr>
              <a:defRPr/>
            </a:pPr>
            <a:endParaRPr lang="en-US" dirty="0" smtClean="0"/>
          </a:p>
          <a:p>
            <a:pPr>
              <a:defRPr/>
            </a:pPr>
            <a:r>
              <a:rPr lang="en-US" dirty="0" smtClean="0"/>
              <a:t>This is not due to a lack of exposure to the representations, but rather an inability to link the different forms of</a:t>
            </a:r>
          </a:p>
          <a:p>
            <a:pPr>
              <a:defRPr/>
            </a:pPr>
            <a:r>
              <a:rPr lang="en-US" dirty="0" smtClean="0"/>
              <a:t>representation to the underlying common concept of number (</a:t>
            </a:r>
            <a:r>
              <a:rPr lang="en-US" dirty="0" err="1" smtClean="0"/>
              <a:t>Grif</a:t>
            </a:r>
            <a:r>
              <a:rPr lang="en-US" dirty="0" smtClean="0"/>
              <a:t>. n &amp; Case, 1997). A failure to develop this foundational understanding can lead to serious lags in learning mathematics throughout formal school years (Griffin </a:t>
            </a:r>
            <a:r>
              <a:rPr lang="en-US" i="1" dirty="0" smtClean="0"/>
              <a:t>et al., 1994). Problems</a:t>
            </a:r>
          </a:p>
          <a:p>
            <a:pPr>
              <a:defRPr/>
            </a:pPr>
            <a:r>
              <a:rPr lang="en-US" dirty="0" smtClean="0"/>
              <a:t>of representational  fluency are apparent in older students as well. University students who can readily translate between and manipulate representations score higher on measures of reasoning ability than those students whose skilled use of representations is more limited (</a:t>
            </a:r>
            <a:r>
              <a:rPr lang="en-US" dirty="0" err="1" smtClean="0"/>
              <a:t>Stenning</a:t>
            </a:r>
            <a:r>
              <a:rPr lang="en-US" dirty="0" smtClean="0"/>
              <a:t> </a:t>
            </a:r>
            <a:r>
              <a:rPr lang="en-US" i="1" dirty="0" smtClean="0"/>
              <a:t>et al., 1995). Monaghan et al. (1999) found also that </a:t>
            </a:r>
            <a:r>
              <a:rPr lang="en-US" dirty="0" smtClean="0"/>
              <a:t>higher scores on problem solving tasks were related to ability to use representations more  flexibly. (p.62/6).</a:t>
            </a:r>
          </a:p>
          <a:p>
            <a:pPr>
              <a:defRPr/>
            </a:pPr>
            <a:endParaRPr lang="en-US" dirty="0" smtClean="0"/>
          </a:p>
          <a:p>
            <a:pPr>
              <a:defRPr/>
            </a:pPr>
            <a:r>
              <a:rPr lang="en-US" dirty="0" smtClean="0"/>
              <a:t>However, we want to </a:t>
            </a:r>
            <a:r>
              <a:rPr lang="en-US" dirty="0" err="1" smtClean="0"/>
              <a:t>emphasise</a:t>
            </a:r>
            <a:r>
              <a:rPr lang="en-US" dirty="0" smtClean="0"/>
              <a:t> that social sciences, arts, languages, natural sciences, and humanities all use various forms of representation, some quite general and some very </a:t>
            </a:r>
            <a:r>
              <a:rPr lang="en-US" dirty="0" err="1" smtClean="0"/>
              <a:t>specialised</a:t>
            </a:r>
            <a:r>
              <a:rPr lang="en-US" dirty="0" smtClean="0"/>
              <a:t>. Some of these are evidence diagrams, concept maps, v-diagrams, timelines, grammar notations, and dance notations (Novak, 1998; Peterson, 1996). The same costs and benefits for communication and problem-solving apply to all of these as well. (p.63/7).</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51EDD-F0D3-48D9-AD00-A8791DFE7C67}"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3719789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DC058-E013-4F2C-88AF-144A9A444CC2}" type="slidenum">
              <a:rPr lang="en-US" smtClean="0"/>
              <a:pPr fontAlgn="base">
                <a:spcBef>
                  <a:spcPct val="0"/>
                </a:spcBef>
                <a:spcAft>
                  <a:spcPct val="0"/>
                </a:spcAft>
                <a:defRPr/>
              </a:pPr>
              <a:t>27</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way we teach today we do not achieve these goals for the majority of the students. – Traditional lecture demonstrations</a:t>
            </a:r>
          </a:p>
        </p:txBody>
      </p:sp>
    </p:spTree>
    <p:extLst>
      <p:ext uri="{BB962C8B-B14F-4D97-AF65-F5344CB8AC3E}">
        <p14:creationId xmlns:p14="http://schemas.microsoft.com/office/powerpoint/2010/main" val="2664415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http://phet.colorado.edu/sims/calculus-grapher/calculus-grapher_en.html</a:t>
            </a:r>
            <a:endParaRPr lang="en-CA" dirty="0"/>
          </a:p>
        </p:txBody>
      </p:sp>
      <p:sp>
        <p:nvSpPr>
          <p:cNvPr id="4" name="Slide Number Placeholder 3"/>
          <p:cNvSpPr>
            <a:spLocks noGrp="1"/>
          </p:cNvSpPr>
          <p:nvPr>
            <p:ph type="sldNum" sz="quarter" idx="10"/>
          </p:nvPr>
        </p:nvSpPr>
        <p:spPr/>
        <p:txBody>
          <a:bodyPr/>
          <a:lstStyle/>
          <a:p>
            <a:fld id="{F742485D-F37E-43AF-8B74-E31BF7C773F4}" type="slidenum">
              <a:rPr lang="en-CA" smtClean="0"/>
              <a:t>28</a:t>
            </a:fld>
            <a:endParaRPr lang="en-CA"/>
          </a:p>
        </p:txBody>
      </p:sp>
    </p:spTree>
    <p:extLst>
      <p:ext uri="{BB962C8B-B14F-4D97-AF65-F5344CB8AC3E}">
        <p14:creationId xmlns:p14="http://schemas.microsoft.com/office/powerpoint/2010/main" val="2364136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dirty="0" smtClean="0"/>
              <a:t>From the paper: The Role of Representation in Teaching and Learning Critical Thinking </a:t>
            </a:r>
          </a:p>
          <a:p>
            <a:pPr>
              <a:defRPr/>
            </a:pPr>
            <a:endParaRPr lang="en-US" dirty="0" smtClean="0"/>
          </a:p>
          <a:p>
            <a:pPr>
              <a:defRPr/>
            </a:pPr>
            <a:r>
              <a:rPr lang="en-US" dirty="0" smtClean="0"/>
              <a:t>Definition of representations: A representation is a structure that stands for something else: a word for an object,</a:t>
            </a:r>
          </a:p>
          <a:p>
            <a:pPr>
              <a:defRPr/>
            </a:pPr>
            <a:r>
              <a:rPr lang="en-US" dirty="0" smtClean="0"/>
              <a:t>a sentence for a state-of-affairs, a diagram for an arrangement of things, a picture</a:t>
            </a:r>
          </a:p>
          <a:p>
            <a:pPr>
              <a:defRPr/>
            </a:pPr>
            <a:r>
              <a:rPr lang="en-US" dirty="0" smtClean="0"/>
              <a:t>for a scene. </a:t>
            </a:r>
          </a:p>
          <a:p>
            <a:pPr>
              <a:defRPr/>
            </a:pPr>
            <a:endParaRPr lang="en-US" dirty="0" smtClean="0"/>
          </a:p>
          <a:p>
            <a:pPr>
              <a:defRPr/>
            </a:pPr>
            <a:r>
              <a:rPr lang="en-US" dirty="0" smtClean="0"/>
              <a:t>Thus, a good representation system captures exactly the features of a problem (p.58/2)</a:t>
            </a:r>
          </a:p>
          <a:p>
            <a:pPr>
              <a:defRPr/>
            </a:pPr>
            <a:r>
              <a:rPr lang="en-US" dirty="0" smtClean="0"/>
              <a:t>that are important rather than representing everything. (p.60/4)</a:t>
            </a:r>
          </a:p>
          <a:p>
            <a:pPr>
              <a:defRPr/>
            </a:pPr>
            <a:endParaRPr lang="en-US" dirty="0" smtClean="0"/>
          </a:p>
          <a:p>
            <a:pPr>
              <a:defRPr/>
            </a:pPr>
            <a:r>
              <a:rPr lang="en-US" dirty="0" smtClean="0"/>
              <a:t>Being able to think about why a representation may or may not be good in a particular context is a big part of being a critical thinker. If a student can </a:t>
            </a:r>
            <a:r>
              <a:rPr lang="en-US" dirty="0" err="1" smtClean="0"/>
              <a:t>realise</a:t>
            </a:r>
            <a:r>
              <a:rPr lang="en-US" dirty="0" smtClean="0"/>
              <a:t> that the problem they are working on is best represented in a particular way, it can help</a:t>
            </a:r>
          </a:p>
          <a:p>
            <a:pPr>
              <a:defRPr/>
            </a:pPr>
            <a:r>
              <a:rPr lang="en-US" dirty="0" smtClean="0"/>
              <a:t>them identify the most important aspects of a situation and </a:t>
            </a:r>
            <a:r>
              <a:rPr lang="en-US" dirty="0" err="1" smtClean="0"/>
              <a:t>analyse</a:t>
            </a:r>
            <a:r>
              <a:rPr lang="en-US" dirty="0" smtClean="0"/>
              <a:t> what should be done next. If they know what the ‘accepted’ transformations of a problem type are, then they can begin to think at a higher level about why those are the ones that are</a:t>
            </a:r>
          </a:p>
          <a:p>
            <a:pPr>
              <a:defRPr/>
            </a:pPr>
            <a:r>
              <a:rPr lang="en-US" dirty="0" smtClean="0"/>
              <a:t>used and why, perhaps, it might be interesting to try a different representation. They can begin to understand why problems are the way they are (p.62/6).</a:t>
            </a:r>
          </a:p>
          <a:p>
            <a:pPr>
              <a:defRPr/>
            </a:pPr>
            <a:endParaRPr lang="en-US" dirty="0" smtClean="0"/>
          </a:p>
          <a:p>
            <a:pPr>
              <a:defRPr/>
            </a:pPr>
            <a:r>
              <a:rPr lang="en-US" dirty="0" smtClean="0"/>
              <a:t>This is not due to a lack of exposure to the representations, but rather an inability to link the different forms of</a:t>
            </a:r>
          </a:p>
          <a:p>
            <a:pPr>
              <a:defRPr/>
            </a:pPr>
            <a:r>
              <a:rPr lang="en-US" dirty="0" smtClean="0"/>
              <a:t>representation to the underlying common concept of number (</a:t>
            </a:r>
            <a:r>
              <a:rPr lang="en-US" dirty="0" err="1" smtClean="0"/>
              <a:t>Grif</a:t>
            </a:r>
            <a:r>
              <a:rPr lang="en-US" dirty="0" smtClean="0"/>
              <a:t>. n &amp; Case, 1997). A failure to develop this foundational understanding can lead to serious lags in learning mathematics throughout formal school years (Griffin </a:t>
            </a:r>
            <a:r>
              <a:rPr lang="en-US" i="1" dirty="0" smtClean="0"/>
              <a:t>et al., 1994). Problems</a:t>
            </a:r>
          </a:p>
          <a:p>
            <a:pPr>
              <a:defRPr/>
            </a:pPr>
            <a:r>
              <a:rPr lang="en-US" dirty="0" smtClean="0"/>
              <a:t>of representational  fluency are apparent in older students as well. University students who can readily translate between and manipulate representations score higher on measures of reasoning ability than those students whose skilled use of representations is more limited (</a:t>
            </a:r>
            <a:r>
              <a:rPr lang="en-US" dirty="0" err="1" smtClean="0"/>
              <a:t>Stenning</a:t>
            </a:r>
            <a:r>
              <a:rPr lang="en-US" dirty="0" smtClean="0"/>
              <a:t> </a:t>
            </a:r>
            <a:r>
              <a:rPr lang="en-US" i="1" dirty="0" smtClean="0"/>
              <a:t>et al., 1995). Monaghan et al. (1999) found also that </a:t>
            </a:r>
            <a:r>
              <a:rPr lang="en-US" dirty="0" smtClean="0"/>
              <a:t>higher scores on problem solving tasks were related to ability to use representations more  flexibly. (p.62/6).</a:t>
            </a:r>
          </a:p>
          <a:p>
            <a:pPr>
              <a:defRPr/>
            </a:pPr>
            <a:endParaRPr lang="en-US" dirty="0" smtClean="0"/>
          </a:p>
          <a:p>
            <a:pPr>
              <a:defRPr/>
            </a:pPr>
            <a:r>
              <a:rPr lang="en-US" dirty="0" smtClean="0"/>
              <a:t>However, we want to </a:t>
            </a:r>
            <a:r>
              <a:rPr lang="en-US" dirty="0" err="1" smtClean="0"/>
              <a:t>emphasise</a:t>
            </a:r>
            <a:r>
              <a:rPr lang="en-US" dirty="0" smtClean="0"/>
              <a:t> that social sciences, arts, languages, natural sciences, and humanities all use various forms of representation, some quite general and some very </a:t>
            </a:r>
            <a:r>
              <a:rPr lang="en-US" dirty="0" err="1" smtClean="0"/>
              <a:t>specialised</a:t>
            </a:r>
            <a:r>
              <a:rPr lang="en-US" dirty="0" smtClean="0"/>
              <a:t>. Some of these are evidence diagrams, concept maps, v-diagrams, timelines, grammar notations, and dance notations (Novak, 1998; Peterson, 1996). The same costs and benefits for communication and problem-solving apply to all of these as well. (p.63/7).</a:t>
            </a:r>
            <a:endParaRPr 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A26763-1A6C-48A9-ABB0-6D893AEA2739}"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731725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51EDD-F0D3-48D9-AD00-A8791DFE7C67}"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155989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a:t>
            </a:fld>
            <a:endParaRPr lang="en-US"/>
          </a:p>
        </p:txBody>
      </p:sp>
    </p:spTree>
    <p:extLst>
      <p:ext uri="{BB962C8B-B14F-4D97-AF65-F5344CB8AC3E}">
        <p14:creationId xmlns:p14="http://schemas.microsoft.com/office/powerpoint/2010/main" val="1128359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51EDD-F0D3-48D9-AD00-A8791DFE7C67}"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559586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32</a:t>
            </a:fld>
            <a:endParaRPr lang="en-CA"/>
          </a:p>
        </p:txBody>
      </p:sp>
    </p:spTree>
    <p:extLst>
      <p:ext uri="{BB962C8B-B14F-4D97-AF65-F5344CB8AC3E}">
        <p14:creationId xmlns:p14="http://schemas.microsoft.com/office/powerpoint/2010/main" val="2320751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presentation I will discuss research on the use of educational technologies in mathematics and physics teacher education and on the effects of these technologies on the development of teacher-candidates’ Pedagogical Content Knowledge (Shulman, 1986). I will focus specifically on the role of technologies in three aspects of STEM teacher-education: helping teacher-candidates develop (a) Pedagogical Content Knowledge, (b) positive attitudes about the use of technologies in STEM teaching and learning, and (c) the capacity and willingness to explore novel applications of technologies in their teaching. </a:t>
            </a:r>
          </a:p>
        </p:txBody>
      </p:sp>
      <p:sp>
        <p:nvSpPr>
          <p:cNvPr id="4" name="Slide Number Placeholder 3"/>
          <p:cNvSpPr>
            <a:spLocks noGrp="1"/>
          </p:cNvSpPr>
          <p:nvPr>
            <p:ph type="sldNum" sz="quarter" idx="10"/>
          </p:nvPr>
        </p:nvSpPr>
        <p:spPr/>
        <p:txBody>
          <a:bodyPr/>
          <a:lstStyle/>
          <a:p>
            <a:fld id="{F742485D-F37E-43AF-8B74-E31BF7C773F4}" type="slidenum">
              <a:rPr lang="en-CA" smtClean="0"/>
              <a:t>33</a:t>
            </a:fld>
            <a:endParaRPr lang="en-CA"/>
          </a:p>
        </p:txBody>
      </p:sp>
    </p:spTree>
    <p:extLst>
      <p:ext uri="{BB962C8B-B14F-4D97-AF65-F5344CB8AC3E}">
        <p14:creationId xmlns:p14="http://schemas.microsoft.com/office/powerpoint/2010/main" val="2023131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solidFill>
                  <a:schemeClr val="bg1"/>
                </a:solidFill>
                <a:latin typeface="Arial"/>
                <a:cs typeface="Arial"/>
              </a:rPr>
              <a:t>TCs focus on the importance of student understanding for their students’ future educational experiences  and the impact of understanding concepts deeply in real-world contexts</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34</a:t>
            </a:fld>
            <a:endParaRPr lang="en-US"/>
          </a:p>
        </p:txBody>
      </p:sp>
    </p:spTree>
    <p:extLst>
      <p:ext uri="{BB962C8B-B14F-4D97-AF65-F5344CB8AC3E}">
        <p14:creationId xmlns:p14="http://schemas.microsoft.com/office/powerpoint/2010/main" val="2422528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solidFill>
                  <a:schemeClr val="bg1"/>
                </a:solidFill>
                <a:latin typeface="Arial"/>
                <a:cs typeface="Arial"/>
              </a:rPr>
              <a:t>TCs focus on the importance of student understanding for their students’ future educational experiences  and the impact of understanding concepts deeply in real-world contexts</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35</a:t>
            </a:fld>
            <a:endParaRPr lang="en-US"/>
          </a:p>
        </p:txBody>
      </p:sp>
    </p:spTree>
    <p:extLst>
      <p:ext uri="{BB962C8B-B14F-4D97-AF65-F5344CB8AC3E}">
        <p14:creationId xmlns:p14="http://schemas.microsoft.com/office/powerpoint/2010/main" val="196359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solidFill>
                  <a:schemeClr val="bg1"/>
                </a:solidFill>
                <a:latin typeface="Arial"/>
                <a:cs typeface="Arial"/>
              </a:rPr>
              <a:t>TCs focus on the importance of student understanding for their students’ future educational experiences  and the impact of understanding concepts deeply in real-world contexts</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36</a:t>
            </a:fld>
            <a:endParaRPr lang="en-US"/>
          </a:p>
        </p:txBody>
      </p:sp>
    </p:spTree>
    <p:extLst>
      <p:ext uri="{BB962C8B-B14F-4D97-AF65-F5344CB8AC3E}">
        <p14:creationId xmlns:p14="http://schemas.microsoft.com/office/powerpoint/2010/main" val="1809149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One theme!! </a:t>
            </a:r>
          </a:p>
          <a:p>
            <a:r>
              <a:rPr lang="en-US" b="0" baseline="0" dirty="0" smtClean="0"/>
              <a:t>Connections that TC’s make between the importance of good pedagogical practice and content knowledge pre- and post-practicum. </a:t>
            </a:r>
          </a:p>
          <a:p>
            <a:endParaRPr lang="en-US" b="0" baseline="0" dirty="0" smtClean="0"/>
          </a:p>
          <a:p>
            <a:endParaRPr lang="en-US" b="0" baseline="0" dirty="0" smtClean="0"/>
          </a:p>
          <a:p>
            <a:r>
              <a:rPr lang="en-US" b="0" baseline="0" dirty="0" smtClean="0"/>
              <a:t>SHULMAN </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37</a:t>
            </a:fld>
            <a:endParaRPr lang="en-US"/>
          </a:p>
        </p:txBody>
      </p:sp>
    </p:spTree>
    <p:extLst>
      <p:ext uri="{BB962C8B-B14F-4D97-AF65-F5344CB8AC3E}">
        <p14:creationId xmlns:p14="http://schemas.microsoft.com/office/powerpoint/2010/main" val="1103800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solidFill>
                  <a:schemeClr val="bg1"/>
                </a:solidFill>
                <a:latin typeface="Arial"/>
                <a:cs typeface="Arial"/>
              </a:rPr>
              <a:t>TCs focus on the importance of student understanding for their students’ future educational experiences  and the impact of understanding concepts deeply in real-world contexts</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38</a:t>
            </a:fld>
            <a:endParaRPr lang="en-US"/>
          </a:p>
        </p:txBody>
      </p:sp>
    </p:spTree>
    <p:extLst>
      <p:ext uri="{BB962C8B-B14F-4D97-AF65-F5344CB8AC3E}">
        <p14:creationId xmlns:p14="http://schemas.microsoft.com/office/powerpoint/2010/main" val="3365045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39</a:t>
            </a:fld>
            <a:endParaRPr lang="en-CA"/>
          </a:p>
        </p:txBody>
      </p:sp>
    </p:spTree>
    <p:extLst>
      <p:ext uri="{BB962C8B-B14F-4D97-AF65-F5344CB8AC3E}">
        <p14:creationId xmlns:p14="http://schemas.microsoft.com/office/powerpoint/2010/main" val="2969973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solidFill>
                  <a:schemeClr val="bg1"/>
                </a:solidFill>
                <a:latin typeface="Arial"/>
                <a:cs typeface="Arial"/>
              </a:rPr>
              <a:t>TCs focus on the importance of student understanding for their students’ future educational experiences  and the impact of understanding concepts deeply in real-world contexts</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40</a:t>
            </a:fld>
            <a:endParaRPr lang="en-US"/>
          </a:p>
        </p:txBody>
      </p:sp>
    </p:spTree>
    <p:extLst>
      <p:ext uri="{BB962C8B-B14F-4D97-AF65-F5344CB8AC3E}">
        <p14:creationId xmlns:p14="http://schemas.microsoft.com/office/powerpoint/2010/main" val="312740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4</a:t>
            </a:fld>
            <a:endParaRPr lang="en-US"/>
          </a:p>
        </p:txBody>
      </p:sp>
    </p:spTree>
    <p:extLst>
      <p:ext uri="{BB962C8B-B14F-4D97-AF65-F5344CB8AC3E}">
        <p14:creationId xmlns:p14="http://schemas.microsoft.com/office/powerpoint/2010/main" val="1094054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solidFill>
                  <a:schemeClr val="bg1"/>
                </a:solidFill>
                <a:latin typeface="Arial"/>
                <a:cs typeface="Arial"/>
              </a:rPr>
              <a:t>TCs focus on the importance of student understanding for their students’ future educational experiences  and the impact of understanding concepts deeply in real-world contexts</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41</a:t>
            </a:fld>
            <a:endParaRPr lang="en-US"/>
          </a:p>
        </p:txBody>
      </p:sp>
    </p:spTree>
    <p:extLst>
      <p:ext uri="{BB962C8B-B14F-4D97-AF65-F5344CB8AC3E}">
        <p14:creationId xmlns:p14="http://schemas.microsoft.com/office/powerpoint/2010/main" val="1356761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42485D-F37E-43AF-8B74-E31BF7C773F4}" type="slidenum">
              <a:rPr lang="en-CA" smtClean="0"/>
              <a:t>42</a:t>
            </a:fld>
            <a:endParaRPr lang="en-CA"/>
          </a:p>
        </p:txBody>
      </p:sp>
    </p:spTree>
    <p:extLst>
      <p:ext uri="{BB962C8B-B14F-4D97-AF65-F5344CB8AC3E}">
        <p14:creationId xmlns:p14="http://schemas.microsoft.com/office/powerpoint/2010/main" val="332342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742485D-F37E-43AF-8B74-E31BF7C773F4}" type="slidenum">
              <a:rPr lang="en-CA" smtClean="0"/>
              <a:t>43</a:t>
            </a:fld>
            <a:endParaRPr lang="en-CA"/>
          </a:p>
        </p:txBody>
      </p:sp>
    </p:spTree>
    <p:extLst>
      <p:ext uri="{BB962C8B-B14F-4D97-AF65-F5344CB8AC3E}">
        <p14:creationId xmlns:p14="http://schemas.microsoft.com/office/powerpoint/2010/main" val="359357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Notice, I focus on learning, not on teaching – teachers are first and foremost learners.</a:t>
            </a:r>
            <a:r>
              <a:rPr lang="en-CA" baseline="0" dirty="0" smtClean="0"/>
              <a:t> If you are not a learner, you cannot be a good teacher. </a:t>
            </a:r>
          </a:p>
          <a:p>
            <a:r>
              <a:rPr lang="en-CA" b="1" dirty="0">
                <a:hlinkClick r:id="rId3"/>
              </a:rPr>
              <a:t>Never</a:t>
            </a:r>
            <a:r>
              <a:rPr lang="en-CA" dirty="0">
                <a:hlinkClick r:id="rId3"/>
              </a:rPr>
              <a:t> Stop Learning! When you stop learning you stop living. You become a reservoir instead of a river.</a:t>
            </a:r>
            <a:endParaRPr lang="en-CA" dirty="0" smtClean="0">
              <a:effectLst/>
            </a:endParaRPr>
          </a:p>
          <a:p>
            <a:endParaRPr lang="en-CA" dirty="0" smtClean="0">
              <a:effectLst/>
            </a:endParaRPr>
          </a:p>
          <a:p>
            <a:r>
              <a:rPr lang="en-CA" i="1" dirty="0">
                <a:hlinkClick r:id="rId4"/>
              </a:rPr>
              <a:t> Tim Walker quotes </a:t>
            </a:r>
            <a:r>
              <a:rPr lang="en-CA" dirty="0"/>
              <a:t> </a:t>
            </a:r>
          </a:p>
        </p:txBody>
      </p:sp>
      <p:sp>
        <p:nvSpPr>
          <p:cNvPr id="4" name="Slide Number Placeholder 3"/>
          <p:cNvSpPr>
            <a:spLocks noGrp="1"/>
          </p:cNvSpPr>
          <p:nvPr>
            <p:ph type="sldNum" sz="quarter" idx="10"/>
          </p:nvPr>
        </p:nvSpPr>
        <p:spPr/>
        <p:txBody>
          <a:bodyPr/>
          <a:lstStyle/>
          <a:p>
            <a:fld id="{F742485D-F37E-43AF-8B74-E31BF7C773F4}" type="slidenum">
              <a:rPr lang="en-CA" smtClean="0"/>
              <a:t>6</a:t>
            </a:fld>
            <a:endParaRPr lang="en-CA"/>
          </a:p>
        </p:txBody>
      </p:sp>
    </p:spTree>
    <p:extLst>
      <p:ext uri="{BB962C8B-B14F-4D97-AF65-F5344CB8AC3E}">
        <p14:creationId xmlns:p14="http://schemas.microsoft.com/office/powerpoint/2010/main" val="213896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presentation I will discuss research on the use of educational technologies in mathematics and physics teacher education and on the effects of these technologies on the development of teacher-candidates’ Pedagogical Content Knowledge (Shulman, 1986). I will focus specifically on the role of technologies in three aspects of STEM teacher-education: helping teacher-candidates develop (a) Pedagogical Content Knowledge, (b) positive attitudes about the use of technologies in STEM teaching and learning, and (c) the capacity and willingness to explore novel applications of technologies in their teaching. </a:t>
            </a:r>
          </a:p>
        </p:txBody>
      </p:sp>
      <p:sp>
        <p:nvSpPr>
          <p:cNvPr id="4" name="Slide Number Placeholder 3"/>
          <p:cNvSpPr>
            <a:spLocks noGrp="1"/>
          </p:cNvSpPr>
          <p:nvPr>
            <p:ph type="sldNum" sz="quarter" idx="10"/>
          </p:nvPr>
        </p:nvSpPr>
        <p:spPr/>
        <p:txBody>
          <a:bodyPr/>
          <a:lstStyle/>
          <a:p>
            <a:fld id="{F742485D-F37E-43AF-8B74-E31BF7C773F4}" type="slidenum">
              <a:rPr lang="en-CA" smtClean="0"/>
              <a:t>7</a:t>
            </a:fld>
            <a:endParaRPr lang="en-CA"/>
          </a:p>
        </p:txBody>
      </p:sp>
    </p:spTree>
    <p:extLst>
      <p:ext uri="{BB962C8B-B14F-4D97-AF65-F5344CB8AC3E}">
        <p14:creationId xmlns:p14="http://schemas.microsoft.com/office/powerpoint/2010/main" val="317396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Start here emphasizing the mismatch between how people learn and how we teach…</a:t>
            </a:r>
          </a:p>
          <a:p>
            <a:pPr eaLnBrk="1" hangingPunct="1">
              <a:spcBef>
                <a:spcPct val="0"/>
              </a:spcBef>
            </a:pPr>
            <a:endParaRPr lang="en-US" dirty="0" smtClean="0"/>
          </a:p>
          <a:p>
            <a:pPr defTabSz="924458">
              <a:spcBef>
                <a:spcPct val="0"/>
              </a:spcBef>
            </a:pPr>
            <a:r>
              <a:rPr lang="en-US" dirty="0">
                <a:latin typeface="Calibri" pitchFamily="34" charset="0"/>
              </a:rPr>
              <a:t>Moving away from lecturing is unsafe for the teachers who lack content and pedagogical knowledge…</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B5E59-CF44-4184-B56A-B8F446E3CA5D}"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73948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9</a:t>
            </a:fld>
            <a:endParaRPr lang="en-US"/>
          </a:p>
        </p:txBody>
      </p:sp>
    </p:spTree>
    <p:extLst>
      <p:ext uri="{BB962C8B-B14F-4D97-AF65-F5344CB8AC3E}">
        <p14:creationId xmlns:p14="http://schemas.microsoft.com/office/powerpoint/2010/main" val="309951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How did we evaluate all of this work/intervention? </a:t>
            </a:r>
          </a:p>
          <a:p>
            <a:endParaRPr lang="en-US" b="0" baseline="0" dirty="0" smtClean="0"/>
          </a:p>
          <a:p>
            <a:r>
              <a:rPr lang="en-US" b="0" baseline="0" dirty="0" smtClean="0"/>
              <a:t>CREATE A GRAPHIC: </a:t>
            </a:r>
          </a:p>
          <a:p>
            <a:r>
              <a:rPr lang="en-US" b="0" baseline="0" dirty="0" smtClean="0"/>
              <a:t>Methods course</a:t>
            </a:r>
          </a:p>
          <a:p>
            <a:r>
              <a:rPr lang="en-US" b="0" baseline="0" dirty="0" smtClean="0"/>
              <a:t>(include short practicum here) </a:t>
            </a:r>
          </a:p>
          <a:p>
            <a:r>
              <a:rPr lang="en-US" b="0" baseline="0" dirty="0" smtClean="0"/>
              <a:t>Pre-interviews </a:t>
            </a:r>
          </a:p>
          <a:p>
            <a:r>
              <a:rPr lang="en-US" b="0" baseline="0" dirty="0" smtClean="0"/>
              <a:t>Long Practicum </a:t>
            </a:r>
          </a:p>
          <a:p>
            <a:r>
              <a:rPr lang="en-US" b="0" baseline="0" dirty="0" smtClean="0"/>
              <a:t>Post-interviews </a:t>
            </a:r>
          </a:p>
          <a:p>
            <a:r>
              <a:rPr lang="en-US" b="0" baseline="0" dirty="0" smtClean="0"/>
              <a:t>Focus group </a:t>
            </a:r>
          </a:p>
          <a:p>
            <a:r>
              <a:rPr lang="en-US" b="0" baseline="0" dirty="0" smtClean="0"/>
              <a:t>+ background survey</a:t>
            </a:r>
          </a:p>
          <a:p>
            <a:endParaRPr lang="en-US" b="0" baseline="0" dirty="0" smtClean="0"/>
          </a:p>
        </p:txBody>
      </p:sp>
      <p:sp>
        <p:nvSpPr>
          <p:cNvPr id="4" name="Slide Number Placeholder 3"/>
          <p:cNvSpPr>
            <a:spLocks noGrp="1"/>
          </p:cNvSpPr>
          <p:nvPr>
            <p:ph type="sldNum" sz="quarter" idx="10"/>
          </p:nvPr>
        </p:nvSpPr>
        <p:spPr/>
        <p:txBody>
          <a:bodyPr/>
          <a:lstStyle/>
          <a:p>
            <a:fld id="{6B092C70-B4B6-954D-90B5-378102FACDE0}" type="slidenum">
              <a:rPr lang="en-US" smtClean="0"/>
              <a:t>10</a:t>
            </a:fld>
            <a:endParaRPr lang="en-US"/>
          </a:p>
        </p:txBody>
      </p:sp>
    </p:spTree>
    <p:extLst>
      <p:ext uri="{BB962C8B-B14F-4D97-AF65-F5344CB8AC3E}">
        <p14:creationId xmlns:p14="http://schemas.microsoft.com/office/powerpoint/2010/main" val="290292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8FC1B7-7412-4AFE-A96D-905F52E635E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6D05C-0C03-42F9-80EB-910D64EB2018}"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FC1B7-7412-4AFE-A96D-905F52E635E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6D05C-0C03-42F9-80EB-910D64EB2018}"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98FC1B7-7412-4AFE-A96D-905F52E635E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6D05C-0C03-42F9-80EB-910D64EB2018}" type="slidenum">
              <a:rPr lang="en-CA" smtClean="0"/>
              <a:t>‹#›</a:t>
            </a:fld>
            <a:endParaRPr lang="en-C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FC1B7-7412-4AFE-A96D-905F52E635E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6D05C-0C03-42F9-80EB-910D64EB2018}" type="slidenum">
              <a:rPr lang="en-CA" smtClean="0"/>
              <a:t>‹#›</a:t>
            </a:fld>
            <a:endParaRPr lang="en-CA"/>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FC1B7-7412-4AFE-A96D-905F52E635E3}" type="datetimeFigureOut">
              <a:rPr lang="en-CA" smtClean="0"/>
              <a:t>2015-01-01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26D05C-0C03-42F9-80EB-910D64EB2018}"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98FC1B7-7412-4AFE-A96D-905F52E635E3}" type="datetimeFigureOut">
              <a:rPr lang="en-CA" smtClean="0"/>
              <a:t>2015-01-01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26D05C-0C03-42F9-80EB-910D64EB2018}" type="slidenum">
              <a:rPr lang="en-CA" smtClean="0"/>
              <a:t>‹#›</a:t>
            </a:fld>
            <a:endParaRPr lang="en-CA"/>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8FC1B7-7412-4AFE-A96D-905F52E635E3}" type="datetimeFigureOut">
              <a:rPr lang="en-CA" smtClean="0"/>
              <a:t>2015-01-01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26D05C-0C03-42F9-80EB-910D64EB2018}"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8FC1B7-7412-4AFE-A96D-905F52E635E3}" type="datetimeFigureOut">
              <a:rPr lang="en-CA" smtClean="0"/>
              <a:t>2015-01-01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26D05C-0C03-42F9-80EB-910D64EB2018}"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98FC1B7-7412-4AFE-A96D-905F52E635E3}" type="datetimeFigureOut">
              <a:rPr lang="en-CA" smtClean="0"/>
              <a:t>2015-01-01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26D05C-0C03-42F9-80EB-910D64EB2018}"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98FC1B7-7412-4AFE-A96D-905F52E635E3}" type="datetimeFigureOut">
              <a:rPr lang="en-CA" smtClean="0"/>
              <a:t>2015-01-01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26D05C-0C03-42F9-80EB-910D64EB2018}" type="slidenum">
              <a:rPr lang="en-CA" smtClean="0"/>
              <a:t>‹#›</a:t>
            </a:fld>
            <a:endParaRPr lang="en-C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FC1B7-7412-4AFE-A96D-905F52E635E3}" type="datetimeFigureOut">
              <a:rPr lang="en-CA" smtClean="0"/>
              <a:t>2015-01-01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26D05C-0C03-42F9-80EB-910D64EB2018}" type="slidenum">
              <a:rPr lang="en-CA" smtClean="0"/>
              <a:t>‹#›</a:t>
            </a:fld>
            <a:endParaRPr lang="en-C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98FC1B7-7412-4AFE-A96D-905F52E635E3}" type="datetimeFigureOut">
              <a:rPr lang="en-CA" smtClean="0"/>
              <a:t>2015-01-01</a:t>
            </a:fld>
            <a:endParaRPr lang="en-C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C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B26D05C-0C03-42F9-80EB-910D64EB2018}" type="slidenum">
              <a:rPr lang="en-CA" smtClean="0"/>
              <a:t>‹#›</a:t>
            </a:fld>
            <a:endParaRPr lang="en-C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lef.ub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phet.colorado.edu/sims/calculus-grapher/calculus-grapher_en.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Buzzwor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echnoliteracy.org/2013/11/05/dont-ban-technology-in-the-college-classroom-ban-boring-instruc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514" y="1665817"/>
            <a:ext cx="8258629" cy="1780108"/>
          </a:xfrm>
        </p:spPr>
        <p:txBody>
          <a:bodyPr>
            <a:noAutofit/>
          </a:bodyPr>
          <a:lstStyle/>
          <a:p>
            <a:pPr fontAlgn="base"/>
            <a:r>
              <a:rPr lang="en-US" sz="3500" b="1" dirty="0" smtClean="0"/>
              <a:t>Reimagining Best Practices in Technology-Enhanced Physics Teacher Education</a:t>
            </a:r>
            <a:endParaRPr lang="en-CA" sz="3500" b="1" dirty="0"/>
          </a:p>
        </p:txBody>
      </p:sp>
      <p:sp>
        <p:nvSpPr>
          <p:cNvPr id="3" name="Subtitle 2"/>
          <p:cNvSpPr>
            <a:spLocks noGrp="1"/>
          </p:cNvSpPr>
          <p:nvPr>
            <p:ph type="subTitle" idx="1"/>
          </p:nvPr>
        </p:nvSpPr>
        <p:spPr>
          <a:xfrm>
            <a:off x="1451428" y="3817604"/>
            <a:ext cx="6400800" cy="1473200"/>
          </a:xfrm>
        </p:spPr>
        <p:txBody>
          <a:bodyPr>
            <a:noAutofit/>
          </a:bodyPr>
          <a:lstStyle/>
          <a:p>
            <a:r>
              <a:rPr lang="en-CA" sz="2800" b="1" dirty="0" smtClean="0">
                <a:solidFill>
                  <a:schemeClr val="tx2"/>
                </a:solidFill>
              </a:rPr>
              <a:t>Dr. Marina Milner-Bolotin</a:t>
            </a:r>
          </a:p>
          <a:p>
            <a:r>
              <a:rPr lang="en-CA" dirty="0" smtClean="0">
                <a:solidFill>
                  <a:schemeClr val="tx2"/>
                </a:solidFill>
              </a:rPr>
              <a:t>The University of British Columbia, Vancouver, Canada</a:t>
            </a:r>
            <a:endParaRPr lang="en-CA" dirty="0">
              <a:solidFill>
                <a:schemeClr val="tx2"/>
              </a:solidFill>
            </a:endParaRPr>
          </a:p>
        </p:txBody>
      </p:sp>
      <p:sp>
        <p:nvSpPr>
          <p:cNvPr id="5" name="TextBox 4"/>
          <p:cNvSpPr txBox="1"/>
          <p:nvPr/>
        </p:nvSpPr>
        <p:spPr>
          <a:xfrm>
            <a:off x="94343" y="5682215"/>
            <a:ext cx="8686800" cy="461665"/>
          </a:xfrm>
          <a:prstGeom prst="rect">
            <a:avLst/>
          </a:prstGeom>
          <a:noFill/>
        </p:spPr>
        <p:txBody>
          <a:bodyPr wrap="square" rtlCol="0">
            <a:spAutoFit/>
          </a:bodyPr>
          <a:lstStyle/>
          <a:p>
            <a:pPr algn="ctr"/>
            <a:r>
              <a:rPr lang="en-CA" sz="2400" b="1" i="1" dirty="0" smtClean="0">
                <a:solidFill>
                  <a:schemeClr val="tx2"/>
                </a:solidFill>
              </a:rPr>
              <a:t>AAPT 2015 Winter Meeting – San Diego, California</a:t>
            </a:r>
            <a:endParaRPr lang="en-CA" sz="2000" b="1" i="1" dirty="0">
              <a:solidFill>
                <a:schemeClr val="tx2"/>
              </a:solidFill>
            </a:endParaRPr>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31"/>
          <a:stretch/>
        </p:blipFill>
        <p:spPr bwMode="auto">
          <a:xfrm>
            <a:off x="261253" y="278946"/>
            <a:ext cx="8621488" cy="93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175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2675467"/>
            <a:ext cx="8229600" cy="3450696"/>
          </a:xfrm>
        </p:spPr>
        <p:txBody>
          <a:bodyPr>
            <a:normAutofit lnSpcReduction="10000"/>
          </a:bodyPr>
          <a:lstStyle/>
          <a:p>
            <a:r>
              <a:rPr lang="en-CA" b="1" dirty="0" smtClean="0">
                <a:solidFill>
                  <a:srgbClr val="FF0000"/>
                </a:solidFill>
              </a:rPr>
              <a:t>Instructor models:</a:t>
            </a:r>
          </a:p>
          <a:p>
            <a:pPr lvl="1"/>
            <a:r>
              <a:rPr lang="en-CA" dirty="0" smtClean="0"/>
              <a:t>Deliberate Technology-Enhanced Pedagogical Thinking</a:t>
            </a:r>
          </a:p>
          <a:p>
            <a:pPr lvl="1"/>
            <a:r>
              <a:rPr lang="en-CA" dirty="0" smtClean="0"/>
              <a:t>Technology-Enhanced Pedagogies</a:t>
            </a:r>
          </a:p>
          <a:p>
            <a:r>
              <a:rPr lang="en-CA" b="1" dirty="0" smtClean="0">
                <a:solidFill>
                  <a:srgbClr val="FF0000"/>
                </a:solidFill>
              </a:rPr>
              <a:t>Teacher-Candidates practice Technology-Enhanced Pedagogies:</a:t>
            </a:r>
          </a:p>
          <a:p>
            <a:pPr lvl="1"/>
            <a:r>
              <a:rPr lang="en-CA" dirty="0" smtClean="0"/>
              <a:t>In the methods course</a:t>
            </a:r>
          </a:p>
          <a:p>
            <a:pPr lvl="1"/>
            <a:r>
              <a:rPr lang="en-CA" dirty="0" smtClean="0"/>
              <a:t>During Physics Methods courses</a:t>
            </a:r>
          </a:p>
          <a:p>
            <a:r>
              <a:rPr lang="en-CA" b="1" dirty="0">
                <a:solidFill>
                  <a:srgbClr val="FF0000"/>
                </a:solidFill>
              </a:rPr>
              <a:t>Teacher-Candidates </a:t>
            </a:r>
            <a:r>
              <a:rPr lang="en-CA" b="1" dirty="0" smtClean="0">
                <a:solidFill>
                  <a:srgbClr val="FF0000"/>
                </a:solidFill>
              </a:rPr>
              <a:t>reflect on </a:t>
            </a:r>
            <a:r>
              <a:rPr lang="en-CA" b="1" dirty="0">
                <a:solidFill>
                  <a:srgbClr val="FF0000"/>
                </a:solidFill>
              </a:rPr>
              <a:t>Technology-Enhanced </a:t>
            </a:r>
            <a:r>
              <a:rPr lang="en-CA" b="1" dirty="0" smtClean="0">
                <a:solidFill>
                  <a:srgbClr val="FF0000"/>
                </a:solidFill>
              </a:rPr>
              <a:t>Pedagogies</a:t>
            </a:r>
            <a:endParaRPr lang="en-CA" b="1" dirty="0">
              <a:solidFill>
                <a:srgbClr val="FF0000"/>
              </a:solidFill>
            </a:endParaRPr>
          </a:p>
        </p:txBody>
      </p:sp>
      <p:sp>
        <p:nvSpPr>
          <p:cNvPr id="14" name="Title 13"/>
          <p:cNvSpPr>
            <a:spLocks noGrp="1"/>
          </p:cNvSpPr>
          <p:nvPr>
            <p:ph type="title"/>
          </p:nvPr>
        </p:nvSpPr>
        <p:spPr/>
        <p:txBody>
          <a:bodyPr>
            <a:normAutofit fontScale="90000"/>
          </a:bodyPr>
          <a:lstStyle/>
          <a:p>
            <a:r>
              <a:rPr lang="en-US" b="1" dirty="0" smtClean="0">
                <a:solidFill>
                  <a:schemeClr val="bg1"/>
                </a:solidFill>
                <a:latin typeface="Arial" pitchFamily="34" charset="0"/>
                <a:cs typeface="Arial" pitchFamily="34" charset="0"/>
              </a:rPr>
              <a:t>Intervention – Action Research in a Physics Methods Course</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742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8457" y="1742943"/>
            <a:ext cx="8042426" cy="4929576"/>
            <a:chOff x="616291" y="1755350"/>
            <a:chExt cx="8042426" cy="4929576"/>
          </a:xfrm>
        </p:grpSpPr>
        <p:sp>
          <p:nvSpPr>
            <p:cNvPr id="8" name="Rectangle 7"/>
            <p:cNvSpPr/>
            <p:nvPr/>
          </p:nvSpPr>
          <p:spPr>
            <a:xfrm rot="16200000">
              <a:off x="2228433" y="4270146"/>
              <a:ext cx="763785" cy="3988066"/>
            </a:xfrm>
            <a:prstGeom prst="rect">
              <a:avLst/>
            </a:prstGeom>
            <a:solidFill>
              <a:srgbClr val="DCE6F2"/>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948573" y="5154003"/>
              <a:ext cx="2166800" cy="1008393"/>
            </a:xfrm>
            <a:prstGeom prst="rect">
              <a:avLst/>
            </a:prstGeom>
            <a:solidFill>
              <a:srgbClr val="003468"/>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616291" y="1755350"/>
              <a:ext cx="8042426" cy="4929576"/>
              <a:chOff x="616291" y="1755350"/>
              <a:chExt cx="8042426" cy="4929576"/>
            </a:xfrm>
          </p:grpSpPr>
          <p:sp>
            <p:nvSpPr>
              <p:cNvPr id="2" name="Rectangle 1"/>
              <p:cNvSpPr/>
              <p:nvPr/>
            </p:nvSpPr>
            <p:spPr>
              <a:xfrm>
                <a:off x="616291" y="1755350"/>
                <a:ext cx="3988066" cy="183213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616291" y="1891634"/>
                <a:ext cx="8042426" cy="4793292"/>
                <a:chOff x="616291" y="1891634"/>
                <a:chExt cx="8042426" cy="4793292"/>
              </a:xfrm>
            </p:grpSpPr>
            <p:sp>
              <p:nvSpPr>
                <p:cNvPr id="7" name="Rectangle 6"/>
                <p:cNvSpPr/>
                <p:nvPr/>
              </p:nvSpPr>
              <p:spPr>
                <a:xfrm>
                  <a:off x="616291" y="4033376"/>
                  <a:ext cx="3988066" cy="1473798"/>
                </a:xfrm>
                <a:prstGeom prst="rect">
                  <a:avLst/>
                </a:prstGeom>
                <a:solidFill>
                  <a:srgbClr val="DCE6F2"/>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rot="16200000">
                  <a:off x="6280730" y="2055478"/>
                  <a:ext cx="1045829" cy="3710145"/>
                </a:xfrm>
                <a:prstGeom prst="rect">
                  <a:avLst/>
                </a:prstGeom>
                <a:solidFill>
                  <a:srgbClr val="003468"/>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295399" y="5656354"/>
                  <a:ext cx="1363313" cy="989718"/>
                </a:xfrm>
                <a:prstGeom prst="rect">
                  <a:avLst/>
                </a:prstGeom>
                <a:solidFill>
                  <a:srgbClr val="003468"/>
                </a:solidFill>
                <a:ln>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90995" y="1891634"/>
                  <a:ext cx="3847158" cy="1708160"/>
                </a:xfrm>
                <a:prstGeom prst="rect">
                  <a:avLst/>
                </a:prstGeom>
                <a:noFill/>
              </p:spPr>
              <p:txBody>
                <a:bodyPr wrap="square" rtlCol="0">
                  <a:spAutoFit/>
                </a:bodyPr>
                <a:lstStyle/>
                <a:p>
                  <a:r>
                    <a:rPr lang="en-US" dirty="0" smtClean="0">
                      <a:latin typeface="Arial"/>
                      <a:cs typeface="Arial"/>
                    </a:rPr>
                    <a:t>Secondary Physics Methods Course </a:t>
                  </a:r>
                  <a:r>
                    <a:rPr lang="en-US" b="1" dirty="0" smtClean="0">
                      <a:solidFill>
                        <a:srgbClr val="FF0000"/>
                      </a:solidFill>
                      <a:latin typeface="Arial"/>
                      <a:cs typeface="Arial"/>
                    </a:rPr>
                    <a:t>(Deliberate Technology-Enhanced Pedagogical Thinking)</a:t>
                  </a:r>
                </a:p>
                <a:p>
                  <a:pPr>
                    <a:spcAft>
                      <a:spcPts val="1800"/>
                    </a:spcAft>
                  </a:pPr>
                  <a:r>
                    <a:rPr lang="en-US" dirty="0" smtClean="0">
                      <a:latin typeface="Arial"/>
                      <a:cs typeface="Arial"/>
                    </a:rPr>
                    <a:t>(+ 2-week short practicum)</a:t>
                  </a:r>
                  <a:endParaRPr lang="en-US" dirty="0">
                    <a:latin typeface="Arial"/>
                    <a:cs typeface="Arial"/>
                  </a:endParaRPr>
                </a:p>
                <a:p>
                  <a:pPr>
                    <a:spcAft>
                      <a:spcPts val="1800"/>
                    </a:spcAft>
                  </a:pPr>
                  <a:r>
                    <a:rPr lang="en-US" dirty="0" smtClean="0">
                      <a:latin typeface="Arial"/>
                      <a:cs typeface="Arial"/>
                    </a:rPr>
                    <a:t>               13 students and 13 weeks</a:t>
                  </a:r>
                  <a:endParaRPr lang="en-US" dirty="0">
                    <a:latin typeface="Arial"/>
                    <a:cs typeface="Arial"/>
                  </a:endParaRPr>
                </a:p>
              </p:txBody>
            </p:sp>
            <p:sp>
              <p:nvSpPr>
                <p:cNvPr id="17" name="TextBox 16"/>
                <p:cNvSpPr txBox="1"/>
                <p:nvPr/>
              </p:nvSpPr>
              <p:spPr>
                <a:xfrm rot="16200000">
                  <a:off x="2214465" y="4361238"/>
                  <a:ext cx="800219" cy="3847158"/>
                </a:xfrm>
                <a:prstGeom prst="rect">
                  <a:avLst/>
                </a:prstGeom>
                <a:noFill/>
              </p:spPr>
              <p:txBody>
                <a:bodyPr vert="vert" wrap="square" rtlCol="0">
                  <a:spAutoFit/>
                </a:bodyPr>
                <a:lstStyle/>
                <a:p>
                  <a:r>
                    <a:rPr lang="en-US" sz="2000" dirty="0" smtClean="0">
                      <a:latin typeface="Arial"/>
                      <a:cs typeface="Arial"/>
                    </a:rPr>
                    <a:t>Enhanced Practicum </a:t>
                  </a:r>
                </a:p>
                <a:p>
                  <a:pPr algn="r"/>
                  <a:r>
                    <a:rPr lang="en-US" sz="2000" dirty="0" smtClean="0">
                      <a:latin typeface="Arial"/>
                      <a:cs typeface="Arial"/>
                    </a:rPr>
                    <a:t>3 weeks</a:t>
                  </a:r>
                  <a:endParaRPr lang="en-US" sz="2000" dirty="0">
                    <a:latin typeface="Arial"/>
                    <a:cs typeface="Arial"/>
                  </a:endParaRPr>
                </a:p>
              </p:txBody>
            </p:sp>
            <p:sp>
              <p:nvSpPr>
                <p:cNvPr id="19" name="TextBox 18"/>
                <p:cNvSpPr txBox="1"/>
                <p:nvPr/>
              </p:nvSpPr>
              <p:spPr>
                <a:xfrm rot="16200000">
                  <a:off x="5500459" y="4576761"/>
                  <a:ext cx="1107996" cy="2121837"/>
                </a:xfrm>
                <a:prstGeom prst="rect">
                  <a:avLst/>
                </a:prstGeom>
                <a:noFill/>
              </p:spPr>
              <p:txBody>
                <a:bodyPr vert="vert" wrap="square" rtlCol="0">
                  <a:spAutoFit/>
                </a:bodyPr>
                <a:lstStyle/>
                <a:p>
                  <a:pPr algn="ctr"/>
                  <a:r>
                    <a:rPr lang="en-US" sz="2000" dirty="0" smtClean="0">
                      <a:solidFill>
                        <a:srgbClr val="FFFFFF"/>
                      </a:solidFill>
                      <a:latin typeface="Arial"/>
                      <a:cs typeface="Arial"/>
                    </a:rPr>
                    <a:t>Post-Practicum Interviews </a:t>
                  </a:r>
                </a:p>
                <a:p>
                  <a:pPr algn="ctr"/>
                  <a:r>
                    <a:rPr lang="en-US" sz="2000" dirty="0" smtClean="0">
                      <a:solidFill>
                        <a:srgbClr val="FFFFFF"/>
                      </a:solidFill>
                      <a:latin typeface="Arial"/>
                      <a:cs typeface="Arial"/>
                    </a:rPr>
                    <a:t>(7)</a:t>
                  </a:r>
                  <a:endParaRPr lang="en-US" sz="2000" dirty="0">
                    <a:solidFill>
                      <a:srgbClr val="FFFFFF"/>
                    </a:solidFill>
                    <a:latin typeface="Arial"/>
                    <a:cs typeface="Arial"/>
                  </a:endParaRPr>
                </a:p>
              </p:txBody>
            </p:sp>
            <p:sp>
              <p:nvSpPr>
                <p:cNvPr id="20" name="TextBox 19"/>
                <p:cNvSpPr txBox="1"/>
                <p:nvPr/>
              </p:nvSpPr>
              <p:spPr>
                <a:xfrm rot="16200000">
                  <a:off x="7576948" y="5456995"/>
                  <a:ext cx="800219" cy="1363312"/>
                </a:xfrm>
                <a:prstGeom prst="rect">
                  <a:avLst/>
                </a:prstGeom>
                <a:noFill/>
              </p:spPr>
              <p:txBody>
                <a:bodyPr vert="vert" wrap="square" rtlCol="0">
                  <a:spAutoFit/>
                </a:bodyPr>
                <a:lstStyle/>
                <a:p>
                  <a:pPr algn="ctr"/>
                  <a:r>
                    <a:rPr lang="en-US" sz="2000" dirty="0" smtClean="0">
                      <a:solidFill>
                        <a:srgbClr val="FFFFFF"/>
                      </a:solidFill>
                      <a:latin typeface="Arial"/>
                      <a:cs typeface="Arial"/>
                    </a:rPr>
                    <a:t>Focus Group (1)</a:t>
                  </a:r>
                  <a:endParaRPr lang="en-US" sz="2000" dirty="0">
                    <a:solidFill>
                      <a:srgbClr val="FFFFFF"/>
                    </a:solidFill>
                    <a:latin typeface="Arial"/>
                    <a:cs typeface="Arial"/>
                  </a:endParaRPr>
                </a:p>
              </p:txBody>
            </p:sp>
          </p:grpSp>
          <p:sp>
            <p:nvSpPr>
              <p:cNvPr id="18" name="TextBox 17"/>
              <p:cNvSpPr txBox="1"/>
              <p:nvPr/>
            </p:nvSpPr>
            <p:spPr>
              <a:xfrm rot="16200000">
                <a:off x="6364462" y="2093991"/>
                <a:ext cx="923330" cy="3665179"/>
              </a:xfrm>
              <a:prstGeom prst="rect">
                <a:avLst/>
              </a:prstGeom>
              <a:noFill/>
            </p:spPr>
            <p:txBody>
              <a:bodyPr vert="vert" wrap="square" rtlCol="0">
                <a:spAutoFit/>
              </a:bodyPr>
              <a:lstStyle/>
              <a:p>
                <a:pPr algn="ctr"/>
                <a:r>
                  <a:rPr lang="en-US" sz="2400" dirty="0" smtClean="0">
                    <a:solidFill>
                      <a:srgbClr val="FFFFFF"/>
                    </a:solidFill>
                    <a:latin typeface="Arial"/>
                    <a:cs typeface="Arial"/>
                  </a:rPr>
                  <a:t>Pre-Practicum Interviews </a:t>
                </a:r>
              </a:p>
              <a:p>
                <a:pPr algn="ctr"/>
                <a:r>
                  <a:rPr lang="en-US" sz="2400" dirty="0" smtClean="0">
                    <a:solidFill>
                      <a:srgbClr val="FFFFFF"/>
                    </a:solidFill>
                    <a:latin typeface="Arial"/>
                    <a:cs typeface="Arial"/>
                  </a:rPr>
                  <a:t>(8)</a:t>
                </a:r>
                <a:endParaRPr lang="en-US" sz="2400" dirty="0">
                  <a:solidFill>
                    <a:srgbClr val="FFFFFF"/>
                  </a:solidFill>
                  <a:latin typeface="Arial"/>
                  <a:cs typeface="Arial"/>
                </a:endParaRPr>
              </a:p>
            </p:txBody>
          </p:sp>
        </p:grpSp>
        <p:sp>
          <p:nvSpPr>
            <p:cNvPr id="16" name="TextBox 15"/>
            <p:cNvSpPr txBox="1"/>
            <p:nvPr/>
          </p:nvSpPr>
          <p:spPr>
            <a:xfrm>
              <a:off x="690994" y="4290925"/>
              <a:ext cx="3847159" cy="1061829"/>
            </a:xfrm>
            <a:prstGeom prst="rect">
              <a:avLst/>
            </a:prstGeom>
            <a:noFill/>
          </p:spPr>
          <p:txBody>
            <a:bodyPr wrap="square" rtlCol="0">
              <a:spAutoFit/>
            </a:bodyPr>
            <a:lstStyle/>
            <a:p>
              <a:pPr>
                <a:spcAft>
                  <a:spcPts val="1800"/>
                </a:spcAft>
              </a:pPr>
              <a:r>
                <a:rPr lang="en-US" sz="2400" dirty="0" smtClean="0">
                  <a:latin typeface="Arial"/>
                  <a:cs typeface="Arial"/>
                </a:rPr>
                <a:t>Extended Practicum</a:t>
              </a:r>
              <a:endParaRPr lang="en-US" sz="2400" dirty="0">
                <a:latin typeface="Arial"/>
                <a:cs typeface="Arial"/>
              </a:endParaRPr>
            </a:p>
            <a:p>
              <a:pPr algn="r"/>
              <a:r>
                <a:rPr lang="en-US" sz="2400" dirty="0" smtClean="0">
                  <a:latin typeface="Arial"/>
                  <a:cs typeface="Arial"/>
                </a:rPr>
                <a:t>10 weeks</a:t>
              </a:r>
              <a:endParaRPr lang="en-US" sz="2400" dirty="0">
                <a:latin typeface="Arial"/>
                <a:cs typeface="Arial"/>
              </a:endParaRPr>
            </a:p>
          </p:txBody>
        </p:sp>
      </p:grpSp>
      <p:cxnSp>
        <p:nvCxnSpPr>
          <p:cNvPr id="22" name="Straight Arrow Connector 21"/>
          <p:cNvCxnSpPr/>
          <p:nvPr/>
        </p:nvCxnSpPr>
        <p:spPr>
          <a:xfrm flipH="1">
            <a:off x="586481" y="1879227"/>
            <a:ext cx="0" cy="4752223"/>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6200000">
            <a:off x="-1502130" y="3204786"/>
            <a:ext cx="3644381" cy="646331"/>
          </a:xfrm>
          <a:prstGeom prst="rect">
            <a:avLst/>
          </a:prstGeom>
          <a:noFill/>
        </p:spPr>
        <p:txBody>
          <a:bodyPr wrap="square" rtlCol="0">
            <a:spAutoFit/>
          </a:bodyPr>
          <a:lstStyle/>
          <a:p>
            <a:r>
              <a:rPr lang="en-US" sz="3600" dirty="0" smtClean="0">
                <a:latin typeface="Arial"/>
                <a:cs typeface="Arial"/>
              </a:rPr>
              <a:t>Timeline</a:t>
            </a:r>
            <a:endParaRPr lang="en-US" sz="1200" dirty="0">
              <a:latin typeface="Arial"/>
              <a:cs typeface="Arial"/>
            </a:endParaRPr>
          </a:p>
        </p:txBody>
      </p:sp>
      <p:sp>
        <p:nvSpPr>
          <p:cNvPr id="14" name="Title 13"/>
          <p:cNvSpPr>
            <a:spLocks noGrp="1"/>
          </p:cNvSpPr>
          <p:nvPr>
            <p:ph type="title"/>
          </p:nvPr>
        </p:nvSpPr>
        <p:spPr/>
        <p:txBody>
          <a:bodyPr/>
          <a:lstStyle/>
          <a:p>
            <a:r>
              <a:rPr lang="en-US" b="1" dirty="0">
                <a:solidFill>
                  <a:schemeClr val="bg1"/>
                </a:solidFill>
                <a:latin typeface="Arial" pitchFamily="34" charset="0"/>
                <a:cs typeface="Arial" pitchFamily="34" charset="0"/>
              </a:rPr>
              <a:t>Research Study: </a:t>
            </a:r>
            <a:r>
              <a:rPr lang="en-US" b="1" dirty="0" smtClean="0">
                <a:solidFill>
                  <a:schemeClr val="bg1"/>
                </a:solidFill>
                <a:latin typeface="Arial" pitchFamily="34" charset="0"/>
                <a:cs typeface="Arial" pitchFamily="34" charset="0"/>
              </a:rPr>
              <a:t>2012-2014</a:t>
            </a:r>
            <a:endParaRPr lang="en-US" sz="3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78022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5888" y="274638"/>
            <a:ext cx="8897937" cy="1757362"/>
          </a:xfrm>
        </p:spPr>
        <p:txBody>
          <a:bodyPr/>
          <a:lstStyle/>
          <a:p>
            <a:pPr eaLnBrk="1" hangingPunct="1"/>
            <a:r>
              <a:rPr lang="en-US" sz="3600" b="1" dirty="0" smtClean="0"/>
              <a:t>Four Examples </a:t>
            </a:r>
            <a:r>
              <a:rPr lang="en-US" sz="3600" b="1" dirty="0" smtClean="0">
                <a:solidFill>
                  <a:srgbClr val="FF0000"/>
                </a:solidFill>
              </a:rPr>
              <a:t>of  Deliberate Technology-Enhanced Pedagogical Thinking</a:t>
            </a:r>
          </a:p>
        </p:txBody>
      </p:sp>
      <p:sp>
        <p:nvSpPr>
          <p:cNvPr id="10244" name="TextBox 4"/>
          <p:cNvSpPr txBox="1">
            <a:spLocks noChangeArrowheads="1"/>
          </p:cNvSpPr>
          <p:nvPr/>
        </p:nvSpPr>
        <p:spPr bwMode="auto">
          <a:xfrm>
            <a:off x="392113" y="2206625"/>
            <a:ext cx="84899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50000"/>
              </a:lnSpc>
              <a:buFontTx/>
              <a:buAutoNum type="arabicPeriod"/>
            </a:pPr>
            <a:r>
              <a:rPr lang="en-US" sz="2400" dirty="0">
                <a:latin typeface="Calibri" pitchFamily="34" charset="0"/>
              </a:rPr>
              <a:t>Electronic Response Systems  </a:t>
            </a:r>
            <a:r>
              <a:rPr lang="en-US" sz="2400" b="1" dirty="0">
                <a:solidFill>
                  <a:srgbClr val="FF0000"/>
                </a:solidFill>
                <a:latin typeface="Calibri" pitchFamily="34" charset="0"/>
              </a:rPr>
              <a:t>(clickers</a:t>
            </a:r>
            <a:r>
              <a:rPr lang="en-US" sz="2400" b="1" dirty="0" smtClean="0">
                <a:solidFill>
                  <a:srgbClr val="FF0000"/>
                </a:solidFill>
                <a:latin typeface="Calibri" pitchFamily="34" charset="0"/>
              </a:rPr>
              <a:t>) </a:t>
            </a:r>
            <a:r>
              <a:rPr lang="en-US" sz="2400" dirty="0" smtClean="0">
                <a:latin typeface="Calibri" pitchFamily="34" charset="0"/>
              </a:rPr>
              <a:t>and</a:t>
            </a:r>
            <a:r>
              <a:rPr lang="en-US" sz="2400" b="1" dirty="0" smtClean="0">
                <a:solidFill>
                  <a:srgbClr val="FF0000"/>
                </a:solidFill>
                <a:latin typeface="Calibri" pitchFamily="34" charset="0"/>
              </a:rPr>
              <a:t>  PeerWise</a:t>
            </a:r>
            <a:endParaRPr lang="en-US" sz="2400" b="1" dirty="0">
              <a:solidFill>
                <a:srgbClr val="FF0000"/>
              </a:solidFill>
              <a:latin typeface="Calibri" pitchFamily="34" charset="0"/>
            </a:endParaRPr>
          </a:p>
          <a:p>
            <a:pPr eaLnBrk="1" hangingPunct="1">
              <a:lnSpc>
                <a:spcPct val="250000"/>
              </a:lnSpc>
              <a:buFontTx/>
              <a:buAutoNum type="arabicPeriod"/>
            </a:pPr>
            <a:r>
              <a:rPr lang="en-US" sz="2400" dirty="0">
                <a:latin typeface="Calibri" pitchFamily="34" charset="0"/>
              </a:rPr>
              <a:t>Live Data Collection and Analysis </a:t>
            </a:r>
            <a:r>
              <a:rPr lang="en-US" sz="2400" b="1" dirty="0">
                <a:solidFill>
                  <a:srgbClr val="FF0000"/>
                </a:solidFill>
                <a:latin typeface="Calibri" pitchFamily="34" charset="0"/>
              </a:rPr>
              <a:t>(Logger Pro)</a:t>
            </a:r>
            <a:r>
              <a:rPr lang="en-US" sz="2400" dirty="0">
                <a:latin typeface="Calibri" pitchFamily="34" charset="0"/>
              </a:rPr>
              <a:t> </a:t>
            </a:r>
          </a:p>
          <a:p>
            <a:pPr eaLnBrk="1" hangingPunct="1">
              <a:lnSpc>
                <a:spcPct val="250000"/>
              </a:lnSpc>
              <a:buFontTx/>
              <a:buAutoNum type="arabicPeriod"/>
            </a:pPr>
            <a:r>
              <a:rPr lang="en-US" sz="2400" dirty="0">
                <a:latin typeface="Calibri" pitchFamily="34" charset="0"/>
              </a:rPr>
              <a:t>Computer Simulations </a:t>
            </a:r>
            <a:r>
              <a:rPr lang="en-US" sz="2400" b="1" dirty="0">
                <a:solidFill>
                  <a:srgbClr val="FF0000"/>
                </a:solidFill>
                <a:latin typeface="Calibri" pitchFamily="34" charset="0"/>
              </a:rPr>
              <a:t>(PhET</a:t>
            </a:r>
            <a:r>
              <a:rPr lang="en-US" sz="2400" b="1" dirty="0" smtClean="0">
                <a:solidFill>
                  <a:srgbClr val="FF0000"/>
                </a:solidFill>
                <a:latin typeface="Calibri" pitchFamily="34" charset="0"/>
              </a:rPr>
              <a:t>)</a:t>
            </a:r>
          </a:p>
          <a:p>
            <a:pPr eaLnBrk="1" hangingPunct="1">
              <a:lnSpc>
                <a:spcPct val="250000"/>
              </a:lnSpc>
              <a:buFontTx/>
              <a:buAutoNum type="arabicPeriod"/>
            </a:pPr>
            <a:r>
              <a:rPr lang="en-US" sz="2400" dirty="0" smtClean="0">
                <a:latin typeface="Calibri" pitchFamily="34" charset="0"/>
              </a:rPr>
              <a:t>GeoGebra</a:t>
            </a:r>
            <a:endParaRPr lang="en-US" sz="2400" dirty="0">
              <a:latin typeface="Calibri" pitchFamily="34" charset="0"/>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00" y="2032000"/>
            <a:ext cx="969963" cy="146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351" y="4254983"/>
            <a:ext cx="149816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1290" y="3248972"/>
            <a:ext cx="1317624" cy="105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6"/>
          <a:srcRect t="18608" b="16059"/>
          <a:stretch/>
        </p:blipFill>
        <p:spPr>
          <a:xfrm>
            <a:off x="2211319" y="5298682"/>
            <a:ext cx="2641736" cy="481263"/>
          </a:xfrm>
          <a:prstGeom prst="rect">
            <a:avLst/>
          </a:prstGeom>
        </p:spPr>
      </p:pic>
    </p:spTree>
    <p:extLst>
      <p:ext uri="{BB962C8B-B14F-4D97-AF65-F5344CB8AC3E}">
        <p14:creationId xmlns:p14="http://schemas.microsoft.com/office/powerpoint/2010/main" val="455592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487" y="2675467"/>
            <a:ext cx="8287656" cy="1257904"/>
          </a:xfrm>
        </p:spPr>
        <p:txBody>
          <a:bodyPr>
            <a:normAutofit/>
          </a:bodyPr>
          <a:lstStyle/>
          <a:p>
            <a:pPr marL="0" indent="0">
              <a:buNone/>
            </a:pPr>
            <a:r>
              <a:rPr lang="en-CA" sz="3200" dirty="0" smtClean="0"/>
              <a:t>Electronic response systems (clickers) in K-12 classrooms…</a:t>
            </a:r>
          </a:p>
          <a:p>
            <a:pPr marL="0" indent="0">
              <a:buNone/>
            </a:pPr>
            <a:endParaRPr lang="en-CA" sz="3200" dirty="0"/>
          </a:p>
        </p:txBody>
      </p:sp>
      <p:sp>
        <p:nvSpPr>
          <p:cNvPr id="3" name="Title 2"/>
          <p:cNvSpPr>
            <a:spLocks noGrp="1"/>
          </p:cNvSpPr>
          <p:nvPr>
            <p:ph type="title"/>
          </p:nvPr>
        </p:nvSpPr>
        <p:spPr/>
        <p:txBody>
          <a:bodyPr>
            <a:normAutofit fontScale="90000"/>
          </a:bodyPr>
          <a:lstStyle/>
          <a:p>
            <a:r>
              <a:rPr lang="en-US" b="1" dirty="0" smtClean="0"/>
              <a:t>I. Peer Instruction and PeerWise: </a:t>
            </a:r>
            <a:r>
              <a:rPr lang="en-US" b="1" dirty="0">
                <a:solidFill>
                  <a:srgbClr val="FF0000"/>
                </a:solidFill>
              </a:rPr>
              <a:t>Active Learning</a:t>
            </a:r>
            <a:endParaRPr lang="en-CA" b="1" dirty="0"/>
          </a:p>
        </p:txBody>
      </p:sp>
      <p:pic>
        <p:nvPicPr>
          <p:cNvPr id="6146" name="Picture 2" descr="http://arts.monash.edu.au/philosophy/peer-instruction/images/flashc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5" y="3987347"/>
            <a:ext cx="2921453" cy="20965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2.gstatic.com/images?q=tbn:ANd9GcQzDUOTn63OW--3fvYgWn_zlPAqKxHCHD1hIS8xc-oQ2mWACn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890" y="4391705"/>
            <a:ext cx="27336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56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sz="4000" b="1" dirty="0" smtClean="0"/>
              <a:t>Research-Informed Teacher Education</a:t>
            </a:r>
            <a:endParaRPr lang="en-US" b="1" dirty="0">
              <a:solidFill>
                <a:srgbClr val="FF0000"/>
              </a:solidFill>
            </a:endParaRPr>
          </a:p>
        </p:txBody>
      </p:sp>
      <p:sp>
        <p:nvSpPr>
          <p:cNvPr id="4" name="Slide Number Placeholder 3"/>
          <p:cNvSpPr>
            <a:spLocks noGrp="1"/>
          </p:cNvSpPr>
          <p:nvPr>
            <p:ph type="sldNum" sz="quarter" idx="12"/>
          </p:nvPr>
        </p:nvSpPr>
        <p:spPr>
          <a:xfrm>
            <a:off x="6629400" y="6492875"/>
            <a:ext cx="2133600" cy="365125"/>
          </a:xfrm>
        </p:spPr>
        <p:txBody>
          <a:bodyPr/>
          <a:lstStyle/>
          <a:p>
            <a:pPr>
              <a:defRPr/>
            </a:pPr>
            <a:fld id="{F6C69469-CA4E-4FB2-B4FD-B7F924D8B1AE}" type="slidenum">
              <a:rPr lang="en-US"/>
              <a:pPr>
                <a:defRPr/>
              </a:pPr>
              <a:t>14</a:t>
            </a:fld>
            <a:endParaRPr lang="en-US"/>
          </a:p>
        </p:txBody>
      </p:sp>
      <p:grpSp>
        <p:nvGrpSpPr>
          <p:cNvPr id="3" name="Group 12"/>
          <p:cNvGrpSpPr>
            <a:grpSpLocks/>
          </p:cNvGrpSpPr>
          <p:nvPr/>
        </p:nvGrpSpPr>
        <p:grpSpPr bwMode="auto">
          <a:xfrm>
            <a:off x="160338" y="1422400"/>
            <a:ext cx="8305800" cy="3167063"/>
            <a:chOff x="348343" y="1161143"/>
            <a:chExt cx="8305800" cy="3166391"/>
          </a:xfrm>
        </p:grpSpPr>
        <p:pic>
          <p:nvPicPr>
            <p:cNvPr id="147468" name="Picture 12"/>
            <p:cNvPicPr>
              <a:picLocks noChangeAspect="1" noChangeArrowheads="1"/>
            </p:cNvPicPr>
            <p:nvPr/>
          </p:nvPicPr>
          <p:blipFill>
            <a:blip r:embed="rId3" cstate="print"/>
            <a:srcRect l="2583" t="-6548" r="3552"/>
            <a:stretch>
              <a:fillRect/>
            </a:stretch>
          </p:blipFill>
          <p:spPr bwMode="auto">
            <a:xfrm>
              <a:off x="348343" y="1161143"/>
              <a:ext cx="8305800" cy="3166391"/>
            </a:xfrm>
            <a:prstGeom prst="flowChartDocument">
              <a:avLst/>
            </a:prstGeom>
            <a:noFill/>
            <a:ln w="9525">
              <a:solidFill>
                <a:schemeClr val="tx1"/>
              </a:solidFill>
              <a:miter lim="800000"/>
              <a:headEnd/>
              <a:tailEnd/>
            </a:ln>
          </p:spPr>
        </p:pic>
        <p:sp>
          <p:nvSpPr>
            <p:cNvPr id="11276" name="TextBox 8"/>
            <p:cNvSpPr txBox="1">
              <a:spLocks noChangeArrowheads="1"/>
            </p:cNvSpPr>
            <p:nvPr/>
          </p:nvSpPr>
          <p:spPr bwMode="auto">
            <a:xfrm>
              <a:off x="4637306" y="1215118"/>
              <a:ext cx="3911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latin typeface="Calibri" pitchFamily="34" charset="0"/>
                </a:rPr>
                <a:t>2004, The Physics Teacher, 42(8), 47-48.</a:t>
              </a:r>
            </a:p>
          </p:txBody>
        </p:sp>
      </p:grpSp>
      <p:grpSp>
        <p:nvGrpSpPr>
          <p:cNvPr id="5" name="Group 14"/>
          <p:cNvGrpSpPr>
            <a:grpSpLocks/>
          </p:cNvGrpSpPr>
          <p:nvPr/>
        </p:nvGrpSpPr>
        <p:grpSpPr bwMode="auto">
          <a:xfrm>
            <a:off x="928688" y="3084513"/>
            <a:ext cx="7997825" cy="3467100"/>
            <a:chOff x="551543" y="3127821"/>
            <a:chExt cx="7998072" cy="3467100"/>
          </a:xfrm>
        </p:grpSpPr>
        <p:grpSp>
          <p:nvGrpSpPr>
            <p:cNvPr id="11271" name="Group 10"/>
            <p:cNvGrpSpPr>
              <a:grpSpLocks/>
            </p:cNvGrpSpPr>
            <p:nvPr/>
          </p:nvGrpSpPr>
          <p:grpSpPr bwMode="auto">
            <a:xfrm>
              <a:off x="551543" y="3127821"/>
              <a:ext cx="7981950" cy="3467100"/>
              <a:chOff x="1009650" y="3523789"/>
              <a:chExt cx="7981950" cy="3467100"/>
            </a:xfrm>
          </p:grpSpPr>
          <p:sp>
            <p:nvSpPr>
              <p:cNvPr id="11273" name="TextBox 9"/>
              <p:cNvSpPr txBox="1">
                <a:spLocks noChangeArrowheads="1"/>
              </p:cNvSpPr>
              <p:nvPr/>
            </p:nvSpPr>
            <p:spPr bwMode="auto">
              <a:xfrm>
                <a:off x="4130221" y="4085771"/>
                <a:ext cx="4716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Calibri" pitchFamily="34" charset="0"/>
                  </a:rPr>
                  <a:t>Journal of College Science Teaching</a:t>
                </a:r>
                <a:r>
                  <a:rPr lang="en-US">
                    <a:latin typeface="Calibri" pitchFamily="34" charset="0"/>
                  </a:rPr>
                  <a:t>, Fall 2009</a:t>
                </a:r>
              </a:p>
            </p:txBody>
          </p:sp>
          <p:pic>
            <p:nvPicPr>
              <p:cNvPr id="151556" name="Picture 4"/>
              <p:cNvPicPr>
                <a:picLocks noChangeAspect="1" noChangeArrowheads="1"/>
              </p:cNvPicPr>
              <p:nvPr/>
            </p:nvPicPr>
            <p:blipFill>
              <a:blip r:embed="rId4" cstate="print"/>
              <a:srcRect b="27778"/>
              <a:stretch>
                <a:fillRect/>
              </a:stretch>
            </p:blipFill>
            <p:spPr bwMode="auto">
              <a:xfrm>
                <a:off x="1009650" y="3523789"/>
                <a:ext cx="7981950" cy="3467100"/>
              </a:xfrm>
              <a:prstGeom prst="flowChartDocument">
                <a:avLst/>
              </a:prstGeom>
              <a:noFill/>
              <a:ln w="9525">
                <a:solidFill>
                  <a:schemeClr val="tx1"/>
                </a:solidFill>
                <a:miter lim="800000"/>
                <a:headEnd/>
                <a:tailEnd/>
              </a:ln>
            </p:spPr>
          </p:pic>
        </p:grpSp>
        <p:sp>
          <p:nvSpPr>
            <p:cNvPr id="11272" name="Rectangle 13"/>
            <p:cNvSpPr>
              <a:spLocks noChangeArrowheads="1"/>
            </p:cNvSpPr>
            <p:nvPr/>
          </p:nvSpPr>
          <p:spPr bwMode="auto">
            <a:xfrm>
              <a:off x="4396042" y="3824906"/>
              <a:ext cx="41535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Calibri" pitchFamily="34" charset="0"/>
                </a:rPr>
                <a:t>2010, Journal of College Science Teaching, </a:t>
              </a:r>
            </a:p>
            <a:p>
              <a:r>
                <a:rPr lang="en-US" i="1">
                  <a:latin typeface="Calibri" pitchFamily="34" charset="0"/>
                </a:rPr>
                <a:t>40(2), 18-22.</a:t>
              </a:r>
            </a:p>
            <a:p>
              <a:endParaRPr lang="en-US" i="1">
                <a:latin typeface="Calibri" pitchFamily="34" charset="0"/>
              </a:endParaRPr>
            </a:p>
          </p:txBody>
        </p:sp>
      </p:grpSp>
    </p:spTree>
    <p:extLst>
      <p:ext uri="{BB962C8B-B14F-4D97-AF65-F5344CB8AC3E}">
        <p14:creationId xmlns:p14="http://schemas.microsoft.com/office/powerpoint/2010/main" val="3616856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372195" y="2802632"/>
            <a:ext cx="6423286" cy="1252728"/>
          </a:xfrm>
        </p:spPr>
        <p:txBody>
          <a:bodyPr/>
          <a:lstStyle/>
          <a:p>
            <a:pPr algn="l"/>
            <a:r>
              <a:rPr lang="en-CA" b="1" dirty="0" smtClean="0">
                <a:solidFill>
                  <a:schemeClr val="tx2"/>
                </a:solidFill>
              </a:rPr>
              <a:t>Peer Instruction</a:t>
            </a:r>
            <a:endParaRPr lang="en-CA" b="1" dirty="0">
              <a:solidFill>
                <a:schemeClr val="tx2"/>
              </a:solidFill>
            </a:endParaRPr>
          </a:p>
        </p:txBody>
      </p:sp>
      <p:pic>
        <p:nvPicPr>
          <p:cNvPr id="4" name="Picture 3"/>
          <p:cNvPicPr>
            <a:picLocks noChangeAspect="1" noChangeArrowheads="1"/>
          </p:cNvPicPr>
          <p:nvPr/>
        </p:nvPicPr>
        <p:blipFill>
          <a:blip r:embed="rId3" cstate="print"/>
          <a:srcRect/>
          <a:stretch>
            <a:fillRect/>
          </a:stretch>
        </p:blipFill>
        <p:spPr bwMode="auto">
          <a:xfrm>
            <a:off x="1978703" y="290269"/>
            <a:ext cx="6991606" cy="6565289"/>
          </a:xfrm>
          <a:prstGeom prst="rect">
            <a:avLst/>
          </a:prstGeom>
          <a:noFill/>
          <a:ln w="9525">
            <a:noFill/>
            <a:miter lim="800000"/>
            <a:headEnd/>
            <a:tailEnd/>
          </a:ln>
        </p:spPr>
      </p:pic>
      <p:pic>
        <p:nvPicPr>
          <p:cNvPr id="5" name="Picture 4" descr="https://encrypted-tbn2.gstatic.com/images?q=tbn:ANd9GcQzDUOTn63OW--3fvYgWn_zlPAqKxHCHD1hIS8xc-oQ2mWACn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84" y="440170"/>
            <a:ext cx="1980055" cy="110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82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772" y="2627086"/>
            <a:ext cx="8636000" cy="3121706"/>
          </a:xfrm>
        </p:spPr>
        <p:txBody>
          <a:bodyPr>
            <a:normAutofit/>
          </a:bodyPr>
          <a:lstStyle/>
          <a:p>
            <a:pPr marL="0" indent="0">
              <a:buNone/>
            </a:pPr>
            <a:r>
              <a:rPr lang="en-CA" sz="3200" i="1" dirty="0" smtClean="0"/>
              <a:t>Effective use of Peer Instruction is based on using pedagogically effective questions… The technology (clickers) will evolve, yet the </a:t>
            </a:r>
            <a:r>
              <a:rPr lang="en-CA" sz="3200" i="1" dirty="0" smtClean="0">
                <a:solidFill>
                  <a:srgbClr val="FF0000"/>
                </a:solidFill>
              </a:rPr>
              <a:t>ability to come up with pedagogically sound </a:t>
            </a:r>
            <a:r>
              <a:rPr lang="en-CA" sz="3200" i="1" dirty="0" smtClean="0"/>
              <a:t>questions will remain with teacher-candidates forever!</a:t>
            </a:r>
            <a:endParaRPr lang="en-CA" sz="3200" i="1" dirty="0"/>
          </a:p>
        </p:txBody>
      </p:sp>
      <p:sp>
        <p:nvSpPr>
          <p:cNvPr id="3" name="Title 2"/>
          <p:cNvSpPr>
            <a:spLocks noGrp="1"/>
          </p:cNvSpPr>
          <p:nvPr>
            <p:ph type="title"/>
          </p:nvPr>
        </p:nvSpPr>
        <p:spPr/>
        <p:txBody>
          <a:bodyPr>
            <a:normAutofit fontScale="90000"/>
          </a:bodyPr>
          <a:lstStyle/>
          <a:p>
            <a:r>
              <a:rPr lang="en-CA" b="1" dirty="0"/>
              <a:t>A</a:t>
            </a:r>
            <a:r>
              <a:rPr lang="en-CA" b="1" dirty="0" smtClean="0"/>
              <a:t> Key to Question-Driven Pedagogy</a:t>
            </a:r>
            <a:endParaRPr lang="en-CA" b="1" dirty="0"/>
          </a:p>
        </p:txBody>
      </p:sp>
    </p:spTree>
    <p:extLst>
      <p:ext uri="{BB962C8B-B14F-4D97-AF65-F5344CB8AC3E}">
        <p14:creationId xmlns:p14="http://schemas.microsoft.com/office/powerpoint/2010/main" val="347129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t>Example of a Conceptual Question</a:t>
            </a:r>
            <a:endParaRPr lang="en-CA" b="1" dirty="0"/>
          </a:p>
        </p:txBody>
      </p:sp>
      <p:pic>
        <p:nvPicPr>
          <p:cNvPr id="4" name="Picture 3"/>
          <p:cNvPicPr>
            <a:picLocks noChangeAspect="1"/>
          </p:cNvPicPr>
          <p:nvPr/>
        </p:nvPicPr>
        <p:blipFill rotWithShape="1">
          <a:blip r:embed="rId3"/>
          <a:srcRect l="4036" t="19358" r="1968" b="2681"/>
          <a:stretch/>
        </p:blipFill>
        <p:spPr>
          <a:xfrm>
            <a:off x="371469" y="1414463"/>
            <a:ext cx="8429624" cy="5293223"/>
          </a:xfrm>
          <a:prstGeom prst="rect">
            <a:avLst/>
          </a:prstGeom>
        </p:spPr>
      </p:pic>
    </p:spTree>
    <p:extLst>
      <p:ext uri="{BB962C8B-B14F-4D97-AF65-F5344CB8AC3E}">
        <p14:creationId xmlns:p14="http://schemas.microsoft.com/office/powerpoint/2010/main" val="3530127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t>Example of a Conceptual Question</a:t>
            </a:r>
            <a:endParaRPr lang="en-CA" b="1" dirty="0"/>
          </a:p>
        </p:txBody>
      </p:sp>
      <p:grpSp>
        <p:nvGrpSpPr>
          <p:cNvPr id="17" name="Group 16"/>
          <p:cNvGrpSpPr/>
          <p:nvPr/>
        </p:nvGrpSpPr>
        <p:grpSpPr>
          <a:xfrm>
            <a:off x="156362" y="1877270"/>
            <a:ext cx="4598994" cy="4131022"/>
            <a:chOff x="156362" y="1877270"/>
            <a:chExt cx="4598994" cy="4131022"/>
          </a:xfrm>
        </p:grpSpPr>
        <p:grpSp>
          <p:nvGrpSpPr>
            <p:cNvPr id="8" name="Group 7"/>
            <p:cNvGrpSpPr/>
            <p:nvPr/>
          </p:nvGrpSpPr>
          <p:grpSpPr>
            <a:xfrm>
              <a:off x="156362" y="1877270"/>
              <a:ext cx="4598994" cy="4131022"/>
              <a:chOff x="3501185" y="1381096"/>
              <a:chExt cx="2983135" cy="2628000"/>
            </a:xfrm>
          </p:grpSpPr>
          <p:pic>
            <p:nvPicPr>
              <p:cNvPr id="6" name="Picture 5"/>
              <p:cNvPicPr>
                <a:picLocks noChangeAspect="1"/>
              </p:cNvPicPr>
              <p:nvPr/>
            </p:nvPicPr>
            <p:blipFill>
              <a:blip r:embed="rId3"/>
              <a:stretch>
                <a:fillRect/>
              </a:stretch>
            </p:blipFill>
            <p:spPr>
              <a:xfrm>
                <a:off x="3501185" y="1381096"/>
                <a:ext cx="2983135" cy="2628000"/>
              </a:xfrm>
              <a:prstGeom prst="rect">
                <a:avLst/>
              </a:prstGeom>
            </p:spPr>
          </p:pic>
          <p:sp>
            <p:nvSpPr>
              <p:cNvPr id="2" name="TextBox 1"/>
              <p:cNvSpPr txBox="1"/>
              <p:nvPr/>
            </p:nvSpPr>
            <p:spPr>
              <a:xfrm>
                <a:off x="3637985" y="1660350"/>
                <a:ext cx="2689953" cy="411171"/>
              </a:xfrm>
              <a:prstGeom prst="rect">
                <a:avLst/>
              </a:prstGeom>
              <a:solidFill>
                <a:schemeClr val="bg2"/>
              </a:solidFill>
            </p:spPr>
            <p:txBody>
              <a:bodyPr wrap="square" rtlCol="0">
                <a:spAutoFit/>
              </a:bodyPr>
              <a:lstStyle/>
              <a:p>
                <a:pPr algn="ctr"/>
                <a:r>
                  <a:rPr lang="en-CA" sz="3600" b="1" dirty="0" smtClean="0"/>
                  <a:t>Pre-Discussion Poll</a:t>
                </a:r>
                <a:endParaRPr lang="en-CA" sz="3600" b="1" dirty="0"/>
              </a:p>
            </p:txBody>
          </p:sp>
        </p:grpSp>
        <p:sp>
          <p:nvSpPr>
            <p:cNvPr id="10" name="TextBox 9"/>
            <p:cNvSpPr txBox="1"/>
            <p:nvPr/>
          </p:nvSpPr>
          <p:spPr>
            <a:xfrm>
              <a:off x="1872453" y="3866915"/>
              <a:ext cx="557213" cy="523220"/>
            </a:xfrm>
            <a:prstGeom prst="rect">
              <a:avLst/>
            </a:prstGeom>
            <a:solidFill>
              <a:schemeClr val="bg1"/>
            </a:solidFill>
          </p:spPr>
          <p:txBody>
            <a:bodyPr wrap="square" rtlCol="0">
              <a:spAutoFit/>
            </a:bodyPr>
            <a:lstStyle/>
            <a:p>
              <a:r>
                <a:rPr lang="en-CA" sz="2800" b="1" dirty="0" smtClean="0"/>
                <a:t>2</a:t>
              </a:r>
              <a:endParaRPr lang="en-CA" sz="2800" b="1" dirty="0"/>
            </a:p>
          </p:txBody>
        </p:sp>
        <p:sp>
          <p:nvSpPr>
            <p:cNvPr id="11" name="TextBox 10"/>
            <p:cNvSpPr txBox="1"/>
            <p:nvPr/>
          </p:nvSpPr>
          <p:spPr>
            <a:xfrm>
              <a:off x="2588014" y="3476713"/>
              <a:ext cx="557213" cy="523220"/>
            </a:xfrm>
            <a:prstGeom prst="rect">
              <a:avLst/>
            </a:prstGeom>
            <a:solidFill>
              <a:schemeClr val="bg1"/>
            </a:solidFill>
          </p:spPr>
          <p:txBody>
            <a:bodyPr wrap="square" rtlCol="0">
              <a:spAutoFit/>
            </a:bodyPr>
            <a:lstStyle/>
            <a:p>
              <a:r>
                <a:rPr lang="en-CA" sz="2800" b="1" dirty="0"/>
                <a:t>4</a:t>
              </a:r>
            </a:p>
          </p:txBody>
        </p:sp>
        <p:sp>
          <p:nvSpPr>
            <p:cNvPr id="12" name="TextBox 11"/>
            <p:cNvSpPr txBox="1"/>
            <p:nvPr/>
          </p:nvSpPr>
          <p:spPr>
            <a:xfrm>
              <a:off x="1243001" y="4308616"/>
              <a:ext cx="557213" cy="523220"/>
            </a:xfrm>
            <a:prstGeom prst="rect">
              <a:avLst/>
            </a:prstGeom>
            <a:solidFill>
              <a:schemeClr val="bg1"/>
            </a:solidFill>
          </p:spPr>
          <p:txBody>
            <a:bodyPr wrap="square" rtlCol="0">
              <a:spAutoFit/>
            </a:bodyPr>
            <a:lstStyle/>
            <a:p>
              <a:r>
                <a:rPr lang="en-CA" sz="2800" b="1" dirty="0"/>
                <a:t>0</a:t>
              </a:r>
            </a:p>
          </p:txBody>
        </p:sp>
        <p:sp>
          <p:nvSpPr>
            <p:cNvPr id="13" name="TextBox 12"/>
            <p:cNvSpPr txBox="1"/>
            <p:nvPr/>
          </p:nvSpPr>
          <p:spPr>
            <a:xfrm>
              <a:off x="3390104" y="3496095"/>
              <a:ext cx="557213" cy="523220"/>
            </a:xfrm>
            <a:prstGeom prst="rect">
              <a:avLst/>
            </a:prstGeom>
            <a:solidFill>
              <a:schemeClr val="bg1"/>
            </a:solidFill>
          </p:spPr>
          <p:txBody>
            <a:bodyPr wrap="square" rtlCol="0">
              <a:spAutoFit/>
            </a:bodyPr>
            <a:lstStyle/>
            <a:p>
              <a:r>
                <a:rPr lang="en-CA" sz="2800" b="1" dirty="0"/>
                <a:t>4</a:t>
              </a:r>
            </a:p>
          </p:txBody>
        </p:sp>
        <p:sp>
          <p:nvSpPr>
            <p:cNvPr id="14" name="TextBox 13"/>
            <p:cNvSpPr txBox="1"/>
            <p:nvPr/>
          </p:nvSpPr>
          <p:spPr>
            <a:xfrm>
              <a:off x="4060822" y="4085661"/>
              <a:ext cx="557213" cy="523220"/>
            </a:xfrm>
            <a:prstGeom prst="rect">
              <a:avLst/>
            </a:prstGeom>
            <a:solidFill>
              <a:schemeClr val="bg1"/>
            </a:solidFill>
          </p:spPr>
          <p:txBody>
            <a:bodyPr wrap="square" rtlCol="0">
              <a:spAutoFit/>
            </a:bodyPr>
            <a:lstStyle/>
            <a:p>
              <a:r>
                <a:rPr lang="en-CA" sz="2800" b="1" dirty="0" smtClean="0"/>
                <a:t>1</a:t>
              </a:r>
              <a:endParaRPr lang="en-CA" sz="2800" b="1" dirty="0"/>
            </a:p>
          </p:txBody>
        </p:sp>
      </p:grpSp>
      <p:grpSp>
        <p:nvGrpSpPr>
          <p:cNvPr id="4" name="Group 3"/>
          <p:cNvGrpSpPr/>
          <p:nvPr/>
        </p:nvGrpSpPr>
        <p:grpSpPr>
          <a:xfrm>
            <a:off x="4782798" y="1860861"/>
            <a:ext cx="4361202" cy="4147432"/>
            <a:chOff x="4782798" y="1860861"/>
            <a:chExt cx="4361202" cy="4147432"/>
          </a:xfrm>
        </p:grpSpPr>
        <p:grpSp>
          <p:nvGrpSpPr>
            <p:cNvPr id="9" name="Group 8"/>
            <p:cNvGrpSpPr/>
            <p:nvPr/>
          </p:nvGrpSpPr>
          <p:grpSpPr>
            <a:xfrm>
              <a:off x="4782798" y="1860861"/>
              <a:ext cx="4361202" cy="4147432"/>
              <a:chOff x="130167" y="3901981"/>
              <a:chExt cx="3016861" cy="2701844"/>
            </a:xfrm>
          </p:grpSpPr>
          <p:pic>
            <p:nvPicPr>
              <p:cNvPr id="5" name="Picture 4"/>
              <p:cNvPicPr>
                <a:picLocks noChangeAspect="1"/>
              </p:cNvPicPr>
              <p:nvPr/>
            </p:nvPicPr>
            <p:blipFill>
              <a:blip r:embed="rId4"/>
              <a:stretch>
                <a:fillRect/>
              </a:stretch>
            </p:blipFill>
            <p:spPr>
              <a:xfrm>
                <a:off x="130167" y="3901981"/>
                <a:ext cx="3016861" cy="2701844"/>
              </a:xfrm>
              <a:prstGeom prst="rect">
                <a:avLst/>
              </a:prstGeom>
            </p:spPr>
          </p:pic>
          <p:sp>
            <p:nvSpPr>
              <p:cNvPr id="7" name="TextBox 6"/>
              <p:cNvSpPr txBox="1"/>
              <p:nvPr/>
            </p:nvSpPr>
            <p:spPr>
              <a:xfrm>
                <a:off x="278424" y="4198636"/>
                <a:ext cx="1781666" cy="781954"/>
              </a:xfrm>
              <a:prstGeom prst="rect">
                <a:avLst/>
              </a:prstGeom>
              <a:solidFill>
                <a:schemeClr val="bg2"/>
              </a:solidFill>
            </p:spPr>
            <p:txBody>
              <a:bodyPr wrap="square" rtlCol="0">
                <a:spAutoFit/>
              </a:bodyPr>
              <a:lstStyle/>
              <a:p>
                <a:pPr algn="ctr"/>
                <a:r>
                  <a:rPr lang="en-CA" sz="3600" b="1" dirty="0" smtClean="0"/>
                  <a:t>Post-Disc. Poll</a:t>
                </a:r>
                <a:endParaRPr lang="en-CA" sz="3600" b="1" dirty="0"/>
              </a:p>
            </p:txBody>
          </p:sp>
        </p:grpSp>
        <p:sp>
          <p:nvSpPr>
            <p:cNvPr id="15" name="TextBox 14"/>
            <p:cNvSpPr txBox="1"/>
            <p:nvPr/>
          </p:nvSpPr>
          <p:spPr>
            <a:xfrm>
              <a:off x="8408193" y="2700957"/>
              <a:ext cx="557213" cy="523220"/>
            </a:xfrm>
            <a:prstGeom prst="rect">
              <a:avLst/>
            </a:prstGeom>
            <a:solidFill>
              <a:schemeClr val="bg1"/>
            </a:solidFill>
          </p:spPr>
          <p:txBody>
            <a:bodyPr wrap="square" rtlCol="0">
              <a:spAutoFit/>
            </a:bodyPr>
            <a:lstStyle/>
            <a:p>
              <a:r>
                <a:rPr lang="en-CA" sz="2800" b="1" dirty="0" smtClean="0"/>
                <a:t>10</a:t>
              </a:r>
              <a:endParaRPr lang="en-CA" sz="2800" b="1" dirty="0"/>
            </a:p>
          </p:txBody>
        </p:sp>
      </p:grpSp>
      <p:sp>
        <p:nvSpPr>
          <p:cNvPr id="16" name="TextBox 15"/>
          <p:cNvSpPr txBox="1"/>
          <p:nvPr/>
        </p:nvSpPr>
        <p:spPr>
          <a:xfrm>
            <a:off x="156362" y="6235908"/>
            <a:ext cx="8809044" cy="584775"/>
          </a:xfrm>
          <a:prstGeom prst="rect">
            <a:avLst/>
          </a:prstGeom>
          <a:noFill/>
        </p:spPr>
        <p:txBody>
          <a:bodyPr wrap="square" rtlCol="0">
            <a:spAutoFit/>
          </a:bodyPr>
          <a:lstStyle/>
          <a:p>
            <a:r>
              <a:rPr lang="en-CA" sz="3200" b="1" dirty="0" smtClean="0"/>
              <a:t>Respondents: </a:t>
            </a:r>
            <a:r>
              <a:rPr lang="en-CA" sz="3200" dirty="0" smtClean="0"/>
              <a:t>Physics Teacher-Candidates</a:t>
            </a:r>
            <a:endParaRPr lang="en-CA" sz="3200" dirty="0"/>
          </a:p>
        </p:txBody>
      </p:sp>
    </p:spTree>
    <p:extLst>
      <p:ext uri="{BB962C8B-B14F-4D97-AF65-F5344CB8AC3E}">
        <p14:creationId xmlns:p14="http://schemas.microsoft.com/office/powerpoint/2010/main" val="31937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3" y="338328"/>
            <a:ext cx="8886825" cy="1252728"/>
          </a:xfrm>
        </p:spPr>
        <p:txBody>
          <a:bodyPr>
            <a:normAutofit fontScale="90000"/>
          </a:bodyPr>
          <a:lstStyle/>
          <a:p>
            <a:r>
              <a:rPr lang="en-CA" b="1" dirty="0" smtClean="0"/>
              <a:t>Math &amp; Science Teaching and Learning </a:t>
            </a:r>
            <a:r>
              <a:rPr lang="en-CA" sz="3100" b="1" dirty="0" smtClean="0"/>
              <a:t>through</a:t>
            </a:r>
            <a:r>
              <a:rPr lang="en-CA" b="1" dirty="0" smtClean="0"/>
              <a:t> Technology</a:t>
            </a:r>
            <a:endParaRPr lang="en-CA" b="1" dirty="0"/>
          </a:p>
        </p:txBody>
      </p:sp>
      <p:pic>
        <p:nvPicPr>
          <p:cNvPr id="5" name="Picture 4"/>
          <p:cNvPicPr/>
          <p:nvPr/>
        </p:nvPicPr>
        <p:blipFill>
          <a:blip r:embed="rId3"/>
          <a:stretch>
            <a:fillRect/>
          </a:stretch>
        </p:blipFill>
        <p:spPr>
          <a:xfrm>
            <a:off x="320842" y="1892968"/>
            <a:ext cx="8502315" cy="4806765"/>
          </a:xfrm>
          <a:prstGeom prst="rect">
            <a:avLst/>
          </a:prstGeom>
        </p:spPr>
      </p:pic>
    </p:spTree>
    <p:extLst>
      <p:ext uri="{BB962C8B-B14F-4D97-AF65-F5344CB8AC3E}">
        <p14:creationId xmlns:p14="http://schemas.microsoft.com/office/powerpoint/2010/main" val="18440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8328"/>
            <a:ext cx="8229600" cy="1252728"/>
          </a:xfrm>
        </p:spPr>
        <p:txBody>
          <a:bodyPr/>
          <a:lstStyle/>
          <a:p>
            <a:r>
              <a:rPr lang="en-CA" b="1" dirty="0" smtClean="0"/>
              <a:t>Acknowledgements</a:t>
            </a:r>
            <a:endParaRPr lang="en-CA" b="1" dirty="0"/>
          </a:p>
        </p:txBody>
      </p:sp>
      <p:grpSp>
        <p:nvGrpSpPr>
          <p:cNvPr id="7" name="Group 6"/>
          <p:cNvGrpSpPr/>
          <p:nvPr/>
        </p:nvGrpSpPr>
        <p:grpSpPr>
          <a:xfrm>
            <a:off x="907257" y="1757362"/>
            <a:ext cx="7329485" cy="4953636"/>
            <a:chOff x="1200152" y="1714500"/>
            <a:chExt cx="7329485" cy="4953636"/>
          </a:xfrm>
        </p:grpSpPr>
        <p:grpSp>
          <p:nvGrpSpPr>
            <p:cNvPr id="3" name="Group 2"/>
            <p:cNvGrpSpPr/>
            <p:nvPr/>
          </p:nvGrpSpPr>
          <p:grpSpPr>
            <a:xfrm>
              <a:off x="1200152" y="1714500"/>
              <a:ext cx="7329485" cy="4953636"/>
              <a:chOff x="1250505" y="2655652"/>
              <a:chExt cx="6707630" cy="4034596"/>
            </a:xfrm>
          </p:grpSpPr>
          <p:pic>
            <p:nvPicPr>
              <p:cNvPr id="14339"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07" t="15624" r="14861" b="15000"/>
              <a:stretch/>
            </p:blipFill>
            <p:spPr bwMode="auto">
              <a:xfrm>
                <a:off x="1321945" y="2655652"/>
                <a:ext cx="6557261" cy="3565583"/>
              </a:xfrm>
              <a:prstGeom prst="rect">
                <a:avLst/>
              </a:prstGeom>
              <a:noFill/>
              <a:ln w="38100">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250505" y="6264100"/>
                <a:ext cx="6707630" cy="426148"/>
              </a:xfrm>
              <a:prstGeom prst="rect">
                <a:avLst/>
              </a:prstGeom>
              <a:noFill/>
            </p:spPr>
            <p:txBody>
              <a:bodyPr wrap="square" rtlCol="0">
                <a:spAutoFit/>
              </a:bodyPr>
              <a:lstStyle/>
              <a:p>
                <a:pPr marL="0" lvl="1" algn="ctr"/>
                <a:r>
                  <a:rPr lang="en-CA" sz="2800" b="1" dirty="0" smtClean="0">
                    <a:latin typeface="Arial" pitchFamily="34" charset="0"/>
                    <a:cs typeface="Arial" pitchFamily="34" charset="0"/>
                  </a:rPr>
                  <a:t>UBC TLEF support 2012-2015</a:t>
                </a:r>
                <a:endParaRPr lang="en-CA" sz="2800" b="1" dirty="0">
                  <a:latin typeface="Arial" pitchFamily="34" charset="0"/>
                  <a:cs typeface="Arial" pitchFamily="34" charset="0"/>
                </a:endParaRPr>
              </a:p>
            </p:txBody>
          </p:sp>
        </p:grpSp>
        <p:sp>
          <p:nvSpPr>
            <p:cNvPr id="4" name="Rectangle 3"/>
            <p:cNvSpPr/>
            <p:nvPr/>
          </p:nvSpPr>
          <p:spPr>
            <a:xfrm>
              <a:off x="4917955" y="2814638"/>
              <a:ext cx="3411660" cy="3214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2" descr="http://scienceres-edcp-educ.sites.olt.ubc.ca/files/2012/07/LOGO_MSTLT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8251" y="2971799"/>
              <a:ext cx="3371364" cy="23860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0999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t>Feedback from UBC Teacher-Candidates</a:t>
            </a:r>
            <a:endParaRPr lang="en-CA" b="1" dirty="0"/>
          </a:p>
        </p:txBody>
      </p:sp>
      <p:sp>
        <p:nvSpPr>
          <p:cNvPr id="4" name="Rectangle 3"/>
          <p:cNvSpPr/>
          <p:nvPr/>
        </p:nvSpPr>
        <p:spPr>
          <a:xfrm>
            <a:off x="217714" y="2382996"/>
            <a:ext cx="8795658" cy="3862596"/>
          </a:xfrm>
          <a:prstGeom prst="rect">
            <a:avLst/>
          </a:prstGeom>
        </p:spPr>
        <p:txBody>
          <a:bodyPr wrap="square">
            <a:spAutoFit/>
          </a:bodyPr>
          <a:lstStyle/>
          <a:p>
            <a:pPr>
              <a:spcBef>
                <a:spcPts val="600"/>
              </a:spcBef>
            </a:pPr>
            <a:r>
              <a:rPr lang="en-CA" sz="2400" dirty="0" smtClean="0">
                <a:solidFill>
                  <a:srgbClr val="FF0000"/>
                </a:solidFill>
              </a:rPr>
              <a:t>I </a:t>
            </a:r>
            <a:r>
              <a:rPr lang="en-CA" sz="2400" dirty="0">
                <a:solidFill>
                  <a:srgbClr val="FF0000"/>
                </a:solidFill>
              </a:rPr>
              <a:t>have found the conceptual clicker questions from your classroom to be probably the most useful and illuminating part of my classes. </a:t>
            </a:r>
            <a:r>
              <a:rPr lang="en-CA" sz="2400" dirty="0">
                <a:solidFill>
                  <a:schemeClr val="tx2"/>
                </a:solidFill>
              </a:rPr>
              <a:t>This format provides an environment in which the </a:t>
            </a:r>
            <a:r>
              <a:rPr lang="en-CA" sz="2400" dirty="0" smtClean="0">
                <a:solidFill>
                  <a:schemeClr val="tx2"/>
                </a:solidFill>
              </a:rPr>
              <a:t>class </a:t>
            </a:r>
            <a:r>
              <a:rPr lang="en-CA" sz="2400" dirty="0">
                <a:solidFill>
                  <a:schemeClr val="tx2"/>
                </a:solidFill>
              </a:rPr>
              <a:t>feels comfortable investigating and exposing their </a:t>
            </a:r>
            <a:r>
              <a:rPr lang="en-CA" sz="2400" dirty="0" smtClean="0">
                <a:solidFill>
                  <a:schemeClr val="tx2"/>
                </a:solidFill>
              </a:rPr>
              <a:t>prior knowledge about </a:t>
            </a:r>
            <a:r>
              <a:rPr lang="en-CA" sz="2400" dirty="0">
                <a:solidFill>
                  <a:schemeClr val="tx2"/>
                </a:solidFill>
              </a:rPr>
              <a:t>physics. (Adam Quiring</a:t>
            </a:r>
            <a:r>
              <a:rPr lang="en-CA" sz="2400" dirty="0" smtClean="0">
                <a:solidFill>
                  <a:schemeClr val="tx2"/>
                </a:solidFill>
              </a:rPr>
              <a:t>).</a:t>
            </a:r>
            <a:endParaRPr lang="en-CA" sz="2400" dirty="0">
              <a:solidFill>
                <a:schemeClr val="tx2"/>
              </a:solidFill>
            </a:endParaRPr>
          </a:p>
          <a:p>
            <a:pPr>
              <a:spcBef>
                <a:spcPts val="600"/>
              </a:spcBef>
            </a:pPr>
            <a:r>
              <a:rPr lang="en-CA" sz="2400" dirty="0">
                <a:solidFill>
                  <a:schemeClr val="tx2"/>
                </a:solidFill>
              </a:rPr>
              <a:t>The use of conceptual questions and clickers is very engaging and intellectually stimulating.  </a:t>
            </a:r>
            <a:r>
              <a:rPr lang="en-CA" sz="2400" dirty="0">
                <a:solidFill>
                  <a:srgbClr val="FF0000"/>
                </a:solidFill>
              </a:rPr>
              <a:t>The clickers create a safe learning environment where students do not have to fear giving an incorrect response to the teacher. </a:t>
            </a:r>
            <a:r>
              <a:rPr lang="en-CA" sz="2400" dirty="0">
                <a:solidFill>
                  <a:schemeClr val="tx2"/>
                </a:solidFill>
              </a:rPr>
              <a:t> I look forward to using this in my future </a:t>
            </a:r>
            <a:r>
              <a:rPr lang="en-CA" sz="2400" dirty="0" smtClean="0">
                <a:solidFill>
                  <a:schemeClr val="tx2"/>
                </a:solidFill>
              </a:rPr>
              <a:t>classroom (Clement Law).</a:t>
            </a:r>
            <a:endParaRPr lang="en-CA" sz="2400" dirty="0">
              <a:solidFill>
                <a:schemeClr val="tx2"/>
              </a:solidFill>
            </a:endParaRPr>
          </a:p>
        </p:txBody>
      </p:sp>
    </p:spTree>
    <p:extLst>
      <p:ext uri="{BB962C8B-B14F-4D97-AF65-F5344CB8AC3E}">
        <p14:creationId xmlns:p14="http://schemas.microsoft.com/office/powerpoint/2010/main" val="736077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solidFill>
                  <a:srgbClr val="FF0000"/>
                </a:solidFill>
              </a:rPr>
              <a:t>PeerWise: </a:t>
            </a:r>
            <a:r>
              <a:rPr lang="en-CA" b="1" dirty="0" smtClean="0"/>
              <a:t>Pedagogically Inspired Online Collaboration </a:t>
            </a:r>
            <a:endParaRPr lang="en-CA" b="1" dirty="0"/>
          </a:p>
        </p:txBody>
      </p:sp>
      <p:pic>
        <p:nvPicPr>
          <p:cNvPr id="4" name="Picture 3"/>
          <p:cNvPicPr>
            <a:picLocks noChangeAspect="1"/>
          </p:cNvPicPr>
          <p:nvPr/>
        </p:nvPicPr>
        <p:blipFill>
          <a:blip r:embed="rId3"/>
          <a:stretch>
            <a:fillRect/>
          </a:stretch>
        </p:blipFill>
        <p:spPr>
          <a:xfrm>
            <a:off x="1368253" y="2361843"/>
            <a:ext cx="6693244" cy="4153113"/>
          </a:xfrm>
          <a:prstGeom prst="rect">
            <a:avLst/>
          </a:prstGeom>
          <a:ln w="28575">
            <a:solidFill>
              <a:schemeClr val="accent1"/>
            </a:solidFill>
          </a:ln>
        </p:spPr>
      </p:pic>
    </p:spTree>
    <p:extLst>
      <p:ext uri="{BB962C8B-B14F-4D97-AF65-F5344CB8AC3E}">
        <p14:creationId xmlns:p14="http://schemas.microsoft.com/office/powerpoint/2010/main" val="444213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t>Designing, Answering, Commenting, Reflecting &amp; Improving </a:t>
            </a:r>
            <a:endParaRPr lang="en-CA" b="1" dirty="0"/>
          </a:p>
        </p:txBody>
      </p:sp>
      <p:pic>
        <p:nvPicPr>
          <p:cNvPr id="4" name="Picture 3"/>
          <p:cNvPicPr>
            <a:picLocks noChangeAspect="1"/>
          </p:cNvPicPr>
          <p:nvPr/>
        </p:nvPicPr>
        <p:blipFill rotWithShape="1">
          <a:blip r:embed="rId3"/>
          <a:srcRect r="210"/>
          <a:stretch/>
        </p:blipFill>
        <p:spPr>
          <a:xfrm>
            <a:off x="-1" y="2102592"/>
            <a:ext cx="9243189" cy="4234040"/>
          </a:xfrm>
          <a:prstGeom prst="rect">
            <a:avLst/>
          </a:prstGeom>
        </p:spPr>
      </p:pic>
    </p:spTree>
    <p:extLst>
      <p:ext uri="{BB962C8B-B14F-4D97-AF65-F5344CB8AC3E}">
        <p14:creationId xmlns:p14="http://schemas.microsoft.com/office/powerpoint/2010/main" val="490050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t>Effect of Peer Instruction on TCs’ Pedagogical Content Knowledge</a:t>
            </a:r>
            <a:endParaRPr lang="en-CA" b="1" dirty="0"/>
          </a:p>
        </p:txBody>
      </p:sp>
      <p:pic>
        <p:nvPicPr>
          <p:cNvPr id="4" name="Picture 3"/>
          <p:cNvPicPr>
            <a:picLocks noChangeAspect="1"/>
          </p:cNvPicPr>
          <p:nvPr/>
        </p:nvPicPr>
        <p:blipFill rotWithShape="1">
          <a:blip r:embed="rId3"/>
          <a:srcRect l="23757" t="38377" b="-489"/>
          <a:stretch/>
        </p:blipFill>
        <p:spPr>
          <a:xfrm>
            <a:off x="280737" y="2172197"/>
            <a:ext cx="7565706" cy="3362329"/>
          </a:xfrm>
          <a:prstGeom prst="flowChartDocument">
            <a:avLst/>
          </a:prstGeom>
          <a:noFill/>
          <a:ln w="28575">
            <a:solidFill>
              <a:schemeClr val="tx1"/>
            </a:solidFill>
          </a:ln>
        </p:spPr>
      </p:pic>
      <p:pic>
        <p:nvPicPr>
          <p:cNvPr id="6" name="Picture 5"/>
          <p:cNvPicPr>
            <a:picLocks noChangeAspect="1"/>
          </p:cNvPicPr>
          <p:nvPr/>
        </p:nvPicPr>
        <p:blipFill>
          <a:blip r:embed="rId4"/>
          <a:stretch>
            <a:fillRect/>
          </a:stretch>
        </p:blipFill>
        <p:spPr>
          <a:xfrm>
            <a:off x="3304673" y="3632029"/>
            <a:ext cx="5614737" cy="3225971"/>
          </a:xfrm>
          <a:prstGeom prst="flowChartDocument">
            <a:avLst/>
          </a:prstGeom>
          <a:ln w="38100">
            <a:solidFill>
              <a:schemeClr val="tx1"/>
            </a:solidFill>
          </a:ln>
        </p:spPr>
      </p:pic>
    </p:spTree>
    <p:extLst>
      <p:ext uri="{BB962C8B-B14F-4D97-AF65-F5344CB8AC3E}">
        <p14:creationId xmlns:p14="http://schemas.microsoft.com/office/powerpoint/2010/main" val="283216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20618"/>
            <a:ext cx="8229600" cy="1252728"/>
          </a:xfrm>
        </p:spPr>
        <p:txBody>
          <a:bodyPr/>
          <a:lstStyle/>
          <a:p>
            <a:pPr eaLnBrk="1" hangingPunct="1"/>
            <a:r>
              <a:rPr lang="en-US" b="1" dirty="0" smtClean="0"/>
              <a:t>II. </a:t>
            </a:r>
            <a:r>
              <a:rPr lang="en-US" b="1" dirty="0" smtClean="0">
                <a:solidFill>
                  <a:srgbClr val="FF0000"/>
                </a:solidFill>
              </a:rPr>
              <a:t>Live Data Collection-Analysis</a:t>
            </a:r>
            <a:endParaRPr lang="en-US" b="1" dirty="0" smtClean="0"/>
          </a:p>
        </p:txBody>
      </p:sp>
      <p:sp>
        <p:nvSpPr>
          <p:cNvPr id="4" name="Slide Number Placeholder 3"/>
          <p:cNvSpPr>
            <a:spLocks noGrp="1"/>
          </p:cNvSpPr>
          <p:nvPr>
            <p:ph type="sldNum" sz="quarter" idx="12"/>
          </p:nvPr>
        </p:nvSpPr>
        <p:spPr/>
        <p:txBody>
          <a:bodyPr/>
          <a:lstStyle/>
          <a:p>
            <a:pPr>
              <a:defRPr/>
            </a:pPr>
            <a:fld id="{60E057D4-53DC-4F64-9322-C83FCECB73CB}" type="slidenum">
              <a:rPr lang="en-US"/>
              <a:pPr>
                <a:defRPr/>
              </a:pPr>
              <a:t>24</a:t>
            </a:fld>
            <a:endParaRPr lang="en-US"/>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5919788"/>
            <a:ext cx="1049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153988" y="1190625"/>
            <a:ext cx="8118475" cy="2573338"/>
            <a:chOff x="154671" y="1262743"/>
            <a:chExt cx="8118472" cy="2573338"/>
          </a:xfrm>
        </p:grpSpPr>
        <p:pic>
          <p:nvPicPr>
            <p:cNvPr id="183298" name="Picture 2"/>
            <p:cNvPicPr>
              <a:picLocks noChangeAspect="1" noChangeArrowheads="1"/>
            </p:cNvPicPr>
            <p:nvPr/>
          </p:nvPicPr>
          <p:blipFill>
            <a:blip r:embed="rId4" cstate="print"/>
            <a:srcRect t="-9379" r="8055"/>
            <a:stretch>
              <a:fillRect/>
            </a:stretch>
          </p:blipFill>
          <p:spPr bwMode="auto">
            <a:xfrm>
              <a:off x="154671" y="1262743"/>
              <a:ext cx="8118472" cy="2573338"/>
            </a:xfrm>
            <a:prstGeom prst="flowChartDocument">
              <a:avLst/>
            </a:prstGeom>
            <a:noFill/>
            <a:ln w="9525">
              <a:solidFill>
                <a:schemeClr val="tx1"/>
              </a:solidFill>
              <a:miter lim="800000"/>
              <a:headEnd/>
              <a:tailEnd/>
            </a:ln>
          </p:spPr>
        </p:pic>
        <p:sp>
          <p:nvSpPr>
            <p:cNvPr id="15" name="Freeform 14"/>
            <p:cNvSpPr/>
            <p:nvPr/>
          </p:nvSpPr>
          <p:spPr>
            <a:xfrm>
              <a:off x="175308" y="2872468"/>
              <a:ext cx="2216149" cy="914400"/>
            </a:xfrm>
            <a:custGeom>
              <a:avLst/>
              <a:gdLst>
                <a:gd name="connsiteX0" fmla="*/ 0 w 2211185"/>
                <a:gd name="connsiteY0" fmla="*/ 0 h 914400"/>
                <a:gd name="connsiteX1" fmla="*/ 0 w 2211185"/>
                <a:gd name="connsiteY1" fmla="*/ 764771 h 914400"/>
                <a:gd name="connsiteX2" fmla="*/ 149629 w 2211185"/>
                <a:gd name="connsiteY2" fmla="*/ 781397 h 914400"/>
                <a:gd name="connsiteX3" fmla="*/ 465513 w 2211185"/>
                <a:gd name="connsiteY3" fmla="*/ 814648 h 914400"/>
                <a:gd name="connsiteX4" fmla="*/ 665018 w 2211185"/>
                <a:gd name="connsiteY4" fmla="*/ 847899 h 914400"/>
                <a:gd name="connsiteX5" fmla="*/ 1030778 w 2211185"/>
                <a:gd name="connsiteY5" fmla="*/ 864524 h 914400"/>
                <a:gd name="connsiteX6" fmla="*/ 1413164 w 2211185"/>
                <a:gd name="connsiteY6" fmla="*/ 881150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5018 w 2211185"/>
                <a:gd name="connsiteY4" fmla="*/ 847899 h 914400"/>
                <a:gd name="connsiteX5" fmla="*/ 1030778 w 2211185"/>
                <a:gd name="connsiteY5" fmla="*/ 864524 h 914400"/>
                <a:gd name="connsiteX6" fmla="*/ 1413164 w 2211185"/>
                <a:gd name="connsiteY6" fmla="*/ 881150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5018 w 2211185"/>
                <a:gd name="connsiteY4" fmla="*/ 833611 h 914400"/>
                <a:gd name="connsiteX5" fmla="*/ 1030778 w 2211185"/>
                <a:gd name="connsiteY5" fmla="*/ 864524 h 914400"/>
                <a:gd name="connsiteX6" fmla="*/ 1413164 w 2211185"/>
                <a:gd name="connsiteY6" fmla="*/ 881150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5018 w 2211185"/>
                <a:gd name="connsiteY4" fmla="*/ 833611 h 914400"/>
                <a:gd name="connsiteX5" fmla="*/ 1028397 w 2211185"/>
                <a:gd name="connsiteY5" fmla="*/ 847856 h 914400"/>
                <a:gd name="connsiteX6" fmla="*/ 1413164 w 2211185"/>
                <a:gd name="connsiteY6" fmla="*/ 881150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5018 w 2211185"/>
                <a:gd name="connsiteY4" fmla="*/ 833611 h 914400"/>
                <a:gd name="connsiteX5" fmla="*/ 1028397 w 2211185"/>
                <a:gd name="connsiteY5" fmla="*/ 847856 h 914400"/>
                <a:gd name="connsiteX6" fmla="*/ 1410783 w 2211185"/>
                <a:gd name="connsiteY6" fmla="*/ 871625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5018 w 2211185"/>
                <a:gd name="connsiteY4" fmla="*/ 821705 h 914400"/>
                <a:gd name="connsiteX5" fmla="*/ 1028397 w 2211185"/>
                <a:gd name="connsiteY5" fmla="*/ 847856 h 914400"/>
                <a:gd name="connsiteX6" fmla="*/ 1410783 w 2211185"/>
                <a:gd name="connsiteY6" fmla="*/ 871625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5018 w 2211185"/>
                <a:gd name="connsiteY4" fmla="*/ 821705 h 914400"/>
                <a:gd name="connsiteX5" fmla="*/ 1028397 w 2211185"/>
                <a:gd name="connsiteY5" fmla="*/ 847856 h 914400"/>
                <a:gd name="connsiteX6" fmla="*/ 1410783 w 2211185"/>
                <a:gd name="connsiteY6" fmla="*/ 871625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2637 w 2211185"/>
                <a:gd name="connsiteY4" fmla="*/ 840755 h 914400"/>
                <a:gd name="connsiteX5" fmla="*/ 1028397 w 2211185"/>
                <a:gd name="connsiteY5" fmla="*/ 847856 h 914400"/>
                <a:gd name="connsiteX6" fmla="*/ 1410783 w 2211185"/>
                <a:gd name="connsiteY6" fmla="*/ 871625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2637 w 2211185"/>
                <a:gd name="connsiteY4" fmla="*/ 840755 h 914400"/>
                <a:gd name="connsiteX5" fmla="*/ 1028397 w 2211185"/>
                <a:gd name="connsiteY5" fmla="*/ 847856 h 914400"/>
                <a:gd name="connsiteX6" fmla="*/ 1410783 w 2211185"/>
                <a:gd name="connsiteY6" fmla="*/ 871625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2637 w 2211185"/>
                <a:gd name="connsiteY4" fmla="*/ 840755 h 914400"/>
                <a:gd name="connsiteX5" fmla="*/ 1026016 w 2211185"/>
                <a:gd name="connsiteY5" fmla="*/ 864525 h 914400"/>
                <a:gd name="connsiteX6" fmla="*/ 1410783 w 2211185"/>
                <a:gd name="connsiteY6" fmla="*/ 871625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65513 w 2211185"/>
                <a:gd name="connsiteY3" fmla="*/ 814648 h 914400"/>
                <a:gd name="connsiteX4" fmla="*/ 662637 w 2211185"/>
                <a:gd name="connsiteY4" fmla="*/ 840755 h 914400"/>
                <a:gd name="connsiteX5" fmla="*/ 1026016 w 2211185"/>
                <a:gd name="connsiteY5" fmla="*/ 864525 h 914400"/>
                <a:gd name="connsiteX6" fmla="*/ 1413164 w 2211185"/>
                <a:gd name="connsiteY6" fmla="*/ 888293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9629 w 2211185"/>
                <a:gd name="connsiteY2" fmla="*/ 771872 h 914400"/>
                <a:gd name="connsiteX3" fmla="*/ 458369 w 2211185"/>
                <a:gd name="connsiteY3" fmla="*/ 826554 h 914400"/>
                <a:gd name="connsiteX4" fmla="*/ 662637 w 2211185"/>
                <a:gd name="connsiteY4" fmla="*/ 840755 h 914400"/>
                <a:gd name="connsiteX5" fmla="*/ 1026016 w 2211185"/>
                <a:gd name="connsiteY5" fmla="*/ 864525 h 914400"/>
                <a:gd name="connsiteX6" fmla="*/ 1413164 w 2211185"/>
                <a:gd name="connsiteY6" fmla="*/ 888293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0104 w 2211185"/>
                <a:gd name="connsiteY2" fmla="*/ 798066 h 914400"/>
                <a:gd name="connsiteX3" fmla="*/ 458369 w 2211185"/>
                <a:gd name="connsiteY3" fmla="*/ 826554 h 914400"/>
                <a:gd name="connsiteX4" fmla="*/ 662637 w 2211185"/>
                <a:gd name="connsiteY4" fmla="*/ 840755 h 914400"/>
                <a:gd name="connsiteX5" fmla="*/ 1026016 w 2211185"/>
                <a:gd name="connsiteY5" fmla="*/ 864525 h 914400"/>
                <a:gd name="connsiteX6" fmla="*/ 1413164 w 2211185"/>
                <a:gd name="connsiteY6" fmla="*/ 888293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211185"/>
                <a:gd name="connsiteY0" fmla="*/ 0 h 914400"/>
                <a:gd name="connsiteX1" fmla="*/ 0 w 2211185"/>
                <a:gd name="connsiteY1" fmla="*/ 764771 h 914400"/>
                <a:gd name="connsiteX2" fmla="*/ 140104 w 2211185"/>
                <a:gd name="connsiteY2" fmla="*/ 798066 h 914400"/>
                <a:gd name="connsiteX3" fmla="*/ 458369 w 2211185"/>
                <a:gd name="connsiteY3" fmla="*/ 826554 h 914400"/>
                <a:gd name="connsiteX4" fmla="*/ 662637 w 2211185"/>
                <a:gd name="connsiteY4" fmla="*/ 840755 h 914400"/>
                <a:gd name="connsiteX5" fmla="*/ 1026016 w 2211185"/>
                <a:gd name="connsiteY5" fmla="*/ 864525 h 914400"/>
                <a:gd name="connsiteX6" fmla="*/ 1413164 w 2211185"/>
                <a:gd name="connsiteY6" fmla="*/ 888293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4762 w 2215947"/>
                <a:gd name="connsiteY0" fmla="*/ 0 h 914400"/>
                <a:gd name="connsiteX1" fmla="*/ 0 w 2215947"/>
                <a:gd name="connsiteY1" fmla="*/ 793346 h 914400"/>
                <a:gd name="connsiteX2" fmla="*/ 144866 w 2215947"/>
                <a:gd name="connsiteY2" fmla="*/ 798066 h 914400"/>
                <a:gd name="connsiteX3" fmla="*/ 463131 w 2215947"/>
                <a:gd name="connsiteY3" fmla="*/ 826554 h 914400"/>
                <a:gd name="connsiteX4" fmla="*/ 667399 w 2215947"/>
                <a:gd name="connsiteY4" fmla="*/ 840755 h 914400"/>
                <a:gd name="connsiteX5" fmla="*/ 1030778 w 2215947"/>
                <a:gd name="connsiteY5" fmla="*/ 864525 h 914400"/>
                <a:gd name="connsiteX6" fmla="*/ 1417926 w 2215947"/>
                <a:gd name="connsiteY6" fmla="*/ 888293 h 914400"/>
                <a:gd name="connsiteX7" fmla="*/ 1866813 w 2215947"/>
                <a:gd name="connsiteY7" fmla="*/ 897775 h 914400"/>
                <a:gd name="connsiteX8" fmla="*/ 2215947 w 2215947"/>
                <a:gd name="connsiteY8" fmla="*/ 914400 h 914400"/>
                <a:gd name="connsiteX9" fmla="*/ 1767060 w 2215947"/>
                <a:gd name="connsiteY9" fmla="*/ 33251 h 914400"/>
                <a:gd name="connsiteX10" fmla="*/ 4762 w 2215947"/>
                <a:gd name="connsiteY10" fmla="*/ 0 h 914400"/>
                <a:gd name="connsiteX0" fmla="*/ 4762 w 2215947"/>
                <a:gd name="connsiteY0" fmla="*/ 0 h 914400"/>
                <a:gd name="connsiteX1" fmla="*/ 0 w 2215947"/>
                <a:gd name="connsiteY1" fmla="*/ 793346 h 914400"/>
                <a:gd name="connsiteX2" fmla="*/ 144866 w 2215947"/>
                <a:gd name="connsiteY2" fmla="*/ 798066 h 914400"/>
                <a:gd name="connsiteX3" fmla="*/ 463131 w 2215947"/>
                <a:gd name="connsiteY3" fmla="*/ 826554 h 914400"/>
                <a:gd name="connsiteX4" fmla="*/ 667399 w 2215947"/>
                <a:gd name="connsiteY4" fmla="*/ 840755 h 914400"/>
                <a:gd name="connsiteX5" fmla="*/ 1030778 w 2215947"/>
                <a:gd name="connsiteY5" fmla="*/ 864525 h 914400"/>
                <a:gd name="connsiteX6" fmla="*/ 1417926 w 2215947"/>
                <a:gd name="connsiteY6" fmla="*/ 888293 h 914400"/>
                <a:gd name="connsiteX7" fmla="*/ 1866813 w 2215947"/>
                <a:gd name="connsiteY7" fmla="*/ 897775 h 914400"/>
                <a:gd name="connsiteX8" fmla="*/ 2215947 w 2215947"/>
                <a:gd name="connsiteY8" fmla="*/ 914400 h 914400"/>
                <a:gd name="connsiteX9" fmla="*/ 1767060 w 2215947"/>
                <a:gd name="connsiteY9" fmla="*/ 33251 h 914400"/>
                <a:gd name="connsiteX10" fmla="*/ 4762 w 2215947"/>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5947" h="914400">
                  <a:moveTo>
                    <a:pt x="4762" y="0"/>
                  </a:moveTo>
                  <a:cubicBezTo>
                    <a:pt x="3175" y="264449"/>
                    <a:pt x="1587" y="528897"/>
                    <a:pt x="0" y="793346"/>
                  </a:cubicBezTo>
                  <a:cubicBezTo>
                    <a:pt x="46701" y="797300"/>
                    <a:pt x="76733" y="796493"/>
                    <a:pt x="144866" y="798066"/>
                  </a:cubicBezTo>
                  <a:lnTo>
                    <a:pt x="463131" y="826554"/>
                  </a:lnTo>
                  <a:lnTo>
                    <a:pt x="667399" y="840755"/>
                  </a:lnTo>
                  <a:cubicBezTo>
                    <a:pt x="786144" y="858997"/>
                    <a:pt x="909652" y="855808"/>
                    <a:pt x="1030778" y="864525"/>
                  </a:cubicBezTo>
                  <a:lnTo>
                    <a:pt x="1417926" y="888293"/>
                  </a:lnTo>
                  <a:lnTo>
                    <a:pt x="1866813" y="897775"/>
                  </a:lnTo>
                  <a:lnTo>
                    <a:pt x="2215947" y="914400"/>
                  </a:lnTo>
                  <a:lnTo>
                    <a:pt x="1767060" y="33251"/>
                  </a:lnTo>
                  <a:lnTo>
                    <a:pt x="4762" y="0"/>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rot="21233718">
              <a:off x="3355070" y="3450318"/>
              <a:ext cx="965200" cy="247650"/>
            </a:xfrm>
            <a:custGeom>
              <a:avLst/>
              <a:gdLst>
                <a:gd name="connsiteX0" fmla="*/ 0 w 2211185"/>
                <a:gd name="connsiteY0" fmla="*/ 0 h 914400"/>
                <a:gd name="connsiteX1" fmla="*/ 0 w 2211185"/>
                <a:gd name="connsiteY1" fmla="*/ 764771 h 914400"/>
                <a:gd name="connsiteX2" fmla="*/ 149629 w 2211185"/>
                <a:gd name="connsiteY2" fmla="*/ 781397 h 914400"/>
                <a:gd name="connsiteX3" fmla="*/ 465513 w 2211185"/>
                <a:gd name="connsiteY3" fmla="*/ 814648 h 914400"/>
                <a:gd name="connsiteX4" fmla="*/ 665018 w 2211185"/>
                <a:gd name="connsiteY4" fmla="*/ 847899 h 914400"/>
                <a:gd name="connsiteX5" fmla="*/ 1030778 w 2211185"/>
                <a:gd name="connsiteY5" fmla="*/ 864524 h 914400"/>
                <a:gd name="connsiteX6" fmla="*/ 1413164 w 2211185"/>
                <a:gd name="connsiteY6" fmla="*/ 881150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3164 w 2533675"/>
                <a:gd name="connsiteY6" fmla="*/ 881150 h 1239610"/>
                <a:gd name="connsiteX7" fmla="*/ 1862051 w 2533675"/>
                <a:gd name="connsiteY7" fmla="*/ 897775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3164 w 2533675"/>
                <a:gd name="connsiteY6" fmla="*/ 881150 h 1239610"/>
                <a:gd name="connsiteX7" fmla="*/ 1979467 w 2533675"/>
                <a:gd name="connsiteY7" fmla="*/ 1055304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9942 w 2533675"/>
                <a:gd name="connsiteY6" fmla="*/ 1198051 h 1239610"/>
                <a:gd name="connsiteX7" fmla="*/ 1979467 w 2533675"/>
                <a:gd name="connsiteY7" fmla="*/ 1055304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9942 w 2533675"/>
                <a:gd name="connsiteY6" fmla="*/ 1198051 h 1239610"/>
                <a:gd name="connsiteX7" fmla="*/ 1959091 w 2533675"/>
                <a:gd name="connsiteY7" fmla="*/ 1197262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29409"/>
                <a:gd name="connsiteY0" fmla="*/ 0 h 1218499"/>
                <a:gd name="connsiteX1" fmla="*/ 0 w 2529409"/>
                <a:gd name="connsiteY1" fmla="*/ 764771 h 1218499"/>
                <a:gd name="connsiteX2" fmla="*/ 149629 w 2529409"/>
                <a:gd name="connsiteY2" fmla="*/ 781397 h 1218499"/>
                <a:gd name="connsiteX3" fmla="*/ 465513 w 2529409"/>
                <a:gd name="connsiteY3" fmla="*/ 814648 h 1218499"/>
                <a:gd name="connsiteX4" fmla="*/ 665018 w 2529409"/>
                <a:gd name="connsiteY4" fmla="*/ 847899 h 1218499"/>
                <a:gd name="connsiteX5" fmla="*/ 1030778 w 2529409"/>
                <a:gd name="connsiteY5" fmla="*/ 86452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149629 w 2529409"/>
                <a:gd name="connsiteY2" fmla="*/ 781397 h 1218499"/>
                <a:gd name="connsiteX3" fmla="*/ 465513 w 2529409"/>
                <a:gd name="connsiteY3" fmla="*/ 814648 h 1218499"/>
                <a:gd name="connsiteX4" fmla="*/ 665018 w 2529409"/>
                <a:gd name="connsiteY4" fmla="*/ 847899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149629 w 2529409"/>
                <a:gd name="connsiteY2" fmla="*/ 781397 h 1218499"/>
                <a:gd name="connsiteX3" fmla="*/ 465513 w 2529409"/>
                <a:gd name="connsiteY3" fmla="*/ 814648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149629 w 2529409"/>
                <a:gd name="connsiteY2" fmla="*/ 781397 h 1218499"/>
                <a:gd name="connsiteX3" fmla="*/ 312002 w 2529409"/>
                <a:gd name="connsiteY3" fmla="*/ 1147356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75039 w 2529409"/>
                <a:gd name="connsiteY2" fmla="*/ 1150729 h 1218499"/>
                <a:gd name="connsiteX3" fmla="*/ 312002 w 2529409"/>
                <a:gd name="connsiteY3" fmla="*/ 1147356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44996 w 2529409"/>
                <a:gd name="connsiteY2" fmla="*/ 1133509 h 1218499"/>
                <a:gd name="connsiteX3" fmla="*/ 312002 w 2529409"/>
                <a:gd name="connsiteY3" fmla="*/ 1147356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1 w 2559115"/>
                <a:gd name="connsiteY0" fmla="*/ 588674 h 1185249"/>
                <a:gd name="connsiteX1" fmla="*/ 29706 w 2559115"/>
                <a:gd name="connsiteY1" fmla="*/ 731521 h 1185249"/>
                <a:gd name="connsiteX2" fmla="*/ 74702 w 2559115"/>
                <a:gd name="connsiteY2" fmla="*/ 1100259 h 1185249"/>
                <a:gd name="connsiteX3" fmla="*/ 341708 w 2559115"/>
                <a:gd name="connsiteY3" fmla="*/ 1114106 h 1185249"/>
                <a:gd name="connsiteX4" fmla="*/ 512515 w 2559115"/>
                <a:gd name="connsiteY4" fmla="*/ 1116544 h 1185249"/>
                <a:gd name="connsiteX5" fmla="*/ 984986 w 2559115"/>
                <a:gd name="connsiteY5" fmla="*/ 1145524 h 1185249"/>
                <a:gd name="connsiteX6" fmla="*/ 1449648 w 2559115"/>
                <a:gd name="connsiteY6" fmla="*/ 1164801 h 1185249"/>
                <a:gd name="connsiteX7" fmla="*/ 1988797 w 2559115"/>
                <a:gd name="connsiteY7" fmla="*/ 1164012 h 1185249"/>
                <a:gd name="connsiteX8" fmla="*/ 2559115 w 2559115"/>
                <a:gd name="connsiteY8" fmla="*/ 1185250 h 1185249"/>
                <a:gd name="connsiteX9" fmla="*/ 1792004 w 2559115"/>
                <a:gd name="connsiteY9" fmla="*/ 1 h 1185249"/>
                <a:gd name="connsiteX10" fmla="*/ -1 w 2559115"/>
                <a:gd name="connsiteY10" fmla="*/ 588674 h 1185249"/>
                <a:gd name="connsiteX0" fmla="*/ -1 w 2559115"/>
                <a:gd name="connsiteY0" fmla="*/ 111142 h 707717"/>
                <a:gd name="connsiteX1" fmla="*/ 29706 w 2559115"/>
                <a:gd name="connsiteY1" fmla="*/ 253989 h 707717"/>
                <a:gd name="connsiteX2" fmla="*/ 74702 w 2559115"/>
                <a:gd name="connsiteY2" fmla="*/ 622727 h 707717"/>
                <a:gd name="connsiteX3" fmla="*/ 341708 w 2559115"/>
                <a:gd name="connsiteY3" fmla="*/ 636574 h 707717"/>
                <a:gd name="connsiteX4" fmla="*/ 512515 w 2559115"/>
                <a:gd name="connsiteY4" fmla="*/ 639012 h 707717"/>
                <a:gd name="connsiteX5" fmla="*/ 984986 w 2559115"/>
                <a:gd name="connsiteY5" fmla="*/ 667992 h 707717"/>
                <a:gd name="connsiteX6" fmla="*/ 1449648 w 2559115"/>
                <a:gd name="connsiteY6" fmla="*/ 687269 h 707717"/>
                <a:gd name="connsiteX7" fmla="*/ 1988797 w 2559115"/>
                <a:gd name="connsiteY7" fmla="*/ 686480 h 707717"/>
                <a:gd name="connsiteX8" fmla="*/ 2559115 w 2559115"/>
                <a:gd name="connsiteY8" fmla="*/ 707718 h 707717"/>
                <a:gd name="connsiteX9" fmla="*/ 1821009 w 2559115"/>
                <a:gd name="connsiteY9" fmla="*/ -1 h 707717"/>
                <a:gd name="connsiteX10" fmla="*/ -1 w 2559115"/>
                <a:gd name="connsiteY10" fmla="*/ 111142 h 70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115" h="707717">
                  <a:moveTo>
                    <a:pt x="-1" y="111142"/>
                  </a:moveTo>
                  <a:lnTo>
                    <a:pt x="29706" y="253989"/>
                  </a:lnTo>
                  <a:lnTo>
                    <a:pt x="74702" y="622727"/>
                  </a:lnTo>
                  <a:lnTo>
                    <a:pt x="341708" y="636574"/>
                  </a:lnTo>
                  <a:lnTo>
                    <a:pt x="512515" y="639012"/>
                  </a:lnTo>
                  <a:lnTo>
                    <a:pt x="984986" y="667992"/>
                  </a:lnTo>
                  <a:lnTo>
                    <a:pt x="1449648" y="687269"/>
                  </a:lnTo>
                  <a:lnTo>
                    <a:pt x="1988797" y="686480"/>
                  </a:lnTo>
                  <a:lnTo>
                    <a:pt x="2559115" y="707718"/>
                  </a:lnTo>
                  <a:lnTo>
                    <a:pt x="1821009" y="-1"/>
                  </a:lnTo>
                  <a:lnTo>
                    <a:pt x="-1" y="111142"/>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21233718">
              <a:off x="5023531" y="3258231"/>
              <a:ext cx="623888" cy="239712"/>
            </a:xfrm>
            <a:custGeom>
              <a:avLst/>
              <a:gdLst>
                <a:gd name="connsiteX0" fmla="*/ 0 w 2211185"/>
                <a:gd name="connsiteY0" fmla="*/ 0 h 914400"/>
                <a:gd name="connsiteX1" fmla="*/ 0 w 2211185"/>
                <a:gd name="connsiteY1" fmla="*/ 764771 h 914400"/>
                <a:gd name="connsiteX2" fmla="*/ 149629 w 2211185"/>
                <a:gd name="connsiteY2" fmla="*/ 781397 h 914400"/>
                <a:gd name="connsiteX3" fmla="*/ 465513 w 2211185"/>
                <a:gd name="connsiteY3" fmla="*/ 814648 h 914400"/>
                <a:gd name="connsiteX4" fmla="*/ 665018 w 2211185"/>
                <a:gd name="connsiteY4" fmla="*/ 847899 h 914400"/>
                <a:gd name="connsiteX5" fmla="*/ 1030778 w 2211185"/>
                <a:gd name="connsiteY5" fmla="*/ 864524 h 914400"/>
                <a:gd name="connsiteX6" fmla="*/ 1413164 w 2211185"/>
                <a:gd name="connsiteY6" fmla="*/ 881150 h 914400"/>
                <a:gd name="connsiteX7" fmla="*/ 1862051 w 2211185"/>
                <a:gd name="connsiteY7" fmla="*/ 897775 h 914400"/>
                <a:gd name="connsiteX8" fmla="*/ 2211185 w 2211185"/>
                <a:gd name="connsiteY8" fmla="*/ 914400 h 914400"/>
                <a:gd name="connsiteX9" fmla="*/ 1762298 w 2211185"/>
                <a:gd name="connsiteY9" fmla="*/ 33251 h 914400"/>
                <a:gd name="connsiteX10" fmla="*/ 0 w 2211185"/>
                <a:gd name="connsiteY10" fmla="*/ 0 h 91440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3164 w 2533675"/>
                <a:gd name="connsiteY6" fmla="*/ 881150 h 1239610"/>
                <a:gd name="connsiteX7" fmla="*/ 1862051 w 2533675"/>
                <a:gd name="connsiteY7" fmla="*/ 897775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3164 w 2533675"/>
                <a:gd name="connsiteY6" fmla="*/ 881150 h 1239610"/>
                <a:gd name="connsiteX7" fmla="*/ 1979467 w 2533675"/>
                <a:gd name="connsiteY7" fmla="*/ 1055304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9942 w 2533675"/>
                <a:gd name="connsiteY6" fmla="*/ 1198051 h 1239610"/>
                <a:gd name="connsiteX7" fmla="*/ 1979467 w 2533675"/>
                <a:gd name="connsiteY7" fmla="*/ 1055304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33675"/>
                <a:gd name="connsiteY0" fmla="*/ 0 h 1239610"/>
                <a:gd name="connsiteX1" fmla="*/ 0 w 2533675"/>
                <a:gd name="connsiteY1" fmla="*/ 764771 h 1239610"/>
                <a:gd name="connsiteX2" fmla="*/ 149629 w 2533675"/>
                <a:gd name="connsiteY2" fmla="*/ 781397 h 1239610"/>
                <a:gd name="connsiteX3" fmla="*/ 465513 w 2533675"/>
                <a:gd name="connsiteY3" fmla="*/ 814648 h 1239610"/>
                <a:gd name="connsiteX4" fmla="*/ 665018 w 2533675"/>
                <a:gd name="connsiteY4" fmla="*/ 847899 h 1239610"/>
                <a:gd name="connsiteX5" fmla="*/ 1030778 w 2533675"/>
                <a:gd name="connsiteY5" fmla="*/ 864524 h 1239610"/>
                <a:gd name="connsiteX6" fmla="*/ 1419942 w 2533675"/>
                <a:gd name="connsiteY6" fmla="*/ 1198051 h 1239610"/>
                <a:gd name="connsiteX7" fmla="*/ 1959091 w 2533675"/>
                <a:gd name="connsiteY7" fmla="*/ 1197262 h 1239610"/>
                <a:gd name="connsiteX8" fmla="*/ 2533674 w 2533675"/>
                <a:gd name="connsiteY8" fmla="*/ 1239609 h 1239610"/>
                <a:gd name="connsiteX9" fmla="*/ 1762298 w 2533675"/>
                <a:gd name="connsiteY9" fmla="*/ 33251 h 1239610"/>
                <a:gd name="connsiteX10" fmla="*/ 0 w 2533675"/>
                <a:gd name="connsiteY10" fmla="*/ 0 h 1239610"/>
                <a:gd name="connsiteX0" fmla="*/ 0 w 2529409"/>
                <a:gd name="connsiteY0" fmla="*/ 0 h 1218499"/>
                <a:gd name="connsiteX1" fmla="*/ 0 w 2529409"/>
                <a:gd name="connsiteY1" fmla="*/ 764771 h 1218499"/>
                <a:gd name="connsiteX2" fmla="*/ 149629 w 2529409"/>
                <a:gd name="connsiteY2" fmla="*/ 781397 h 1218499"/>
                <a:gd name="connsiteX3" fmla="*/ 465513 w 2529409"/>
                <a:gd name="connsiteY3" fmla="*/ 814648 h 1218499"/>
                <a:gd name="connsiteX4" fmla="*/ 665018 w 2529409"/>
                <a:gd name="connsiteY4" fmla="*/ 847899 h 1218499"/>
                <a:gd name="connsiteX5" fmla="*/ 1030778 w 2529409"/>
                <a:gd name="connsiteY5" fmla="*/ 86452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149629 w 2529409"/>
                <a:gd name="connsiteY2" fmla="*/ 781397 h 1218499"/>
                <a:gd name="connsiteX3" fmla="*/ 465513 w 2529409"/>
                <a:gd name="connsiteY3" fmla="*/ 814648 h 1218499"/>
                <a:gd name="connsiteX4" fmla="*/ 665018 w 2529409"/>
                <a:gd name="connsiteY4" fmla="*/ 847899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149629 w 2529409"/>
                <a:gd name="connsiteY2" fmla="*/ 781397 h 1218499"/>
                <a:gd name="connsiteX3" fmla="*/ 465513 w 2529409"/>
                <a:gd name="connsiteY3" fmla="*/ 814648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149629 w 2529409"/>
                <a:gd name="connsiteY2" fmla="*/ 781397 h 1218499"/>
                <a:gd name="connsiteX3" fmla="*/ 312002 w 2529409"/>
                <a:gd name="connsiteY3" fmla="*/ 1147356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75039 w 2529409"/>
                <a:gd name="connsiteY2" fmla="*/ 1150729 h 1218499"/>
                <a:gd name="connsiteX3" fmla="*/ 312002 w 2529409"/>
                <a:gd name="connsiteY3" fmla="*/ 1147356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0 w 2529409"/>
                <a:gd name="connsiteY0" fmla="*/ 0 h 1218499"/>
                <a:gd name="connsiteX1" fmla="*/ 0 w 2529409"/>
                <a:gd name="connsiteY1" fmla="*/ 764771 h 1218499"/>
                <a:gd name="connsiteX2" fmla="*/ 44996 w 2529409"/>
                <a:gd name="connsiteY2" fmla="*/ 1133509 h 1218499"/>
                <a:gd name="connsiteX3" fmla="*/ 312002 w 2529409"/>
                <a:gd name="connsiteY3" fmla="*/ 1147356 h 1218499"/>
                <a:gd name="connsiteX4" fmla="*/ 482809 w 2529409"/>
                <a:gd name="connsiteY4" fmla="*/ 1149794 h 1218499"/>
                <a:gd name="connsiteX5" fmla="*/ 955280 w 2529409"/>
                <a:gd name="connsiteY5" fmla="*/ 1178774 h 1218499"/>
                <a:gd name="connsiteX6" fmla="*/ 1419942 w 2529409"/>
                <a:gd name="connsiteY6" fmla="*/ 1198051 h 1218499"/>
                <a:gd name="connsiteX7" fmla="*/ 1959091 w 2529409"/>
                <a:gd name="connsiteY7" fmla="*/ 1197262 h 1218499"/>
                <a:gd name="connsiteX8" fmla="*/ 2529409 w 2529409"/>
                <a:gd name="connsiteY8" fmla="*/ 1218500 h 1218499"/>
                <a:gd name="connsiteX9" fmla="*/ 1762298 w 2529409"/>
                <a:gd name="connsiteY9" fmla="*/ 33251 h 1218499"/>
                <a:gd name="connsiteX10" fmla="*/ 0 w 2529409"/>
                <a:gd name="connsiteY10" fmla="*/ 0 h 1218499"/>
                <a:gd name="connsiteX0" fmla="*/ -1 w 2559115"/>
                <a:gd name="connsiteY0" fmla="*/ 588674 h 1185249"/>
                <a:gd name="connsiteX1" fmla="*/ 29706 w 2559115"/>
                <a:gd name="connsiteY1" fmla="*/ 731521 h 1185249"/>
                <a:gd name="connsiteX2" fmla="*/ 74702 w 2559115"/>
                <a:gd name="connsiteY2" fmla="*/ 1100259 h 1185249"/>
                <a:gd name="connsiteX3" fmla="*/ 341708 w 2559115"/>
                <a:gd name="connsiteY3" fmla="*/ 1114106 h 1185249"/>
                <a:gd name="connsiteX4" fmla="*/ 512515 w 2559115"/>
                <a:gd name="connsiteY4" fmla="*/ 1116544 h 1185249"/>
                <a:gd name="connsiteX5" fmla="*/ 984986 w 2559115"/>
                <a:gd name="connsiteY5" fmla="*/ 1145524 h 1185249"/>
                <a:gd name="connsiteX6" fmla="*/ 1449648 w 2559115"/>
                <a:gd name="connsiteY6" fmla="*/ 1164801 h 1185249"/>
                <a:gd name="connsiteX7" fmla="*/ 1988797 w 2559115"/>
                <a:gd name="connsiteY7" fmla="*/ 1164012 h 1185249"/>
                <a:gd name="connsiteX8" fmla="*/ 2559115 w 2559115"/>
                <a:gd name="connsiteY8" fmla="*/ 1185250 h 1185249"/>
                <a:gd name="connsiteX9" fmla="*/ 1792004 w 2559115"/>
                <a:gd name="connsiteY9" fmla="*/ 1 h 1185249"/>
                <a:gd name="connsiteX10" fmla="*/ -1 w 2559115"/>
                <a:gd name="connsiteY10" fmla="*/ 588674 h 1185249"/>
                <a:gd name="connsiteX0" fmla="*/ -1 w 2559115"/>
                <a:gd name="connsiteY0" fmla="*/ 111142 h 707717"/>
                <a:gd name="connsiteX1" fmla="*/ 29706 w 2559115"/>
                <a:gd name="connsiteY1" fmla="*/ 253989 h 707717"/>
                <a:gd name="connsiteX2" fmla="*/ 74702 w 2559115"/>
                <a:gd name="connsiteY2" fmla="*/ 622727 h 707717"/>
                <a:gd name="connsiteX3" fmla="*/ 341708 w 2559115"/>
                <a:gd name="connsiteY3" fmla="*/ 636574 h 707717"/>
                <a:gd name="connsiteX4" fmla="*/ 512515 w 2559115"/>
                <a:gd name="connsiteY4" fmla="*/ 639012 h 707717"/>
                <a:gd name="connsiteX5" fmla="*/ 984986 w 2559115"/>
                <a:gd name="connsiteY5" fmla="*/ 667992 h 707717"/>
                <a:gd name="connsiteX6" fmla="*/ 1449648 w 2559115"/>
                <a:gd name="connsiteY6" fmla="*/ 687269 h 707717"/>
                <a:gd name="connsiteX7" fmla="*/ 1988797 w 2559115"/>
                <a:gd name="connsiteY7" fmla="*/ 686480 h 707717"/>
                <a:gd name="connsiteX8" fmla="*/ 2559115 w 2559115"/>
                <a:gd name="connsiteY8" fmla="*/ 707718 h 707717"/>
                <a:gd name="connsiteX9" fmla="*/ 1821009 w 2559115"/>
                <a:gd name="connsiteY9" fmla="*/ -1 h 707717"/>
                <a:gd name="connsiteX10" fmla="*/ -1 w 2559115"/>
                <a:gd name="connsiteY10" fmla="*/ 111142 h 707717"/>
                <a:gd name="connsiteX0" fmla="*/ 1329909 w 2529409"/>
                <a:gd name="connsiteY0" fmla="*/ 59098 h 707717"/>
                <a:gd name="connsiteX1" fmla="*/ 0 w 2529409"/>
                <a:gd name="connsiteY1" fmla="*/ 253989 h 707717"/>
                <a:gd name="connsiteX2" fmla="*/ 44996 w 2529409"/>
                <a:gd name="connsiteY2" fmla="*/ 622727 h 707717"/>
                <a:gd name="connsiteX3" fmla="*/ 312002 w 2529409"/>
                <a:gd name="connsiteY3" fmla="*/ 636574 h 707717"/>
                <a:gd name="connsiteX4" fmla="*/ 482809 w 2529409"/>
                <a:gd name="connsiteY4" fmla="*/ 639012 h 707717"/>
                <a:gd name="connsiteX5" fmla="*/ 955280 w 2529409"/>
                <a:gd name="connsiteY5" fmla="*/ 667992 h 707717"/>
                <a:gd name="connsiteX6" fmla="*/ 1419942 w 2529409"/>
                <a:gd name="connsiteY6" fmla="*/ 687269 h 707717"/>
                <a:gd name="connsiteX7" fmla="*/ 1959091 w 2529409"/>
                <a:gd name="connsiteY7" fmla="*/ 686480 h 707717"/>
                <a:gd name="connsiteX8" fmla="*/ 2529409 w 2529409"/>
                <a:gd name="connsiteY8" fmla="*/ 707718 h 707717"/>
                <a:gd name="connsiteX9" fmla="*/ 1791303 w 2529409"/>
                <a:gd name="connsiteY9" fmla="*/ -1 h 707717"/>
                <a:gd name="connsiteX10" fmla="*/ 1329909 w 2529409"/>
                <a:gd name="connsiteY10" fmla="*/ 59098 h 707717"/>
                <a:gd name="connsiteX0" fmla="*/ 1329909 w 2529409"/>
                <a:gd name="connsiteY0" fmla="*/ 59098 h 707717"/>
                <a:gd name="connsiteX1" fmla="*/ 0 w 2529409"/>
                <a:gd name="connsiteY1" fmla="*/ 253989 h 707717"/>
                <a:gd name="connsiteX2" fmla="*/ 1221490 w 2529409"/>
                <a:gd name="connsiteY2" fmla="*/ 465709 h 707717"/>
                <a:gd name="connsiteX3" fmla="*/ 312002 w 2529409"/>
                <a:gd name="connsiteY3" fmla="*/ 636574 h 707717"/>
                <a:gd name="connsiteX4" fmla="*/ 482809 w 2529409"/>
                <a:gd name="connsiteY4" fmla="*/ 639012 h 707717"/>
                <a:gd name="connsiteX5" fmla="*/ 955280 w 2529409"/>
                <a:gd name="connsiteY5" fmla="*/ 667992 h 707717"/>
                <a:gd name="connsiteX6" fmla="*/ 1419942 w 2529409"/>
                <a:gd name="connsiteY6" fmla="*/ 687269 h 707717"/>
                <a:gd name="connsiteX7" fmla="*/ 1959091 w 2529409"/>
                <a:gd name="connsiteY7" fmla="*/ 686480 h 707717"/>
                <a:gd name="connsiteX8" fmla="*/ 2529409 w 2529409"/>
                <a:gd name="connsiteY8" fmla="*/ 707718 h 707717"/>
                <a:gd name="connsiteX9" fmla="*/ 1791303 w 2529409"/>
                <a:gd name="connsiteY9" fmla="*/ -1 h 707717"/>
                <a:gd name="connsiteX10" fmla="*/ 1329909 w 2529409"/>
                <a:gd name="connsiteY10" fmla="*/ 59098 h 707717"/>
                <a:gd name="connsiteX0" fmla="*/ 1017907 w 2217407"/>
                <a:gd name="connsiteY0" fmla="*/ 59098 h 707717"/>
                <a:gd name="connsiteX1" fmla="*/ 562491 w 2217407"/>
                <a:gd name="connsiteY1" fmla="*/ 20127 h 707717"/>
                <a:gd name="connsiteX2" fmla="*/ 909488 w 2217407"/>
                <a:gd name="connsiteY2" fmla="*/ 465709 h 707717"/>
                <a:gd name="connsiteX3" fmla="*/ 0 w 2217407"/>
                <a:gd name="connsiteY3" fmla="*/ 636574 h 707717"/>
                <a:gd name="connsiteX4" fmla="*/ 170807 w 2217407"/>
                <a:gd name="connsiteY4" fmla="*/ 639012 h 707717"/>
                <a:gd name="connsiteX5" fmla="*/ 643278 w 2217407"/>
                <a:gd name="connsiteY5" fmla="*/ 667992 h 707717"/>
                <a:gd name="connsiteX6" fmla="*/ 1107940 w 2217407"/>
                <a:gd name="connsiteY6" fmla="*/ 687269 h 707717"/>
                <a:gd name="connsiteX7" fmla="*/ 1647089 w 2217407"/>
                <a:gd name="connsiteY7" fmla="*/ 686480 h 707717"/>
                <a:gd name="connsiteX8" fmla="*/ 2217407 w 2217407"/>
                <a:gd name="connsiteY8" fmla="*/ 707718 h 707717"/>
                <a:gd name="connsiteX9" fmla="*/ 1479301 w 2217407"/>
                <a:gd name="connsiteY9" fmla="*/ -1 h 707717"/>
                <a:gd name="connsiteX10" fmla="*/ 1017907 w 2217407"/>
                <a:gd name="connsiteY10" fmla="*/ 59098 h 707717"/>
                <a:gd name="connsiteX0" fmla="*/ 1017907 w 2217407"/>
                <a:gd name="connsiteY0" fmla="*/ 59098 h 707717"/>
                <a:gd name="connsiteX1" fmla="*/ 562491 w 2217407"/>
                <a:gd name="connsiteY1" fmla="*/ 20127 h 707717"/>
                <a:gd name="connsiteX2" fmla="*/ 909488 w 2217407"/>
                <a:gd name="connsiteY2" fmla="*/ 465709 h 707717"/>
                <a:gd name="connsiteX3" fmla="*/ 0 w 2217407"/>
                <a:gd name="connsiteY3" fmla="*/ 636574 h 707717"/>
                <a:gd name="connsiteX4" fmla="*/ 1101360 w 2217407"/>
                <a:gd name="connsiteY4" fmla="*/ 621081 h 707717"/>
                <a:gd name="connsiteX5" fmla="*/ 643278 w 2217407"/>
                <a:gd name="connsiteY5" fmla="*/ 667992 h 707717"/>
                <a:gd name="connsiteX6" fmla="*/ 1107940 w 2217407"/>
                <a:gd name="connsiteY6" fmla="*/ 687269 h 707717"/>
                <a:gd name="connsiteX7" fmla="*/ 1647089 w 2217407"/>
                <a:gd name="connsiteY7" fmla="*/ 686480 h 707717"/>
                <a:gd name="connsiteX8" fmla="*/ 2217407 w 2217407"/>
                <a:gd name="connsiteY8" fmla="*/ 707718 h 707717"/>
                <a:gd name="connsiteX9" fmla="*/ 1479301 w 2217407"/>
                <a:gd name="connsiteY9" fmla="*/ -1 h 707717"/>
                <a:gd name="connsiteX10" fmla="*/ 1017907 w 2217407"/>
                <a:gd name="connsiteY10" fmla="*/ 59098 h 707717"/>
                <a:gd name="connsiteX0" fmla="*/ 455415 w 1654915"/>
                <a:gd name="connsiteY0" fmla="*/ 59098 h 707717"/>
                <a:gd name="connsiteX1" fmla="*/ -1 w 1654915"/>
                <a:gd name="connsiteY1" fmla="*/ 20127 h 707717"/>
                <a:gd name="connsiteX2" fmla="*/ 346996 w 1654915"/>
                <a:gd name="connsiteY2" fmla="*/ 465709 h 707717"/>
                <a:gd name="connsiteX3" fmla="*/ 741060 w 1654915"/>
                <a:gd name="connsiteY3" fmla="*/ 368604 h 707717"/>
                <a:gd name="connsiteX4" fmla="*/ 538868 w 1654915"/>
                <a:gd name="connsiteY4" fmla="*/ 621081 h 707717"/>
                <a:gd name="connsiteX5" fmla="*/ 80786 w 1654915"/>
                <a:gd name="connsiteY5" fmla="*/ 667992 h 707717"/>
                <a:gd name="connsiteX6" fmla="*/ 545448 w 1654915"/>
                <a:gd name="connsiteY6" fmla="*/ 687269 h 707717"/>
                <a:gd name="connsiteX7" fmla="*/ 1084597 w 1654915"/>
                <a:gd name="connsiteY7" fmla="*/ 686480 h 707717"/>
                <a:gd name="connsiteX8" fmla="*/ 1654915 w 1654915"/>
                <a:gd name="connsiteY8" fmla="*/ 707718 h 707717"/>
                <a:gd name="connsiteX9" fmla="*/ 916809 w 1654915"/>
                <a:gd name="connsiteY9" fmla="*/ -1 h 707717"/>
                <a:gd name="connsiteX10" fmla="*/ 455415 w 1654915"/>
                <a:gd name="connsiteY10" fmla="*/ 59098 h 707717"/>
                <a:gd name="connsiteX0" fmla="*/ 455415 w 1654915"/>
                <a:gd name="connsiteY0" fmla="*/ 38971 h 687590"/>
                <a:gd name="connsiteX1" fmla="*/ -1 w 1654915"/>
                <a:gd name="connsiteY1" fmla="*/ 0 h 687590"/>
                <a:gd name="connsiteX2" fmla="*/ 346996 w 1654915"/>
                <a:gd name="connsiteY2" fmla="*/ 445582 h 687590"/>
                <a:gd name="connsiteX3" fmla="*/ 741060 w 1654915"/>
                <a:gd name="connsiteY3" fmla="*/ 348477 h 687590"/>
                <a:gd name="connsiteX4" fmla="*/ 538868 w 1654915"/>
                <a:gd name="connsiteY4" fmla="*/ 600954 h 687590"/>
                <a:gd name="connsiteX5" fmla="*/ 80786 w 1654915"/>
                <a:gd name="connsiteY5" fmla="*/ 647865 h 687590"/>
                <a:gd name="connsiteX6" fmla="*/ 545448 w 1654915"/>
                <a:gd name="connsiteY6" fmla="*/ 667142 h 687590"/>
                <a:gd name="connsiteX7" fmla="*/ 1084597 w 1654915"/>
                <a:gd name="connsiteY7" fmla="*/ 666353 h 687590"/>
                <a:gd name="connsiteX8" fmla="*/ 1654915 w 1654915"/>
                <a:gd name="connsiteY8" fmla="*/ 687591 h 687590"/>
                <a:gd name="connsiteX9" fmla="*/ 1559072 w 1654915"/>
                <a:gd name="connsiteY9" fmla="*/ 137995 h 687590"/>
                <a:gd name="connsiteX10" fmla="*/ 455415 w 1654915"/>
                <a:gd name="connsiteY10" fmla="*/ 38971 h 687590"/>
                <a:gd name="connsiteX0" fmla="*/ 833938 w 1654915"/>
                <a:gd name="connsiteY0" fmla="*/ 124677 h 687590"/>
                <a:gd name="connsiteX1" fmla="*/ -1 w 1654915"/>
                <a:gd name="connsiteY1" fmla="*/ 0 h 687590"/>
                <a:gd name="connsiteX2" fmla="*/ 346996 w 1654915"/>
                <a:gd name="connsiteY2" fmla="*/ 445582 h 687590"/>
                <a:gd name="connsiteX3" fmla="*/ 741060 w 1654915"/>
                <a:gd name="connsiteY3" fmla="*/ 348477 h 687590"/>
                <a:gd name="connsiteX4" fmla="*/ 538868 w 1654915"/>
                <a:gd name="connsiteY4" fmla="*/ 600954 h 687590"/>
                <a:gd name="connsiteX5" fmla="*/ 80786 w 1654915"/>
                <a:gd name="connsiteY5" fmla="*/ 647865 h 687590"/>
                <a:gd name="connsiteX6" fmla="*/ 545448 w 1654915"/>
                <a:gd name="connsiteY6" fmla="*/ 667142 h 687590"/>
                <a:gd name="connsiteX7" fmla="*/ 1084597 w 1654915"/>
                <a:gd name="connsiteY7" fmla="*/ 666353 h 687590"/>
                <a:gd name="connsiteX8" fmla="*/ 1654915 w 1654915"/>
                <a:gd name="connsiteY8" fmla="*/ 687591 h 687590"/>
                <a:gd name="connsiteX9" fmla="*/ 1559072 w 1654915"/>
                <a:gd name="connsiteY9" fmla="*/ 137995 h 687590"/>
                <a:gd name="connsiteX10" fmla="*/ 833938 w 1654915"/>
                <a:gd name="connsiteY10" fmla="*/ 124677 h 68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4915" h="687590">
                  <a:moveTo>
                    <a:pt x="833938" y="124677"/>
                  </a:moveTo>
                  <a:lnTo>
                    <a:pt x="-1" y="0"/>
                  </a:lnTo>
                  <a:lnTo>
                    <a:pt x="346996" y="445582"/>
                  </a:lnTo>
                  <a:lnTo>
                    <a:pt x="741060" y="348477"/>
                  </a:lnTo>
                  <a:lnTo>
                    <a:pt x="538868" y="600954"/>
                  </a:lnTo>
                  <a:lnTo>
                    <a:pt x="80786" y="647865"/>
                  </a:lnTo>
                  <a:lnTo>
                    <a:pt x="545448" y="667142"/>
                  </a:lnTo>
                  <a:lnTo>
                    <a:pt x="1084597" y="666353"/>
                  </a:lnTo>
                  <a:lnTo>
                    <a:pt x="1654915" y="687591"/>
                  </a:lnTo>
                  <a:lnTo>
                    <a:pt x="1559072" y="137995"/>
                  </a:lnTo>
                  <a:lnTo>
                    <a:pt x="833938" y="124677"/>
                  </a:ln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188008" y="1288143"/>
              <a:ext cx="8070847" cy="368300"/>
            </a:xfrm>
            <a:prstGeom prst="rect">
              <a:avLst/>
            </a:prstGeom>
            <a:solidFill>
              <a:schemeClr val="bg1">
                <a:lumMod val="95000"/>
              </a:schemeClr>
            </a:solidFill>
          </p:spPr>
          <p:txBody>
            <a:bodyPr>
              <a:spAutoFit/>
            </a:bodyPr>
            <a:lstStyle/>
            <a:p>
              <a:pPr algn="r" fontAlgn="auto">
                <a:spcBef>
                  <a:spcPts val="0"/>
                </a:spcBef>
                <a:spcAft>
                  <a:spcPts val="0"/>
                </a:spcAft>
                <a:defRPr/>
              </a:pPr>
              <a:r>
                <a:rPr lang="en-US" i="1" dirty="0">
                  <a:latin typeface="+mn-lt"/>
                  <a:cs typeface="+mn-cs"/>
                </a:rPr>
                <a:t>2007, Journal of College Science Teaching, 36(4), 45-49.</a:t>
              </a:r>
            </a:p>
          </p:txBody>
        </p:sp>
      </p:grpSp>
      <p:grpSp>
        <p:nvGrpSpPr>
          <p:cNvPr id="3" name="Group 12"/>
          <p:cNvGrpSpPr>
            <a:grpSpLocks/>
          </p:cNvGrpSpPr>
          <p:nvPr/>
        </p:nvGrpSpPr>
        <p:grpSpPr bwMode="auto">
          <a:xfrm>
            <a:off x="1552575" y="3349625"/>
            <a:ext cx="7431088" cy="3246438"/>
            <a:chOff x="1321139" y="3335692"/>
            <a:chExt cx="7430978" cy="3246544"/>
          </a:xfrm>
        </p:grpSpPr>
        <p:pic>
          <p:nvPicPr>
            <p:cNvPr id="6" name="Picture 2"/>
            <p:cNvPicPr>
              <a:picLocks noChangeAspect="1" noChangeArrowheads="1"/>
            </p:cNvPicPr>
            <p:nvPr/>
          </p:nvPicPr>
          <p:blipFill>
            <a:blip r:embed="rId5" cstate="print"/>
            <a:srcRect l="4334" r="6392" b="36842"/>
            <a:stretch>
              <a:fillRect/>
            </a:stretch>
          </p:blipFill>
          <p:spPr bwMode="auto">
            <a:xfrm>
              <a:off x="1321139" y="3335692"/>
              <a:ext cx="7430978" cy="3246544"/>
            </a:xfrm>
            <a:prstGeom prst="flowChartDocument">
              <a:avLst/>
            </a:prstGeom>
            <a:noFill/>
            <a:ln w="9525">
              <a:solidFill>
                <a:schemeClr val="tx1"/>
              </a:solidFill>
              <a:miter lim="800000"/>
              <a:headEnd/>
              <a:tailEnd/>
            </a:ln>
          </p:spPr>
        </p:pic>
        <p:sp>
          <p:nvSpPr>
            <p:cNvPr id="20488" name="TextBox 11"/>
            <p:cNvSpPr txBox="1">
              <a:spLocks noChangeArrowheads="1"/>
            </p:cNvSpPr>
            <p:nvPr/>
          </p:nvSpPr>
          <p:spPr bwMode="auto">
            <a:xfrm>
              <a:off x="1393371" y="3399511"/>
              <a:ext cx="733697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i="1">
                  <a:latin typeface="Calibri" pitchFamily="34" charset="0"/>
                </a:rPr>
                <a:t>2008, The Physics Teacher, 46(8), 494-500.</a:t>
              </a:r>
            </a:p>
          </p:txBody>
        </p:sp>
      </p:grpSp>
    </p:spTree>
    <p:extLst>
      <p:ext uri="{BB962C8B-B14F-4D97-AF65-F5344CB8AC3E}">
        <p14:creationId xmlns:p14="http://schemas.microsoft.com/office/powerpoint/2010/main" val="3669839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3B424FC9-454F-4B2E-990A-2D4B95EDBB01}" type="datetime4">
              <a:rPr lang="en-US" smtClean="0"/>
              <a:pPr>
                <a:defRPr/>
              </a:pPr>
              <a:t>January 1, 2015</a:t>
            </a:fld>
            <a:endParaRPr lang="en-US"/>
          </a:p>
        </p:txBody>
      </p:sp>
      <p:sp>
        <p:nvSpPr>
          <p:cNvPr id="9" name="Slide Number Placeholder 5"/>
          <p:cNvSpPr>
            <a:spLocks noGrp="1"/>
          </p:cNvSpPr>
          <p:nvPr>
            <p:ph type="sldNum" sz="quarter" idx="12"/>
          </p:nvPr>
        </p:nvSpPr>
        <p:spPr/>
        <p:txBody>
          <a:bodyPr/>
          <a:lstStyle/>
          <a:p>
            <a:pPr>
              <a:defRPr/>
            </a:pPr>
            <a:fld id="{80A1ECF3-2BAE-44D4-9E15-DA3FDD172DF2}" type="slidenum">
              <a:rPr lang="en-US"/>
              <a:pPr>
                <a:defRPr/>
              </a:pPr>
              <a:t>25</a:t>
            </a:fld>
            <a:endParaRPr lang="en-US"/>
          </a:p>
        </p:txBody>
      </p:sp>
      <p:sp>
        <p:nvSpPr>
          <p:cNvPr id="25604" name="Rectangle 2"/>
          <p:cNvSpPr>
            <a:spLocks noGrp="1" noChangeArrowheads="1"/>
          </p:cNvSpPr>
          <p:nvPr>
            <p:ph type="title"/>
          </p:nvPr>
        </p:nvSpPr>
        <p:spPr/>
        <p:txBody>
          <a:bodyPr/>
          <a:lstStyle/>
          <a:p>
            <a:r>
              <a:rPr lang="en-US" b="1" dirty="0" smtClean="0"/>
              <a:t>Developing Scientific Thinking</a:t>
            </a:r>
          </a:p>
        </p:txBody>
      </p:sp>
      <p:pic>
        <p:nvPicPr>
          <p:cNvPr id="25605" name="Picture 4"/>
          <p:cNvPicPr>
            <a:picLocks noChangeAspect="1" noChangeArrowheads="1"/>
          </p:cNvPicPr>
          <p:nvPr/>
        </p:nvPicPr>
        <p:blipFill>
          <a:blip r:embed="rId3">
            <a:extLst>
              <a:ext uri="{28A0092B-C50C-407E-A947-70E740481C1C}">
                <a14:useLocalDpi xmlns:a14="http://schemas.microsoft.com/office/drawing/2010/main" val="0"/>
              </a:ext>
            </a:extLst>
          </a:blip>
          <a:srcRect l="57643" t="18857" r="11024" b="51428"/>
          <a:stretch>
            <a:fillRect/>
          </a:stretch>
        </p:blipFill>
        <p:spPr bwMode="auto">
          <a:xfrm>
            <a:off x="4908550" y="1412875"/>
            <a:ext cx="40481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l="43321" t="47905" r="11024" b="15269"/>
          <a:stretch>
            <a:fillRect/>
          </a:stretch>
        </p:blipFill>
        <p:spPr bwMode="auto">
          <a:xfrm>
            <a:off x="55563" y="3729038"/>
            <a:ext cx="4910137"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04775" y="1928813"/>
            <a:ext cx="4467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dirty="0"/>
              <a:t>Thinking like a scientist means being able to analyze real life </a:t>
            </a:r>
            <a:r>
              <a:rPr lang="en-US" sz="2800" dirty="0" smtClean="0"/>
              <a:t>situations </a:t>
            </a:r>
            <a:r>
              <a:rPr lang="en-US" sz="2800" dirty="0"/>
              <a:t>using real data.</a:t>
            </a:r>
          </a:p>
        </p:txBody>
      </p:sp>
      <p:sp>
        <p:nvSpPr>
          <p:cNvPr id="25608" name="TextBox 1"/>
          <p:cNvSpPr txBox="1">
            <a:spLocks noChangeArrowheads="1"/>
          </p:cNvSpPr>
          <p:nvPr/>
        </p:nvSpPr>
        <p:spPr bwMode="auto">
          <a:xfrm>
            <a:off x="5122863" y="4484688"/>
            <a:ext cx="36433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A water jar was placed on a force plate inside a moving elevator: weight and apparent weight problem</a:t>
            </a:r>
          </a:p>
        </p:txBody>
      </p:sp>
    </p:spTree>
    <p:extLst>
      <p:ext uri="{BB962C8B-B14F-4D97-AF65-F5344CB8AC3E}">
        <p14:creationId xmlns:p14="http://schemas.microsoft.com/office/powerpoint/2010/main" val="2097586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41300"/>
            <a:ext cx="9144000" cy="1143000"/>
          </a:xfrm>
        </p:spPr>
        <p:txBody>
          <a:bodyPr/>
          <a:lstStyle/>
          <a:p>
            <a:pPr eaLnBrk="1" hangingPunct="1"/>
            <a:r>
              <a:rPr lang="en-US" b="1" dirty="0" smtClean="0"/>
              <a:t>III. Using</a:t>
            </a:r>
            <a:r>
              <a:rPr lang="en-US" b="1" dirty="0" smtClean="0">
                <a:solidFill>
                  <a:srgbClr val="FF0000"/>
                </a:solidFill>
              </a:rPr>
              <a:t> Computer Simulations</a:t>
            </a:r>
          </a:p>
        </p:txBody>
      </p:sp>
      <p:sp>
        <p:nvSpPr>
          <p:cNvPr id="4" name="Slide Number Placeholder 3"/>
          <p:cNvSpPr>
            <a:spLocks noGrp="1"/>
          </p:cNvSpPr>
          <p:nvPr>
            <p:ph type="sldNum" sz="quarter" idx="12"/>
          </p:nvPr>
        </p:nvSpPr>
        <p:spPr>
          <a:xfrm>
            <a:off x="6553200" y="6645275"/>
            <a:ext cx="2133600" cy="365125"/>
          </a:xfrm>
        </p:spPr>
        <p:txBody>
          <a:bodyPr/>
          <a:lstStyle/>
          <a:p>
            <a:pPr>
              <a:defRPr/>
            </a:pPr>
            <a:fld id="{2A9642B0-C843-4F25-9873-42909E99084F}" type="slidenum">
              <a:rPr lang="en-US"/>
              <a:pPr>
                <a:defRPr/>
              </a:pPr>
              <a:t>26</a:t>
            </a:fld>
            <a:endParaRPr lang="en-US"/>
          </a:p>
        </p:txBody>
      </p:sp>
      <p:pic>
        <p:nvPicPr>
          <p:cNvPr id="2" name="Picture 1"/>
          <p:cNvPicPr>
            <a:picLocks noChangeAspect="1"/>
          </p:cNvPicPr>
          <p:nvPr/>
        </p:nvPicPr>
        <p:blipFill>
          <a:blip r:embed="rId3"/>
          <a:stretch>
            <a:fillRect/>
          </a:stretch>
        </p:blipFill>
        <p:spPr>
          <a:xfrm>
            <a:off x="1050293" y="2285134"/>
            <a:ext cx="7043413" cy="3459306"/>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6149"/>
            <a:ext cx="1721482" cy="90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536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382588" y="523240"/>
            <a:ext cx="8426450" cy="1143000"/>
          </a:xfrm>
        </p:spPr>
        <p:txBody>
          <a:bodyPr rtlCol="0">
            <a:normAutofit fontScale="90000"/>
          </a:bodyPr>
          <a:lstStyle/>
          <a:p>
            <a:pPr eaLnBrk="1" fontAlgn="auto" hangingPunct="1">
              <a:spcAft>
                <a:spcPts val="0"/>
              </a:spcAft>
              <a:defRPr/>
            </a:pPr>
            <a:r>
              <a:rPr lang="en-US" b="1" dirty="0" smtClean="0"/>
              <a:t>Developing </a:t>
            </a:r>
            <a:r>
              <a:rPr lang="en-US" b="1" dirty="0" smtClean="0">
                <a:solidFill>
                  <a:srgbClr val="FF0000"/>
                </a:solidFill>
              </a:rPr>
              <a:t>Intuition</a:t>
            </a:r>
            <a:r>
              <a:rPr lang="en-US" b="1" dirty="0">
                <a:solidFill>
                  <a:srgbClr val="FF0000"/>
                </a:solidFill>
              </a:rPr>
              <a:t> </a:t>
            </a:r>
            <a:r>
              <a:rPr lang="en-US" b="1" dirty="0" smtClean="0">
                <a:solidFill>
                  <a:srgbClr val="FF0000"/>
                </a:solidFill>
              </a:rPr>
              <a:t>&amp; Visualization</a:t>
            </a:r>
            <a:endParaRPr lang="en-US" b="1" dirty="0">
              <a:solidFill>
                <a:srgbClr val="FF0000"/>
              </a:solidFill>
            </a:endParaRPr>
          </a:p>
        </p:txBody>
      </p:sp>
      <p:sp>
        <p:nvSpPr>
          <p:cNvPr id="28677" name="Text Box 6"/>
          <p:cNvSpPr txBox="1">
            <a:spLocks noChangeArrowheads="1"/>
          </p:cNvSpPr>
          <p:nvPr/>
        </p:nvSpPr>
        <p:spPr bwMode="auto">
          <a:xfrm>
            <a:off x="193676" y="2941539"/>
            <a:ext cx="86153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lnSpc>
                <a:spcPct val="150000"/>
              </a:lnSpc>
              <a:spcBef>
                <a:spcPct val="50000"/>
              </a:spcBef>
              <a:buFont typeface="Arial" panose="020B0604020202020204" pitchFamily="34" charset="0"/>
              <a:buChar char="•"/>
            </a:pPr>
            <a:r>
              <a:rPr lang="en-US" sz="2400" dirty="0" smtClean="0"/>
              <a:t>Experimentally testing different scenarios: </a:t>
            </a:r>
            <a:r>
              <a:rPr lang="en-US" sz="2400" dirty="0"/>
              <a:t>WHAT IF…? </a:t>
            </a:r>
          </a:p>
          <a:p>
            <a:pPr marL="342900" indent="-342900" eaLnBrk="1" hangingPunct="1">
              <a:lnSpc>
                <a:spcPct val="150000"/>
              </a:lnSpc>
              <a:spcBef>
                <a:spcPct val="50000"/>
              </a:spcBef>
              <a:buFont typeface="Arial" panose="020B0604020202020204" pitchFamily="34" charset="0"/>
              <a:buChar char="•"/>
            </a:pPr>
            <a:r>
              <a:rPr lang="en-US" sz="2400" dirty="0" smtClean="0"/>
              <a:t>Developing models of invisible phenomena</a:t>
            </a:r>
          </a:p>
          <a:p>
            <a:pPr marL="342900" indent="-342900" eaLnBrk="1" hangingPunct="1">
              <a:lnSpc>
                <a:spcPct val="150000"/>
              </a:lnSpc>
              <a:spcBef>
                <a:spcPct val="50000"/>
              </a:spcBef>
              <a:buFont typeface="Arial" panose="020B0604020202020204" pitchFamily="34" charset="0"/>
              <a:buChar char="•"/>
            </a:pPr>
            <a:r>
              <a:rPr lang="en-US" sz="2400" dirty="0" smtClean="0"/>
              <a:t>Teachers </a:t>
            </a:r>
            <a:r>
              <a:rPr lang="en-US" sz="2400" dirty="0"/>
              <a:t>must </a:t>
            </a:r>
            <a:r>
              <a:rPr lang="en-US" sz="2400" b="1" dirty="0">
                <a:solidFill>
                  <a:srgbClr val="FF0000"/>
                </a:solidFill>
              </a:rPr>
              <a:t>be </a:t>
            </a:r>
            <a:r>
              <a:rPr lang="en-US" sz="2400" b="1" dirty="0" smtClean="0">
                <a:solidFill>
                  <a:srgbClr val="FF0000"/>
                </a:solidFill>
              </a:rPr>
              <a:t>deliberate in creating meaningful assignments</a:t>
            </a:r>
            <a:r>
              <a:rPr lang="en-US" sz="2400" dirty="0"/>
              <a:t>. </a:t>
            </a:r>
          </a:p>
        </p:txBody>
      </p:sp>
    </p:spTree>
    <p:extLst>
      <p:ext uri="{BB962C8B-B14F-4D97-AF65-F5344CB8AC3E}">
        <p14:creationId xmlns:p14="http://schemas.microsoft.com/office/powerpoint/2010/main" val="523371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t>PhET Calculus Grapher</a:t>
            </a:r>
            <a:endParaRPr lang="en-CA" b="1" dirty="0"/>
          </a:p>
        </p:txBody>
      </p:sp>
      <p:pic>
        <p:nvPicPr>
          <p:cNvPr id="4" name="Picture 3">
            <a:hlinkClick r:id="rId3"/>
          </p:cNvPr>
          <p:cNvPicPr>
            <a:picLocks noChangeAspect="1"/>
          </p:cNvPicPr>
          <p:nvPr/>
        </p:nvPicPr>
        <p:blipFill>
          <a:blip r:embed="rId4"/>
          <a:stretch>
            <a:fillRect/>
          </a:stretch>
        </p:blipFill>
        <p:spPr>
          <a:xfrm>
            <a:off x="621395" y="1466538"/>
            <a:ext cx="7901209" cy="5024892"/>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2518" y="0"/>
            <a:ext cx="1721482" cy="90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870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9312" y="363505"/>
            <a:ext cx="8229600" cy="1252728"/>
          </a:xfrm>
        </p:spPr>
        <p:txBody>
          <a:bodyPr>
            <a:normAutofit/>
          </a:bodyPr>
          <a:lstStyle/>
          <a:p>
            <a:pPr eaLnBrk="1" hangingPunct="1"/>
            <a:r>
              <a:rPr lang="en-US" sz="4000" b="1" dirty="0" smtClean="0">
                <a:solidFill>
                  <a:schemeClr val="bg1"/>
                </a:solidFill>
              </a:rPr>
              <a:t>Computer Sims </a:t>
            </a:r>
            <a:r>
              <a:rPr lang="en-US" sz="4000" b="1" dirty="0" smtClean="0">
                <a:solidFill>
                  <a:srgbClr val="FF0000"/>
                </a:solidFill>
              </a:rPr>
              <a:t>and STEM Literacy</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pPr>
              <a:defRPr/>
            </a:pPr>
            <a:fld id="{60E057D4-53DC-4F64-9322-C83FCECB73CB}" type="slidenum">
              <a:rPr lang="en-US"/>
              <a:pPr>
                <a:defRPr/>
              </a:pPr>
              <a:t>29</a:t>
            </a:fld>
            <a:endParaRPr lang="en-US"/>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79" y="2014538"/>
            <a:ext cx="7856666" cy="4729338"/>
          </a:xfrm>
          <a:prstGeom prst="flowChartDocumen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707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243233" cy="3450696"/>
          </a:xfrm>
        </p:spPr>
        <p:txBody>
          <a:bodyPr>
            <a:normAutofit/>
          </a:bodyPr>
          <a:lstStyle/>
          <a:p>
            <a:r>
              <a:rPr lang="en-CA" sz="2600" dirty="0" smtClean="0"/>
              <a:t>Davor </a:t>
            </a:r>
            <a:r>
              <a:rPr lang="en-CA" sz="2600" dirty="0"/>
              <a:t>Egersdorfer (Grad student)</a:t>
            </a:r>
          </a:p>
          <a:p>
            <a:r>
              <a:rPr lang="en-CA" sz="2600" dirty="0" smtClean="0"/>
              <a:t>Murugan Vinayagam (Grad student)</a:t>
            </a:r>
          </a:p>
          <a:p>
            <a:r>
              <a:rPr lang="en-CA" sz="2600" dirty="0" smtClean="0"/>
              <a:t>Alexandra MacDonald (graduated, MA summer 2014)</a:t>
            </a:r>
          </a:p>
          <a:p>
            <a:r>
              <a:rPr lang="en-CA" sz="2600" dirty="0" smtClean="0"/>
              <a:t>Heather Fisher (graduated, MA summer 2014)</a:t>
            </a:r>
          </a:p>
          <a:p>
            <a:r>
              <a:rPr lang="en-CA" sz="2600" dirty="0" smtClean="0"/>
              <a:t>Teacher-Candidates, Physics Methods courses</a:t>
            </a:r>
          </a:p>
          <a:p>
            <a:r>
              <a:rPr lang="en-CA" sz="2600" dirty="0" smtClean="0"/>
              <a:t>BC Physics and Mathematics teachers</a:t>
            </a:r>
            <a:endParaRPr lang="en-CA" sz="2600" dirty="0"/>
          </a:p>
        </p:txBody>
      </p:sp>
      <p:sp>
        <p:nvSpPr>
          <p:cNvPr id="5" name="Title 4"/>
          <p:cNvSpPr>
            <a:spLocks noGrp="1"/>
          </p:cNvSpPr>
          <p:nvPr>
            <p:ph type="title"/>
          </p:nvPr>
        </p:nvSpPr>
        <p:spPr/>
        <p:txBody>
          <a:bodyPr/>
          <a:lstStyle/>
          <a:p>
            <a:r>
              <a:rPr lang="en-CA" b="1" dirty="0" smtClean="0"/>
              <a:t>Research Team Members</a:t>
            </a:r>
            <a:endParaRPr lang="en-CA" b="1" dirty="0"/>
          </a:p>
        </p:txBody>
      </p:sp>
    </p:spTree>
    <p:extLst>
      <p:ext uri="{BB962C8B-B14F-4D97-AF65-F5344CB8AC3E}">
        <p14:creationId xmlns:p14="http://schemas.microsoft.com/office/powerpoint/2010/main" val="3831774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41300"/>
            <a:ext cx="9144000" cy="1143000"/>
          </a:xfrm>
        </p:spPr>
        <p:txBody>
          <a:bodyPr>
            <a:normAutofit/>
          </a:bodyPr>
          <a:lstStyle/>
          <a:p>
            <a:pPr eaLnBrk="1" hangingPunct="1"/>
            <a:r>
              <a:rPr lang="en-US" b="1" dirty="0" smtClean="0"/>
              <a:t>IV. Using</a:t>
            </a:r>
            <a:r>
              <a:rPr lang="en-US" b="1" dirty="0" smtClean="0">
                <a:solidFill>
                  <a:srgbClr val="FF0000"/>
                </a:solidFill>
              </a:rPr>
              <a:t> GeoGebra</a:t>
            </a:r>
          </a:p>
        </p:txBody>
      </p:sp>
      <p:sp>
        <p:nvSpPr>
          <p:cNvPr id="3" name="TextBox 2"/>
          <p:cNvSpPr txBox="1"/>
          <p:nvPr/>
        </p:nvSpPr>
        <p:spPr>
          <a:xfrm>
            <a:off x="194323" y="5206915"/>
            <a:ext cx="8526754" cy="1077218"/>
          </a:xfrm>
          <a:prstGeom prst="rect">
            <a:avLst/>
          </a:prstGeom>
          <a:noFill/>
        </p:spPr>
        <p:txBody>
          <a:bodyPr wrap="square" rtlCol="0">
            <a:spAutoFit/>
          </a:bodyPr>
          <a:lstStyle/>
          <a:p>
            <a:pPr algn="ctr"/>
            <a:r>
              <a:rPr lang="en-CA" sz="3200" dirty="0" smtClean="0"/>
              <a:t>Questioning the obvious: using GeoGebra to stimulate Aha moments</a:t>
            </a:r>
            <a:endParaRPr lang="en-CA" sz="3200" dirty="0"/>
          </a:p>
        </p:txBody>
      </p:sp>
      <p:pic>
        <p:nvPicPr>
          <p:cNvPr id="4" name="Picture 3"/>
          <p:cNvPicPr>
            <a:picLocks noChangeAspect="1"/>
          </p:cNvPicPr>
          <p:nvPr/>
        </p:nvPicPr>
        <p:blipFill rotWithShape="1">
          <a:blip r:embed="rId3"/>
          <a:srcRect t="30118"/>
          <a:stretch/>
        </p:blipFill>
        <p:spPr>
          <a:xfrm>
            <a:off x="1314282" y="2157413"/>
            <a:ext cx="6515435" cy="2862367"/>
          </a:xfrm>
          <a:prstGeom prst="rect">
            <a:avLst/>
          </a:prstGeom>
        </p:spPr>
      </p:pic>
    </p:spTree>
    <p:extLst>
      <p:ext uri="{BB962C8B-B14F-4D97-AF65-F5344CB8AC3E}">
        <p14:creationId xmlns:p14="http://schemas.microsoft.com/office/powerpoint/2010/main" val="4288267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41300"/>
            <a:ext cx="9144000" cy="1143000"/>
          </a:xfrm>
        </p:spPr>
        <p:txBody>
          <a:bodyPr>
            <a:normAutofit/>
          </a:bodyPr>
          <a:lstStyle/>
          <a:p>
            <a:pPr eaLnBrk="1" hangingPunct="1"/>
            <a:r>
              <a:rPr lang="en-US" b="1" dirty="0" smtClean="0"/>
              <a:t>Example of </a:t>
            </a:r>
            <a:r>
              <a:rPr lang="en-US" b="1" dirty="0" smtClean="0">
                <a:solidFill>
                  <a:srgbClr val="FF0000"/>
                </a:solidFill>
              </a:rPr>
              <a:t>GeoGebra Exploration</a:t>
            </a:r>
          </a:p>
        </p:txBody>
      </p:sp>
      <p:pic>
        <p:nvPicPr>
          <p:cNvPr id="2" name="Picture 1"/>
          <p:cNvPicPr>
            <a:picLocks noChangeAspect="1"/>
          </p:cNvPicPr>
          <p:nvPr/>
        </p:nvPicPr>
        <p:blipFill>
          <a:blip r:embed="rId3"/>
          <a:stretch>
            <a:fillRect/>
          </a:stretch>
        </p:blipFill>
        <p:spPr>
          <a:xfrm>
            <a:off x="1267325" y="2501367"/>
            <a:ext cx="7034837" cy="3434210"/>
          </a:xfrm>
          <a:prstGeom prst="rect">
            <a:avLst/>
          </a:prstGeom>
        </p:spPr>
      </p:pic>
      <p:sp>
        <p:nvSpPr>
          <p:cNvPr id="3" name="TextBox 2"/>
          <p:cNvSpPr txBox="1"/>
          <p:nvPr/>
        </p:nvSpPr>
        <p:spPr>
          <a:xfrm>
            <a:off x="328488" y="5935577"/>
            <a:ext cx="8526754" cy="830997"/>
          </a:xfrm>
          <a:prstGeom prst="rect">
            <a:avLst/>
          </a:prstGeom>
          <a:noFill/>
        </p:spPr>
        <p:txBody>
          <a:bodyPr wrap="square" rtlCol="0">
            <a:spAutoFit/>
          </a:bodyPr>
          <a:lstStyle/>
          <a:p>
            <a:r>
              <a:rPr lang="en-CA" sz="2400" dirty="0" smtClean="0"/>
              <a:t>An example of a problem in Geometry from the Kenyan math grade 10 final governmental exam.</a:t>
            </a:r>
            <a:endParaRPr lang="en-CA" sz="2400" dirty="0"/>
          </a:p>
        </p:txBody>
      </p:sp>
    </p:spTree>
    <p:extLst>
      <p:ext uri="{BB962C8B-B14F-4D97-AF65-F5344CB8AC3E}">
        <p14:creationId xmlns:p14="http://schemas.microsoft.com/office/powerpoint/2010/main" val="117976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smtClean="0">
                <a:solidFill>
                  <a:srgbClr val="FF0000"/>
                </a:solidFill>
              </a:rPr>
              <a:t>GeoGebra </a:t>
            </a:r>
            <a:r>
              <a:rPr lang="en-CA" b="1" dirty="0" smtClean="0"/>
              <a:t>as a Math Laboratory</a:t>
            </a:r>
            <a:endParaRPr lang="en-CA" b="1" dirty="0"/>
          </a:p>
        </p:txBody>
      </p:sp>
      <p:pic>
        <p:nvPicPr>
          <p:cNvPr id="4" name="Picture 3"/>
          <p:cNvPicPr>
            <a:picLocks noChangeAspect="1"/>
          </p:cNvPicPr>
          <p:nvPr/>
        </p:nvPicPr>
        <p:blipFill>
          <a:blip r:embed="rId3"/>
          <a:stretch>
            <a:fillRect/>
          </a:stretch>
        </p:blipFill>
        <p:spPr>
          <a:xfrm>
            <a:off x="457200" y="2302467"/>
            <a:ext cx="8259518" cy="4371049"/>
          </a:xfrm>
          <a:prstGeom prst="rect">
            <a:avLst/>
          </a:prstGeom>
        </p:spPr>
      </p:pic>
    </p:spTree>
    <p:extLst>
      <p:ext uri="{BB962C8B-B14F-4D97-AF65-F5344CB8AC3E}">
        <p14:creationId xmlns:p14="http://schemas.microsoft.com/office/powerpoint/2010/main" val="39793238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8633" y="2584981"/>
            <a:ext cx="9031079" cy="3450696"/>
          </a:xfrm>
        </p:spPr>
        <p:txBody>
          <a:bodyPr>
            <a:normAutofit/>
          </a:bodyPr>
          <a:lstStyle/>
          <a:p>
            <a:pPr marL="742950" indent="-742950">
              <a:lnSpc>
                <a:spcPct val="150000"/>
              </a:lnSpc>
              <a:buAutoNum type="alphaLcParenBoth"/>
            </a:pPr>
            <a:r>
              <a:rPr lang="en-CA" sz="3600" dirty="0" smtClean="0">
                <a:solidFill>
                  <a:schemeClr val="tx1"/>
                </a:solidFill>
              </a:rPr>
              <a:t>Pedagogical </a:t>
            </a:r>
            <a:r>
              <a:rPr lang="en-CA" sz="3600" dirty="0">
                <a:solidFill>
                  <a:schemeClr val="tx1"/>
                </a:solidFill>
              </a:rPr>
              <a:t>Content </a:t>
            </a:r>
            <a:r>
              <a:rPr lang="en-CA" sz="3600" dirty="0" smtClean="0">
                <a:solidFill>
                  <a:schemeClr val="tx1"/>
                </a:solidFill>
              </a:rPr>
              <a:t>Knowledge</a:t>
            </a:r>
          </a:p>
          <a:p>
            <a:pPr marL="742950" indent="-742950">
              <a:lnSpc>
                <a:spcPct val="150000"/>
              </a:lnSpc>
              <a:buAutoNum type="alphaLcParenBoth"/>
            </a:pPr>
            <a:r>
              <a:rPr lang="en-CA" sz="3400" dirty="0" smtClean="0">
                <a:solidFill>
                  <a:schemeClr val="tx1"/>
                </a:solidFill>
              </a:rPr>
              <a:t>Positive </a:t>
            </a:r>
            <a:r>
              <a:rPr lang="en-CA" sz="3400" dirty="0">
                <a:solidFill>
                  <a:schemeClr val="tx1"/>
                </a:solidFill>
              </a:rPr>
              <a:t>attitudes about </a:t>
            </a:r>
            <a:r>
              <a:rPr lang="en-CA" sz="3400" dirty="0" smtClean="0">
                <a:solidFill>
                  <a:schemeClr val="tx1"/>
                </a:solidFill>
              </a:rPr>
              <a:t>technology </a:t>
            </a:r>
            <a:r>
              <a:rPr lang="en-CA" sz="3400" dirty="0">
                <a:solidFill>
                  <a:schemeClr val="tx1"/>
                </a:solidFill>
              </a:rPr>
              <a:t>in </a:t>
            </a:r>
            <a:r>
              <a:rPr lang="en-CA" sz="3400" dirty="0" smtClean="0">
                <a:solidFill>
                  <a:schemeClr val="tx1"/>
                </a:solidFill>
              </a:rPr>
              <a:t>STEM </a:t>
            </a:r>
          </a:p>
          <a:p>
            <a:pPr marL="742950" indent="-742950">
              <a:lnSpc>
                <a:spcPct val="150000"/>
              </a:lnSpc>
              <a:buAutoNum type="alphaLcParenBoth"/>
            </a:pPr>
            <a:r>
              <a:rPr lang="en-CA" sz="3400" dirty="0" smtClean="0">
                <a:solidFill>
                  <a:schemeClr val="tx1"/>
                </a:solidFill>
              </a:rPr>
              <a:t>Capacity for deliberate technology use.</a:t>
            </a:r>
            <a:endParaRPr lang="en-CA" sz="3400" dirty="0"/>
          </a:p>
        </p:txBody>
      </p:sp>
      <p:sp>
        <p:nvSpPr>
          <p:cNvPr id="3" name="Title 2"/>
          <p:cNvSpPr>
            <a:spLocks noGrp="1"/>
          </p:cNvSpPr>
          <p:nvPr>
            <p:ph type="title"/>
          </p:nvPr>
        </p:nvSpPr>
        <p:spPr/>
        <p:txBody>
          <a:bodyPr>
            <a:normAutofit/>
          </a:bodyPr>
          <a:lstStyle/>
          <a:p>
            <a:r>
              <a:rPr lang="en-CA" b="1" dirty="0" smtClean="0"/>
              <a:t>Research Goals and </a:t>
            </a:r>
            <a:r>
              <a:rPr lang="en-CA" b="1" dirty="0" smtClean="0">
                <a:solidFill>
                  <a:srgbClr val="FF0000"/>
                </a:solidFill>
              </a:rPr>
              <a:t>Findings</a:t>
            </a:r>
            <a:endParaRPr lang="en-CA" b="1" dirty="0">
              <a:solidFill>
                <a:srgbClr val="FF0000"/>
              </a:solidFill>
            </a:endParaRPr>
          </a:p>
        </p:txBody>
      </p:sp>
    </p:spTree>
    <p:extLst>
      <p:ext uri="{BB962C8B-B14F-4D97-AF65-F5344CB8AC3E}">
        <p14:creationId xmlns:p14="http://schemas.microsoft.com/office/powerpoint/2010/main" val="3372101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5439" y="3336240"/>
            <a:ext cx="4089324" cy="3058580"/>
            <a:chOff x="316100" y="2320625"/>
            <a:chExt cx="4089324" cy="1935165"/>
          </a:xfrm>
          <a:solidFill>
            <a:srgbClr val="003468"/>
          </a:solidFill>
        </p:grpSpPr>
        <p:sp>
          <p:nvSpPr>
            <p:cNvPr id="20" name="Rectangle 19"/>
            <p:cNvSpPr>
              <a:spLocks/>
            </p:cNvSpPr>
            <p:nvPr/>
          </p:nvSpPr>
          <p:spPr>
            <a:xfrm>
              <a:off x="316100" y="2320625"/>
              <a:ext cx="4089324" cy="1935165"/>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1" name="TextBox 20"/>
            <p:cNvSpPr txBox="1"/>
            <p:nvPr/>
          </p:nvSpPr>
          <p:spPr>
            <a:xfrm>
              <a:off x="390805" y="2425021"/>
              <a:ext cx="3952796" cy="1694154"/>
            </a:xfrm>
            <a:prstGeom prst="rect">
              <a:avLst/>
            </a:prstGeom>
            <a:noFill/>
          </p:spPr>
          <p:txBody>
            <a:bodyPr wrap="square" rtlCol="0" anchor="ctr">
              <a:spAutoFit/>
            </a:bodyPr>
            <a:lstStyle/>
            <a:p>
              <a:pPr marL="342900" indent="-342900">
                <a:buFont typeface="Arial"/>
                <a:buChar char="•"/>
              </a:pPr>
              <a:r>
                <a:rPr lang="en-US" sz="2400" dirty="0">
                  <a:latin typeface="Arial"/>
                  <a:cs typeface="Arial"/>
                </a:rPr>
                <a:t>Student understanding as beyond current classroom context</a:t>
              </a:r>
              <a:br>
                <a:rPr lang="en-US" sz="2400" dirty="0">
                  <a:latin typeface="Arial"/>
                  <a:cs typeface="Arial"/>
                </a:rPr>
              </a:br>
              <a:endParaRPr lang="en-US" sz="2400" dirty="0">
                <a:latin typeface="Arial"/>
                <a:cs typeface="Arial"/>
              </a:endParaRPr>
            </a:p>
            <a:p>
              <a:pPr marL="342900" indent="-342900">
                <a:buFont typeface="Arial"/>
                <a:buChar char="•"/>
              </a:pPr>
              <a:r>
                <a:rPr lang="en-US" sz="2400" dirty="0">
                  <a:latin typeface="Arial"/>
                  <a:cs typeface="Arial"/>
                </a:rPr>
                <a:t>Role of TCs previous conceptual understanding</a:t>
              </a:r>
            </a:p>
          </p:txBody>
        </p:sp>
      </p:grpSp>
      <p:sp>
        <p:nvSpPr>
          <p:cNvPr id="27" name="TextBox 26"/>
          <p:cNvSpPr txBox="1"/>
          <p:nvPr/>
        </p:nvSpPr>
        <p:spPr>
          <a:xfrm>
            <a:off x="4595080" y="1985495"/>
            <a:ext cx="4372457" cy="4524315"/>
          </a:xfrm>
          <a:prstGeom prst="rect">
            <a:avLst/>
          </a:prstGeom>
          <a:solidFill>
            <a:schemeClr val="accent2">
              <a:lumMod val="20000"/>
              <a:lumOff val="80000"/>
            </a:schemeClr>
          </a:solidFill>
        </p:spPr>
        <p:txBody>
          <a:bodyPr wrap="square" rtlCol="0">
            <a:spAutoFit/>
          </a:bodyPr>
          <a:lstStyle/>
          <a:p>
            <a:r>
              <a:rPr lang="en-CA" sz="2400" dirty="0">
                <a:latin typeface="Arial"/>
                <a:cs typeface="Arial"/>
              </a:rPr>
              <a:t>“…physics is…not about applying formulas, and doing math. It is…about gaining an appreciation of the world around us. And, being able to use your understanding and extrapolate … explain what’s happening around you. [It] has nothing to do with math formulas</a:t>
            </a:r>
            <a:r>
              <a:rPr lang="en-CA" sz="2400" dirty="0" smtClean="0">
                <a:latin typeface="Arial"/>
                <a:cs typeface="Arial"/>
              </a:rPr>
              <a:t>.”</a:t>
            </a:r>
          </a:p>
          <a:p>
            <a:pPr algn="r"/>
            <a:r>
              <a:rPr lang="en-CA" sz="2400" dirty="0">
                <a:latin typeface="Arial"/>
                <a:cs typeface="Arial"/>
              </a:rPr>
              <a:t/>
            </a:r>
            <a:br>
              <a:rPr lang="en-CA" sz="2400" dirty="0">
                <a:latin typeface="Arial"/>
                <a:cs typeface="Arial"/>
              </a:rPr>
            </a:br>
            <a:r>
              <a:rPr lang="en-CA" sz="2400" dirty="0">
                <a:latin typeface="Arial"/>
                <a:cs typeface="Arial"/>
              </a:rPr>
              <a:t> Post-interview 1</a:t>
            </a:r>
            <a:endParaRPr lang="en-US" sz="2400" dirty="0">
              <a:latin typeface="Arial"/>
              <a:cs typeface="Arial"/>
            </a:endParaRPr>
          </a:p>
        </p:txBody>
      </p:sp>
      <p:grpSp>
        <p:nvGrpSpPr>
          <p:cNvPr id="22" name="Group 21"/>
          <p:cNvGrpSpPr/>
          <p:nvPr/>
        </p:nvGrpSpPr>
        <p:grpSpPr>
          <a:xfrm>
            <a:off x="305438" y="1990646"/>
            <a:ext cx="4089325" cy="1307458"/>
            <a:chOff x="316099" y="2320625"/>
            <a:chExt cx="4089325" cy="2705317"/>
          </a:xfrm>
          <a:solidFill>
            <a:schemeClr val="accent1">
              <a:lumMod val="20000"/>
              <a:lumOff val="80000"/>
            </a:schemeClr>
          </a:solidFill>
        </p:grpSpPr>
        <p:sp>
          <p:nvSpPr>
            <p:cNvPr id="23" name="Rectangle 22"/>
            <p:cNvSpPr>
              <a:spLocks/>
            </p:cNvSpPr>
            <p:nvPr/>
          </p:nvSpPr>
          <p:spPr>
            <a:xfrm>
              <a:off x="316100" y="2320625"/>
              <a:ext cx="4089324" cy="2207258"/>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4" name="TextBox 23"/>
            <p:cNvSpPr txBox="1"/>
            <p:nvPr/>
          </p:nvSpPr>
          <p:spPr>
            <a:xfrm>
              <a:off x="316099" y="2542290"/>
              <a:ext cx="4089323" cy="2483652"/>
            </a:xfrm>
            <a:prstGeom prst="rect">
              <a:avLst/>
            </a:prstGeom>
            <a:noFill/>
          </p:spPr>
          <p:txBody>
            <a:bodyPr wrap="square" rtlCol="0">
              <a:spAutoFit/>
            </a:bodyPr>
            <a:lstStyle/>
            <a:p>
              <a:pPr algn="ctr"/>
              <a:r>
                <a:rPr lang="en-US" sz="2400" b="1" dirty="0" smtClean="0">
                  <a:solidFill>
                    <a:srgbClr val="000000"/>
                  </a:solidFill>
                  <a:latin typeface="Arial"/>
                  <a:cs typeface="Arial"/>
                </a:rPr>
                <a:t>VALUE OF CONCEPTUAL UNDERSTANDING</a:t>
              </a:r>
            </a:p>
            <a:p>
              <a:pPr algn="ctr"/>
              <a:endParaRPr lang="en-US" sz="2400" b="1" dirty="0" smtClean="0">
                <a:solidFill>
                  <a:srgbClr val="000000"/>
                </a:solidFill>
                <a:latin typeface="Arial"/>
                <a:cs typeface="Arial"/>
              </a:endParaRPr>
            </a:p>
          </p:txBody>
        </p:sp>
      </p:grpSp>
      <p:sp>
        <p:nvSpPr>
          <p:cNvPr id="2" name="Title 1"/>
          <p:cNvSpPr>
            <a:spLocks noGrp="1"/>
          </p:cNvSpPr>
          <p:nvPr>
            <p:ph type="title"/>
          </p:nvPr>
        </p:nvSpPr>
        <p:spPr/>
        <p:txBody>
          <a:bodyPr>
            <a:normAutofit fontScale="90000"/>
          </a:bodyPr>
          <a:lstStyle/>
          <a:p>
            <a:r>
              <a:rPr lang="en-CA" b="1" dirty="0"/>
              <a:t>Technology as a Vehicle </a:t>
            </a:r>
            <a:r>
              <a:rPr lang="en-CA" b="1" dirty="0" smtClean="0"/>
              <a:t>to Promote </a:t>
            </a:r>
            <a:r>
              <a:rPr lang="en-CA" b="1" dirty="0" smtClean="0">
                <a:solidFill>
                  <a:srgbClr val="FF0000"/>
                </a:solidFill>
              </a:rPr>
              <a:t>Content Knowledge</a:t>
            </a:r>
            <a:endParaRPr lang="en-CA" dirty="0">
              <a:solidFill>
                <a:srgbClr val="FF0000"/>
              </a:solidFill>
            </a:endParaRPr>
          </a:p>
        </p:txBody>
      </p:sp>
    </p:spTree>
    <p:extLst>
      <p:ext uri="{BB962C8B-B14F-4D97-AF65-F5344CB8AC3E}">
        <p14:creationId xmlns:p14="http://schemas.microsoft.com/office/powerpoint/2010/main" val="492817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5439" y="3336240"/>
            <a:ext cx="4089324" cy="3058580"/>
            <a:chOff x="316100" y="2320625"/>
            <a:chExt cx="4089324" cy="1935165"/>
          </a:xfrm>
          <a:solidFill>
            <a:srgbClr val="003468"/>
          </a:solidFill>
        </p:grpSpPr>
        <p:sp>
          <p:nvSpPr>
            <p:cNvPr id="20" name="Rectangle 19"/>
            <p:cNvSpPr>
              <a:spLocks/>
            </p:cNvSpPr>
            <p:nvPr/>
          </p:nvSpPr>
          <p:spPr>
            <a:xfrm>
              <a:off x="316100" y="2320625"/>
              <a:ext cx="4089324" cy="1935165"/>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1" name="TextBox 20"/>
            <p:cNvSpPr txBox="1"/>
            <p:nvPr/>
          </p:nvSpPr>
          <p:spPr>
            <a:xfrm>
              <a:off x="390805" y="2425021"/>
              <a:ext cx="3952796" cy="1694154"/>
            </a:xfrm>
            <a:prstGeom prst="rect">
              <a:avLst/>
            </a:prstGeom>
            <a:noFill/>
          </p:spPr>
          <p:txBody>
            <a:bodyPr wrap="square" rtlCol="0" anchor="ctr">
              <a:spAutoFit/>
            </a:bodyPr>
            <a:lstStyle/>
            <a:p>
              <a:pPr marL="342900" indent="-342900">
                <a:buFont typeface="Arial"/>
                <a:buChar char="•"/>
              </a:pPr>
              <a:r>
                <a:rPr lang="en-US" sz="2400" dirty="0" smtClean="0">
                  <a:latin typeface="Arial"/>
                  <a:cs typeface="Arial"/>
                </a:rPr>
                <a:t>Questioning what it means TO UNDERSTAND…</a:t>
              </a:r>
              <a:r>
                <a:rPr lang="en-US" sz="2400" dirty="0">
                  <a:latin typeface="Arial"/>
                  <a:cs typeface="Arial"/>
                </a:rPr>
                <a:t/>
              </a:r>
              <a:br>
                <a:rPr lang="en-US" sz="2400" dirty="0">
                  <a:latin typeface="Arial"/>
                  <a:cs typeface="Arial"/>
                </a:rPr>
              </a:br>
              <a:endParaRPr lang="en-US" sz="2400" dirty="0">
                <a:latin typeface="Arial"/>
                <a:cs typeface="Arial"/>
              </a:endParaRPr>
            </a:p>
            <a:p>
              <a:pPr marL="342900" indent="-342900">
                <a:buFont typeface="Arial"/>
                <a:buChar char="•"/>
              </a:pPr>
              <a:r>
                <a:rPr lang="en-US" sz="2400" dirty="0">
                  <a:latin typeface="Arial"/>
                  <a:cs typeface="Arial"/>
                </a:rPr>
                <a:t>Role of TCs previous conceptual understanding</a:t>
              </a:r>
            </a:p>
          </p:txBody>
        </p:sp>
      </p:grpSp>
      <p:sp>
        <p:nvSpPr>
          <p:cNvPr id="27" name="TextBox 26"/>
          <p:cNvSpPr txBox="1"/>
          <p:nvPr/>
        </p:nvSpPr>
        <p:spPr>
          <a:xfrm>
            <a:off x="4572000" y="2364526"/>
            <a:ext cx="4372457" cy="4093428"/>
          </a:xfrm>
          <a:prstGeom prst="rect">
            <a:avLst/>
          </a:prstGeom>
          <a:solidFill>
            <a:schemeClr val="accent2">
              <a:lumMod val="20000"/>
              <a:lumOff val="80000"/>
            </a:schemeClr>
          </a:solidFill>
        </p:spPr>
        <p:txBody>
          <a:bodyPr wrap="square" rtlCol="0">
            <a:spAutoFit/>
          </a:bodyPr>
          <a:lstStyle/>
          <a:p>
            <a:r>
              <a:rPr lang="en-CA" sz="2000" i="1" dirty="0">
                <a:latin typeface="Arial"/>
                <a:cs typeface="Arial"/>
              </a:rPr>
              <a:t>“Coming into the program, we were all sort of </a:t>
            </a:r>
            <a:r>
              <a:rPr lang="en-CA" sz="2000" i="1" u="sng" dirty="0">
                <a:latin typeface="Arial"/>
                <a:cs typeface="Arial"/>
              </a:rPr>
              <a:t>though</a:t>
            </a:r>
            <a:r>
              <a:rPr lang="en-CA" sz="2000" i="1" dirty="0">
                <a:latin typeface="Arial"/>
                <a:cs typeface="Arial"/>
              </a:rPr>
              <a:t>t that we were expected to be masters, and if the instructor puts up a clicker question, you think ‘Jeez, I don’t actually know the answer’ – immediately you think well, we’re all supposed to be masters, I’m probably the only one who doesn’t know.  But uh when the responses come in, you see other people think like you, it’s definitely reassuring.”</a:t>
            </a:r>
          </a:p>
          <a:p>
            <a:pPr algn="r"/>
            <a:r>
              <a:rPr lang="en-CA" sz="2000" dirty="0">
                <a:solidFill>
                  <a:srgbClr val="000000"/>
                </a:solidFill>
                <a:latin typeface="Arial"/>
                <a:cs typeface="Arial"/>
              </a:rPr>
              <a:t>Pre-Interview 2</a:t>
            </a:r>
            <a:endParaRPr lang="en-US" sz="2000" dirty="0">
              <a:solidFill>
                <a:srgbClr val="000000"/>
              </a:solidFill>
              <a:latin typeface="Arial"/>
              <a:cs typeface="Arial"/>
            </a:endParaRPr>
          </a:p>
        </p:txBody>
      </p:sp>
      <p:grpSp>
        <p:nvGrpSpPr>
          <p:cNvPr id="22" name="Group 21"/>
          <p:cNvGrpSpPr/>
          <p:nvPr/>
        </p:nvGrpSpPr>
        <p:grpSpPr>
          <a:xfrm>
            <a:off x="305438" y="1990646"/>
            <a:ext cx="4089325" cy="1307458"/>
            <a:chOff x="316099" y="2320625"/>
            <a:chExt cx="4089325" cy="2705317"/>
          </a:xfrm>
          <a:solidFill>
            <a:schemeClr val="accent1">
              <a:lumMod val="20000"/>
              <a:lumOff val="80000"/>
            </a:schemeClr>
          </a:solidFill>
        </p:grpSpPr>
        <p:sp>
          <p:nvSpPr>
            <p:cNvPr id="23" name="Rectangle 22"/>
            <p:cNvSpPr>
              <a:spLocks/>
            </p:cNvSpPr>
            <p:nvPr/>
          </p:nvSpPr>
          <p:spPr>
            <a:xfrm>
              <a:off x="316100" y="2320625"/>
              <a:ext cx="4089324" cy="2207258"/>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4" name="TextBox 23"/>
            <p:cNvSpPr txBox="1"/>
            <p:nvPr/>
          </p:nvSpPr>
          <p:spPr>
            <a:xfrm>
              <a:off x="316099" y="2542290"/>
              <a:ext cx="4089323" cy="2483652"/>
            </a:xfrm>
            <a:prstGeom prst="rect">
              <a:avLst/>
            </a:prstGeom>
            <a:noFill/>
          </p:spPr>
          <p:txBody>
            <a:bodyPr wrap="square" rtlCol="0">
              <a:spAutoFit/>
            </a:bodyPr>
            <a:lstStyle/>
            <a:p>
              <a:pPr algn="ctr"/>
              <a:r>
                <a:rPr lang="en-US" sz="2400" b="1" dirty="0" smtClean="0">
                  <a:solidFill>
                    <a:srgbClr val="000000"/>
                  </a:solidFill>
                  <a:latin typeface="Arial"/>
                  <a:cs typeface="Arial"/>
                </a:rPr>
                <a:t>VALUE OF CONCEPTUAL UNDERSTANDING</a:t>
              </a:r>
            </a:p>
            <a:p>
              <a:pPr algn="ctr"/>
              <a:endParaRPr lang="en-US" sz="2400" b="1" dirty="0" smtClean="0">
                <a:solidFill>
                  <a:srgbClr val="000000"/>
                </a:solidFill>
                <a:latin typeface="Arial"/>
                <a:cs typeface="Arial"/>
              </a:endParaRPr>
            </a:p>
          </p:txBody>
        </p:sp>
      </p:grpSp>
      <p:sp>
        <p:nvSpPr>
          <p:cNvPr id="2" name="Title 1"/>
          <p:cNvSpPr>
            <a:spLocks noGrp="1"/>
          </p:cNvSpPr>
          <p:nvPr>
            <p:ph type="title"/>
          </p:nvPr>
        </p:nvSpPr>
        <p:spPr/>
        <p:txBody>
          <a:bodyPr>
            <a:normAutofit fontScale="90000"/>
          </a:bodyPr>
          <a:lstStyle/>
          <a:p>
            <a:r>
              <a:rPr lang="en-CA" b="1" dirty="0"/>
              <a:t>Technology as a Vehicle </a:t>
            </a:r>
            <a:r>
              <a:rPr lang="en-CA" b="1" dirty="0" smtClean="0"/>
              <a:t>to Promote </a:t>
            </a:r>
            <a:r>
              <a:rPr lang="en-CA" b="1" dirty="0">
                <a:solidFill>
                  <a:srgbClr val="FF0000"/>
                </a:solidFill>
              </a:rPr>
              <a:t>Scientific Thinking</a:t>
            </a:r>
            <a:endParaRPr lang="en-CA" dirty="0">
              <a:solidFill>
                <a:srgbClr val="FF0000"/>
              </a:solidFill>
            </a:endParaRPr>
          </a:p>
        </p:txBody>
      </p:sp>
    </p:spTree>
    <p:extLst>
      <p:ext uri="{BB962C8B-B14F-4D97-AF65-F5344CB8AC3E}">
        <p14:creationId xmlns:p14="http://schemas.microsoft.com/office/powerpoint/2010/main" val="3613239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5439" y="3336240"/>
            <a:ext cx="4089324" cy="3058580"/>
            <a:chOff x="316100" y="2320625"/>
            <a:chExt cx="4089324" cy="1935165"/>
          </a:xfrm>
          <a:solidFill>
            <a:srgbClr val="003468"/>
          </a:solidFill>
        </p:grpSpPr>
        <p:sp>
          <p:nvSpPr>
            <p:cNvPr id="20" name="Rectangle 19"/>
            <p:cNvSpPr>
              <a:spLocks/>
            </p:cNvSpPr>
            <p:nvPr/>
          </p:nvSpPr>
          <p:spPr>
            <a:xfrm>
              <a:off x="316100" y="2320625"/>
              <a:ext cx="4089324" cy="1935165"/>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1" name="TextBox 20"/>
            <p:cNvSpPr txBox="1"/>
            <p:nvPr/>
          </p:nvSpPr>
          <p:spPr>
            <a:xfrm>
              <a:off x="390805" y="2425022"/>
              <a:ext cx="3952796" cy="1694154"/>
            </a:xfrm>
            <a:prstGeom prst="rect">
              <a:avLst/>
            </a:prstGeom>
            <a:noFill/>
          </p:spPr>
          <p:txBody>
            <a:bodyPr wrap="square" rtlCol="0" anchor="ctr">
              <a:spAutoFit/>
            </a:bodyPr>
            <a:lstStyle/>
            <a:p>
              <a:pPr marL="342900" indent="-342900">
                <a:buFont typeface="Arial"/>
                <a:buChar char="•"/>
              </a:pPr>
              <a:r>
                <a:rPr lang="en-US" sz="2400" dirty="0" smtClean="0">
                  <a:latin typeface="Arial"/>
                  <a:cs typeface="Arial"/>
                </a:rPr>
                <a:t>Questioning what it means TO UNDERSTAND in order TO EXPLAIN…</a:t>
              </a:r>
              <a:r>
                <a:rPr lang="en-US" sz="2400" dirty="0">
                  <a:latin typeface="Arial"/>
                  <a:cs typeface="Arial"/>
                </a:rPr>
                <a:t/>
              </a:r>
              <a:br>
                <a:rPr lang="en-US" sz="2400" dirty="0">
                  <a:latin typeface="Arial"/>
                  <a:cs typeface="Arial"/>
                </a:rPr>
              </a:br>
              <a:endParaRPr lang="en-US" sz="2400" dirty="0">
                <a:latin typeface="Arial"/>
                <a:cs typeface="Arial"/>
              </a:endParaRPr>
            </a:p>
            <a:p>
              <a:pPr marL="342900" indent="-342900">
                <a:buFont typeface="Arial"/>
                <a:buChar char="•"/>
              </a:pPr>
              <a:r>
                <a:rPr lang="en-US" sz="2400" dirty="0" smtClean="0">
                  <a:latin typeface="Arial"/>
                  <a:cs typeface="Arial"/>
                </a:rPr>
                <a:t>Focusing on the process of UNDERSTANDING</a:t>
              </a:r>
              <a:endParaRPr lang="en-US" sz="2400" dirty="0">
                <a:latin typeface="Arial"/>
                <a:cs typeface="Arial"/>
              </a:endParaRPr>
            </a:p>
          </p:txBody>
        </p:sp>
      </p:grpSp>
      <p:grpSp>
        <p:nvGrpSpPr>
          <p:cNvPr id="22" name="Group 21"/>
          <p:cNvGrpSpPr/>
          <p:nvPr/>
        </p:nvGrpSpPr>
        <p:grpSpPr>
          <a:xfrm>
            <a:off x="305438" y="1990646"/>
            <a:ext cx="4089325" cy="1307458"/>
            <a:chOff x="316099" y="2320625"/>
            <a:chExt cx="4089325" cy="2705316"/>
          </a:xfrm>
          <a:solidFill>
            <a:schemeClr val="accent1">
              <a:lumMod val="20000"/>
              <a:lumOff val="80000"/>
            </a:schemeClr>
          </a:solidFill>
        </p:grpSpPr>
        <p:sp>
          <p:nvSpPr>
            <p:cNvPr id="23" name="Rectangle 22"/>
            <p:cNvSpPr>
              <a:spLocks/>
            </p:cNvSpPr>
            <p:nvPr/>
          </p:nvSpPr>
          <p:spPr>
            <a:xfrm>
              <a:off x="316100" y="2320625"/>
              <a:ext cx="4089324" cy="2207258"/>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4" name="TextBox 23"/>
            <p:cNvSpPr txBox="1"/>
            <p:nvPr/>
          </p:nvSpPr>
          <p:spPr>
            <a:xfrm>
              <a:off x="316099" y="2542290"/>
              <a:ext cx="4089323" cy="2483651"/>
            </a:xfrm>
            <a:prstGeom prst="rect">
              <a:avLst/>
            </a:prstGeom>
            <a:noFill/>
          </p:spPr>
          <p:txBody>
            <a:bodyPr wrap="square" rtlCol="0">
              <a:spAutoFit/>
            </a:bodyPr>
            <a:lstStyle/>
            <a:p>
              <a:pPr algn="ctr"/>
              <a:r>
                <a:rPr lang="en-US" sz="2400" b="1" dirty="0" smtClean="0">
                  <a:solidFill>
                    <a:srgbClr val="000000"/>
                  </a:solidFill>
                  <a:latin typeface="Arial"/>
                  <a:cs typeface="Arial"/>
                </a:rPr>
                <a:t>VALUE OF PEDAGOGICAL UNDERSTANDING</a:t>
              </a:r>
            </a:p>
            <a:p>
              <a:pPr algn="ctr"/>
              <a:endParaRPr lang="en-US" sz="2400" b="1" dirty="0" smtClean="0">
                <a:solidFill>
                  <a:srgbClr val="000000"/>
                </a:solidFill>
                <a:latin typeface="Arial"/>
                <a:cs typeface="Arial"/>
              </a:endParaRPr>
            </a:p>
          </p:txBody>
        </p:sp>
      </p:grpSp>
      <p:sp>
        <p:nvSpPr>
          <p:cNvPr id="2" name="Title 1"/>
          <p:cNvSpPr>
            <a:spLocks noGrp="1"/>
          </p:cNvSpPr>
          <p:nvPr>
            <p:ph type="title"/>
          </p:nvPr>
        </p:nvSpPr>
        <p:spPr/>
        <p:txBody>
          <a:bodyPr>
            <a:normAutofit fontScale="90000"/>
          </a:bodyPr>
          <a:lstStyle/>
          <a:p>
            <a:r>
              <a:rPr lang="en-CA" b="1" dirty="0"/>
              <a:t>Technology as a Vehicle </a:t>
            </a:r>
            <a:r>
              <a:rPr lang="en-CA" b="1" dirty="0" smtClean="0"/>
              <a:t>to Promote </a:t>
            </a:r>
            <a:r>
              <a:rPr lang="en-CA" b="1" dirty="0" smtClean="0">
                <a:solidFill>
                  <a:srgbClr val="FF0000"/>
                </a:solidFill>
              </a:rPr>
              <a:t>Pedagogical Thinking</a:t>
            </a:r>
            <a:endParaRPr lang="en-CA" dirty="0">
              <a:solidFill>
                <a:srgbClr val="FF0000"/>
              </a:solidFill>
            </a:endParaRPr>
          </a:p>
        </p:txBody>
      </p:sp>
      <p:sp>
        <p:nvSpPr>
          <p:cNvPr id="10" name="TextBox 9"/>
          <p:cNvSpPr txBox="1"/>
          <p:nvPr/>
        </p:nvSpPr>
        <p:spPr>
          <a:xfrm>
            <a:off x="4986338" y="2601121"/>
            <a:ext cx="3700462" cy="3785652"/>
          </a:xfrm>
          <a:prstGeom prst="rect">
            <a:avLst/>
          </a:prstGeom>
          <a:solidFill>
            <a:srgbClr val="DCE6F2"/>
          </a:solidFill>
        </p:spPr>
        <p:txBody>
          <a:bodyPr wrap="square" rtlCol="0">
            <a:spAutoFit/>
          </a:bodyPr>
          <a:lstStyle/>
          <a:p>
            <a:r>
              <a:rPr lang="en-CA" sz="2400" i="1" dirty="0" smtClean="0">
                <a:latin typeface="Arial"/>
                <a:cs typeface="Arial"/>
              </a:rPr>
              <a:t>“It (clickers) really </a:t>
            </a:r>
            <a:r>
              <a:rPr lang="en-CA" sz="2400" i="1" dirty="0">
                <a:latin typeface="Arial"/>
                <a:cs typeface="Arial"/>
              </a:rPr>
              <a:t>opens the door for </a:t>
            </a:r>
            <a:r>
              <a:rPr lang="en-CA" sz="2400" i="1" dirty="0" smtClean="0">
                <a:latin typeface="Arial"/>
                <a:cs typeface="Arial"/>
              </a:rPr>
              <a:t>… discussions </a:t>
            </a:r>
            <a:r>
              <a:rPr lang="en-CA" sz="2400" i="1" dirty="0">
                <a:latin typeface="Arial"/>
                <a:cs typeface="Arial"/>
              </a:rPr>
              <a:t>between </a:t>
            </a:r>
            <a:r>
              <a:rPr lang="en-CA" sz="2400" i="1" dirty="0" smtClean="0">
                <a:latin typeface="Arial"/>
                <a:cs typeface="Arial"/>
              </a:rPr>
              <a:t>people … regarding </a:t>
            </a:r>
            <a:r>
              <a:rPr lang="en-CA" sz="2400" i="1" dirty="0">
                <a:latin typeface="Arial"/>
                <a:cs typeface="Arial"/>
              </a:rPr>
              <a:t>a) </a:t>
            </a:r>
            <a:r>
              <a:rPr lang="en-CA" sz="2400" i="1" dirty="0" smtClean="0">
                <a:latin typeface="Arial"/>
                <a:cs typeface="Arial"/>
              </a:rPr>
              <a:t>… </a:t>
            </a:r>
            <a:r>
              <a:rPr lang="en-CA" sz="2400" i="1" dirty="0">
                <a:latin typeface="Arial"/>
                <a:cs typeface="Arial"/>
              </a:rPr>
              <a:t>what is the right answer, and b) how would you explain that to </a:t>
            </a:r>
            <a:r>
              <a:rPr lang="en-CA" sz="2400" i="1" dirty="0" smtClean="0">
                <a:latin typeface="Arial"/>
                <a:cs typeface="Arial"/>
              </a:rPr>
              <a:t>… either </a:t>
            </a:r>
            <a:r>
              <a:rPr lang="en-CA" sz="2400" i="1" dirty="0">
                <a:latin typeface="Arial"/>
                <a:cs typeface="Arial"/>
              </a:rPr>
              <a:t>teacher-candidates or to your potential students</a:t>
            </a:r>
            <a:r>
              <a:rPr lang="en-CA" sz="2400" i="1" dirty="0" smtClean="0">
                <a:latin typeface="Arial"/>
                <a:cs typeface="Arial"/>
              </a:rPr>
              <a:t>.</a:t>
            </a:r>
            <a:r>
              <a:rPr lang="en-US" sz="2400" i="1" dirty="0" smtClean="0">
                <a:latin typeface="Arial"/>
                <a:cs typeface="Arial"/>
              </a:rPr>
              <a:t>” </a:t>
            </a:r>
          </a:p>
          <a:p>
            <a:pPr algn="r"/>
            <a:r>
              <a:rPr lang="en-US" sz="2400" dirty="0" smtClean="0">
                <a:latin typeface="Arial"/>
                <a:cs typeface="Arial"/>
              </a:rPr>
              <a:t>Pre-Interview 2</a:t>
            </a:r>
          </a:p>
        </p:txBody>
      </p:sp>
    </p:spTree>
    <p:extLst>
      <p:ext uri="{BB962C8B-B14F-4D97-AF65-F5344CB8AC3E}">
        <p14:creationId xmlns:p14="http://schemas.microsoft.com/office/powerpoint/2010/main" val="696879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6437" y="2747004"/>
            <a:ext cx="8631125" cy="3416320"/>
          </a:xfrm>
          <a:prstGeom prst="rect">
            <a:avLst/>
          </a:prstGeom>
          <a:solidFill>
            <a:schemeClr val="accent2">
              <a:lumMod val="20000"/>
              <a:lumOff val="80000"/>
            </a:schemeClr>
          </a:solidFill>
        </p:spPr>
        <p:txBody>
          <a:bodyPr wrap="square" rtlCol="0">
            <a:spAutoFit/>
          </a:bodyPr>
          <a:lstStyle/>
          <a:p>
            <a:r>
              <a:rPr lang="en-US" sz="2400" i="1" dirty="0" smtClean="0">
                <a:latin typeface="Arial" pitchFamily="34" charset="0"/>
                <a:cs typeface="Arial" pitchFamily="34" charset="0"/>
              </a:rPr>
              <a:t>“So</a:t>
            </a:r>
            <a:r>
              <a:rPr lang="en-US" sz="2400" i="1" dirty="0">
                <a:latin typeface="Arial" pitchFamily="34" charset="0"/>
                <a:cs typeface="Arial" pitchFamily="34" charset="0"/>
              </a:rPr>
              <a:t>, if you set it up in a dynamic </a:t>
            </a:r>
            <a:r>
              <a:rPr lang="en-US" sz="2400" i="1" dirty="0" smtClean="0">
                <a:latin typeface="Arial" pitchFamily="34" charset="0"/>
                <a:cs typeface="Arial" pitchFamily="34" charset="0"/>
              </a:rPr>
              <a:t>where… </a:t>
            </a:r>
            <a:r>
              <a:rPr lang="en-US" sz="2400" i="1" dirty="0">
                <a:latin typeface="Arial" pitchFamily="34" charset="0"/>
                <a:cs typeface="Arial" pitchFamily="34" charset="0"/>
              </a:rPr>
              <a:t>different types of people </a:t>
            </a:r>
            <a:r>
              <a:rPr lang="en-US" sz="2400" i="1" dirty="0" smtClean="0">
                <a:latin typeface="Arial" pitchFamily="34" charset="0"/>
                <a:cs typeface="Arial" pitchFamily="34" charset="0"/>
              </a:rPr>
              <a:t>have [different needs], </a:t>
            </a:r>
            <a:r>
              <a:rPr lang="en-US" sz="2400" i="1" dirty="0">
                <a:latin typeface="Arial" pitchFamily="34" charset="0"/>
                <a:cs typeface="Arial" pitchFamily="34" charset="0"/>
              </a:rPr>
              <a:t>so if you need to talk to someone, you still get that, if you need silence, you get to think on it on your own, and then people aren’t so </a:t>
            </a:r>
            <a:r>
              <a:rPr lang="en-US" sz="2400" i="1" dirty="0" smtClean="0">
                <a:latin typeface="Arial" pitchFamily="34" charset="0"/>
                <a:cs typeface="Arial" pitchFamily="34" charset="0"/>
              </a:rPr>
              <a:t>stressed… </a:t>
            </a:r>
            <a:r>
              <a:rPr lang="en-US" sz="2400" i="1" dirty="0">
                <a:latin typeface="Arial"/>
                <a:cs typeface="Arial"/>
              </a:rPr>
              <a:t>And they actually get to argue and talk back and forth and they’ll remember it more. So for them, I think they’ll master it more</a:t>
            </a:r>
            <a:r>
              <a:rPr lang="en-US" sz="2400" i="1" dirty="0" smtClean="0">
                <a:latin typeface="Arial"/>
                <a:cs typeface="Arial"/>
              </a:rPr>
              <a:t>.”</a:t>
            </a:r>
          </a:p>
          <a:p>
            <a:pPr algn="r"/>
            <a:endParaRPr lang="en-US" sz="2400" dirty="0">
              <a:solidFill>
                <a:srgbClr val="000000"/>
              </a:solidFill>
              <a:latin typeface="Arial" pitchFamily="34" charset="0"/>
              <a:cs typeface="Arial" pitchFamily="34" charset="0"/>
            </a:endParaRPr>
          </a:p>
          <a:p>
            <a:pPr algn="r"/>
            <a:r>
              <a:rPr lang="en-US" sz="2400" dirty="0" smtClean="0">
                <a:solidFill>
                  <a:srgbClr val="000000"/>
                </a:solidFill>
                <a:latin typeface="Arial" pitchFamily="34" charset="0"/>
                <a:cs typeface="Arial" pitchFamily="34" charset="0"/>
              </a:rPr>
              <a:t>Post-Interview 2, Participant 20</a:t>
            </a:r>
          </a:p>
        </p:txBody>
      </p:sp>
      <p:sp>
        <p:nvSpPr>
          <p:cNvPr id="2" name="Title 1"/>
          <p:cNvSpPr>
            <a:spLocks noGrp="1"/>
          </p:cNvSpPr>
          <p:nvPr>
            <p:ph type="title"/>
          </p:nvPr>
        </p:nvSpPr>
        <p:spPr/>
        <p:txBody>
          <a:bodyPr>
            <a:normAutofit fontScale="90000"/>
          </a:bodyPr>
          <a:lstStyle/>
          <a:p>
            <a:r>
              <a:rPr lang="en-CA" b="1" dirty="0" smtClean="0"/>
              <a:t>Technology as a Vehicle for promoting </a:t>
            </a:r>
            <a:r>
              <a:rPr lang="en-CA" b="1" dirty="0" smtClean="0">
                <a:solidFill>
                  <a:srgbClr val="FF0000"/>
                </a:solidFill>
              </a:rPr>
              <a:t>Student Engagement</a:t>
            </a:r>
            <a:endParaRPr lang="en-CA" dirty="0">
              <a:solidFill>
                <a:srgbClr val="FF0000"/>
              </a:solidFill>
            </a:endParaRPr>
          </a:p>
        </p:txBody>
      </p:sp>
    </p:spTree>
    <p:extLst>
      <p:ext uri="{BB962C8B-B14F-4D97-AF65-F5344CB8AC3E}">
        <p14:creationId xmlns:p14="http://schemas.microsoft.com/office/powerpoint/2010/main" val="69157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5439" y="3316575"/>
            <a:ext cx="4089324" cy="3078245"/>
            <a:chOff x="316100" y="2308183"/>
            <a:chExt cx="4089324" cy="1947607"/>
          </a:xfrm>
          <a:solidFill>
            <a:srgbClr val="003468"/>
          </a:solidFill>
        </p:grpSpPr>
        <p:sp>
          <p:nvSpPr>
            <p:cNvPr id="20" name="Rectangle 19"/>
            <p:cNvSpPr>
              <a:spLocks/>
            </p:cNvSpPr>
            <p:nvPr/>
          </p:nvSpPr>
          <p:spPr>
            <a:xfrm>
              <a:off x="316100" y="2320625"/>
              <a:ext cx="4089324" cy="1935165"/>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1" name="TextBox 20"/>
            <p:cNvSpPr txBox="1"/>
            <p:nvPr/>
          </p:nvSpPr>
          <p:spPr>
            <a:xfrm>
              <a:off x="390805" y="2308183"/>
              <a:ext cx="3952796" cy="1927831"/>
            </a:xfrm>
            <a:prstGeom prst="rect">
              <a:avLst/>
            </a:prstGeom>
            <a:noFill/>
          </p:spPr>
          <p:txBody>
            <a:bodyPr wrap="square" rtlCol="0" anchor="ctr">
              <a:spAutoFit/>
            </a:bodyPr>
            <a:lstStyle/>
            <a:p>
              <a:pPr marL="342900" indent="-342900">
                <a:buFont typeface="Arial"/>
                <a:buChar char="•"/>
              </a:pPr>
              <a:r>
                <a:rPr lang="en-US" sz="2400" dirty="0" smtClean="0">
                  <a:latin typeface="Arial"/>
                  <a:cs typeface="Arial"/>
                </a:rPr>
                <a:t>Necessary for conceptual understanding</a:t>
              </a:r>
              <a:br>
                <a:rPr lang="en-US" sz="2400" dirty="0" smtClean="0">
                  <a:latin typeface="Arial"/>
                  <a:cs typeface="Arial"/>
                </a:rPr>
              </a:br>
              <a:r>
                <a:rPr lang="en-US" dirty="0" smtClean="0">
                  <a:latin typeface="Arial"/>
                  <a:cs typeface="Arial"/>
                </a:rPr>
                <a:t>  </a:t>
              </a:r>
            </a:p>
            <a:p>
              <a:pPr marL="342900" indent="-342900">
                <a:buFont typeface="Arial"/>
                <a:buChar char="•"/>
              </a:pPr>
              <a:r>
                <a:rPr lang="en-US" sz="2400" dirty="0" smtClean="0">
                  <a:latin typeface="Arial"/>
                  <a:cs typeface="Arial"/>
                </a:rPr>
                <a:t>Classroom realities are single most limiting factor in application of this value</a:t>
              </a:r>
            </a:p>
          </p:txBody>
        </p:sp>
      </p:grpSp>
      <p:sp>
        <p:nvSpPr>
          <p:cNvPr id="27" name="TextBox 26"/>
          <p:cNvSpPr txBox="1"/>
          <p:nvPr/>
        </p:nvSpPr>
        <p:spPr>
          <a:xfrm>
            <a:off x="4595080" y="1985495"/>
            <a:ext cx="4548920" cy="4893647"/>
          </a:xfrm>
          <a:prstGeom prst="rect">
            <a:avLst/>
          </a:prstGeom>
          <a:solidFill>
            <a:schemeClr val="accent2">
              <a:lumMod val="20000"/>
              <a:lumOff val="80000"/>
            </a:schemeClr>
          </a:solidFill>
        </p:spPr>
        <p:txBody>
          <a:bodyPr wrap="square" rtlCol="0">
            <a:spAutoFit/>
          </a:bodyPr>
          <a:lstStyle/>
          <a:p>
            <a:r>
              <a:rPr lang="en-CA" sz="2400" i="1" dirty="0">
                <a:latin typeface="Arial" pitchFamily="34" charset="0"/>
                <a:cs typeface="Arial" pitchFamily="34" charset="0"/>
              </a:rPr>
              <a:t>“… some of the physics 11s who are just doing it to do a science, and are just, ‘Alright, Physics, I’ll try it out.’ Some of them were not as en-engaged, and I think doing the… voting-style questions helped get them more into it and more involved. So I’d say… it’s helpful to get those students who hide at the back in these 30 person classes.”</a:t>
            </a:r>
          </a:p>
          <a:p>
            <a:pPr algn="r"/>
            <a:r>
              <a:rPr lang="en-CA" sz="2400" i="1" dirty="0" smtClean="0">
                <a:latin typeface="Arial" pitchFamily="34" charset="0"/>
                <a:cs typeface="Arial" pitchFamily="34" charset="0"/>
              </a:rPr>
              <a:t>Post-interview </a:t>
            </a:r>
            <a:r>
              <a:rPr lang="en-CA" sz="2400" i="1" dirty="0">
                <a:latin typeface="Arial" pitchFamily="34" charset="0"/>
                <a:cs typeface="Arial" pitchFamily="34" charset="0"/>
              </a:rPr>
              <a:t>3</a:t>
            </a:r>
            <a:endParaRPr lang="en-US" sz="2400" i="1" dirty="0">
              <a:latin typeface="Arial" pitchFamily="34" charset="0"/>
              <a:cs typeface="Arial" pitchFamily="34" charset="0"/>
            </a:endParaRPr>
          </a:p>
        </p:txBody>
      </p:sp>
      <p:grpSp>
        <p:nvGrpSpPr>
          <p:cNvPr id="22" name="Group 21"/>
          <p:cNvGrpSpPr/>
          <p:nvPr/>
        </p:nvGrpSpPr>
        <p:grpSpPr>
          <a:xfrm>
            <a:off x="305438" y="1990646"/>
            <a:ext cx="4089325" cy="1307457"/>
            <a:chOff x="316099" y="2320625"/>
            <a:chExt cx="4089325" cy="2705315"/>
          </a:xfrm>
          <a:solidFill>
            <a:schemeClr val="accent1">
              <a:lumMod val="20000"/>
              <a:lumOff val="80000"/>
            </a:schemeClr>
          </a:solidFill>
        </p:grpSpPr>
        <p:sp>
          <p:nvSpPr>
            <p:cNvPr id="23" name="Rectangle 22"/>
            <p:cNvSpPr>
              <a:spLocks/>
            </p:cNvSpPr>
            <p:nvPr/>
          </p:nvSpPr>
          <p:spPr>
            <a:xfrm>
              <a:off x="316100" y="2320625"/>
              <a:ext cx="4089324" cy="2207258"/>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4" name="TextBox 23"/>
            <p:cNvSpPr txBox="1"/>
            <p:nvPr/>
          </p:nvSpPr>
          <p:spPr>
            <a:xfrm>
              <a:off x="316099" y="2542290"/>
              <a:ext cx="4089323" cy="2483650"/>
            </a:xfrm>
            <a:prstGeom prst="rect">
              <a:avLst/>
            </a:prstGeom>
            <a:noFill/>
          </p:spPr>
          <p:txBody>
            <a:bodyPr wrap="square" rtlCol="0">
              <a:spAutoFit/>
            </a:bodyPr>
            <a:lstStyle/>
            <a:p>
              <a:pPr algn="ctr"/>
              <a:r>
                <a:rPr lang="en-US" sz="2400" b="1" dirty="0" smtClean="0">
                  <a:solidFill>
                    <a:srgbClr val="000000"/>
                  </a:solidFill>
                  <a:latin typeface="Arial"/>
                  <a:cs typeface="Arial"/>
                </a:rPr>
                <a:t>ROLE OF STUDENT ENGAGEMENT</a:t>
              </a:r>
            </a:p>
            <a:p>
              <a:pPr algn="ctr"/>
              <a:endParaRPr lang="en-US" sz="2400" b="1" dirty="0" smtClean="0">
                <a:solidFill>
                  <a:srgbClr val="000000"/>
                </a:solidFill>
                <a:latin typeface="Arial"/>
                <a:cs typeface="Arial"/>
              </a:endParaRPr>
            </a:p>
          </p:txBody>
        </p:sp>
      </p:grpSp>
      <p:sp>
        <p:nvSpPr>
          <p:cNvPr id="2" name="Title 1"/>
          <p:cNvSpPr>
            <a:spLocks noGrp="1"/>
          </p:cNvSpPr>
          <p:nvPr>
            <p:ph type="title"/>
          </p:nvPr>
        </p:nvSpPr>
        <p:spPr/>
        <p:txBody>
          <a:bodyPr>
            <a:normAutofit fontScale="90000"/>
          </a:bodyPr>
          <a:lstStyle/>
          <a:p>
            <a:r>
              <a:rPr lang="en-CA" b="1" dirty="0"/>
              <a:t>Technology as a Vehicle for promoting </a:t>
            </a:r>
            <a:r>
              <a:rPr lang="en-CA" b="1" dirty="0">
                <a:solidFill>
                  <a:srgbClr val="FF0000"/>
                </a:solidFill>
              </a:rPr>
              <a:t>Student Engagement</a:t>
            </a:r>
            <a:endParaRPr lang="en-CA" dirty="0">
              <a:solidFill>
                <a:srgbClr val="FF0000"/>
              </a:solidFill>
            </a:endParaRPr>
          </a:p>
        </p:txBody>
      </p:sp>
    </p:spTree>
    <p:extLst>
      <p:ext uri="{BB962C8B-B14F-4D97-AF65-F5344CB8AC3E}">
        <p14:creationId xmlns:p14="http://schemas.microsoft.com/office/powerpoint/2010/main" val="1607927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dirty="0" smtClean="0"/>
              <a:t>Promoting </a:t>
            </a:r>
            <a:r>
              <a:rPr lang="en-CA" b="1" dirty="0" smtClean="0">
                <a:solidFill>
                  <a:srgbClr val="FF0000"/>
                </a:solidFill>
              </a:rPr>
              <a:t>Deliberate Pedagogical Thinking </a:t>
            </a:r>
            <a:r>
              <a:rPr lang="en-CA" b="1" dirty="0" smtClean="0"/>
              <a:t>with Technology</a:t>
            </a:r>
            <a:endParaRPr lang="en-CA" b="1" dirty="0"/>
          </a:p>
        </p:txBody>
      </p:sp>
      <p:pic>
        <p:nvPicPr>
          <p:cNvPr id="1026" name="Picture 2" descr="http://memokitchen.com/blog/wp-content/uploads/2012/07/bulb-disrup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2787253"/>
            <a:ext cx="48006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0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b="1" dirty="0" smtClean="0"/>
              <a:t>Physics Teacher-Candidates</a:t>
            </a:r>
            <a:endParaRPr lang="en-CA" b="1"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2585" t="4051" b="8774"/>
          <a:stretch/>
        </p:blipFill>
        <p:spPr>
          <a:xfrm>
            <a:off x="1314450" y="2185988"/>
            <a:ext cx="6776271" cy="4500562"/>
          </a:xfrm>
          <a:prstGeom prst="rect">
            <a:avLst/>
          </a:prstGeom>
        </p:spPr>
      </p:pic>
    </p:spTree>
    <p:extLst>
      <p:ext uri="{BB962C8B-B14F-4D97-AF65-F5344CB8AC3E}">
        <p14:creationId xmlns:p14="http://schemas.microsoft.com/office/powerpoint/2010/main" val="115856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5439" y="3336242"/>
            <a:ext cx="4089324" cy="3058581"/>
            <a:chOff x="316100" y="2320625"/>
            <a:chExt cx="4089324" cy="1935165"/>
          </a:xfrm>
          <a:solidFill>
            <a:srgbClr val="003468"/>
          </a:solidFill>
        </p:grpSpPr>
        <p:sp>
          <p:nvSpPr>
            <p:cNvPr id="20" name="Rectangle 19"/>
            <p:cNvSpPr>
              <a:spLocks/>
            </p:cNvSpPr>
            <p:nvPr/>
          </p:nvSpPr>
          <p:spPr>
            <a:xfrm>
              <a:off x="316100" y="2320625"/>
              <a:ext cx="4089324" cy="1935165"/>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1" name="TextBox 20"/>
            <p:cNvSpPr txBox="1"/>
            <p:nvPr/>
          </p:nvSpPr>
          <p:spPr>
            <a:xfrm>
              <a:off x="390805" y="2327092"/>
              <a:ext cx="3952796" cy="1927830"/>
            </a:xfrm>
            <a:prstGeom prst="rect">
              <a:avLst/>
            </a:prstGeom>
            <a:noFill/>
          </p:spPr>
          <p:txBody>
            <a:bodyPr wrap="square" rtlCol="0" anchor="ctr">
              <a:spAutoFit/>
            </a:bodyPr>
            <a:lstStyle/>
            <a:p>
              <a:pPr marL="342900" indent="-342900">
                <a:buFont typeface="Arial"/>
                <a:buChar char="•"/>
              </a:pPr>
              <a:r>
                <a:rPr lang="en-US" sz="2400" dirty="0">
                  <a:latin typeface="Arial"/>
                  <a:cs typeface="Arial"/>
                </a:rPr>
                <a:t>Technology </a:t>
              </a:r>
              <a:r>
                <a:rPr lang="en-US" sz="2400" dirty="0" smtClean="0">
                  <a:latin typeface="Arial"/>
                  <a:cs typeface="Arial"/>
                </a:rPr>
                <a:t>requires </a:t>
              </a:r>
              <a:r>
                <a:rPr lang="en-US" sz="2400" dirty="0">
                  <a:latin typeface="Arial"/>
                  <a:cs typeface="Arial"/>
                </a:rPr>
                <a:t>a pedagogical purpose</a:t>
              </a:r>
            </a:p>
            <a:p>
              <a:pPr marL="342900" indent="-342900">
                <a:buFont typeface="Arial"/>
                <a:buChar char="•"/>
              </a:pPr>
              <a:r>
                <a:rPr lang="en-US" sz="2400" dirty="0">
                  <a:latin typeface="Arial"/>
                  <a:cs typeface="Arial"/>
                </a:rPr>
                <a:t>Conceptual understanding </a:t>
              </a:r>
              <a:r>
                <a:rPr lang="en-US" sz="2400" dirty="0" smtClean="0">
                  <a:latin typeface="Arial"/>
                  <a:cs typeface="Arial"/>
                </a:rPr>
                <a:t>as </a:t>
              </a:r>
              <a:r>
                <a:rPr lang="en-US" sz="2400" dirty="0">
                  <a:latin typeface="Arial"/>
                  <a:cs typeface="Arial"/>
                </a:rPr>
                <a:t>an important outcome</a:t>
              </a:r>
            </a:p>
            <a:p>
              <a:pPr marL="342900" indent="-342900">
                <a:buFont typeface="Arial"/>
                <a:buChar char="•"/>
              </a:pPr>
              <a:r>
                <a:rPr lang="en-US" sz="2400" dirty="0">
                  <a:latin typeface="Arial"/>
                  <a:cs typeface="Arial"/>
                </a:rPr>
                <a:t>Alternative mechanisms can achieve similar outcomes</a:t>
              </a:r>
            </a:p>
          </p:txBody>
        </p:sp>
      </p:grpSp>
      <p:grpSp>
        <p:nvGrpSpPr>
          <p:cNvPr id="22" name="Group 21"/>
          <p:cNvGrpSpPr/>
          <p:nvPr/>
        </p:nvGrpSpPr>
        <p:grpSpPr>
          <a:xfrm>
            <a:off x="305438" y="1990646"/>
            <a:ext cx="4089325" cy="1307458"/>
            <a:chOff x="316099" y="2320625"/>
            <a:chExt cx="4089325" cy="2705317"/>
          </a:xfrm>
          <a:solidFill>
            <a:schemeClr val="accent1">
              <a:lumMod val="20000"/>
              <a:lumOff val="80000"/>
            </a:schemeClr>
          </a:solidFill>
        </p:grpSpPr>
        <p:sp>
          <p:nvSpPr>
            <p:cNvPr id="23" name="Rectangle 22"/>
            <p:cNvSpPr>
              <a:spLocks/>
            </p:cNvSpPr>
            <p:nvPr/>
          </p:nvSpPr>
          <p:spPr>
            <a:xfrm>
              <a:off x="316100" y="2320625"/>
              <a:ext cx="4089324" cy="2207258"/>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4" name="TextBox 23"/>
            <p:cNvSpPr txBox="1"/>
            <p:nvPr/>
          </p:nvSpPr>
          <p:spPr>
            <a:xfrm>
              <a:off x="316099" y="2542290"/>
              <a:ext cx="4089323" cy="2483652"/>
            </a:xfrm>
            <a:prstGeom prst="rect">
              <a:avLst/>
            </a:prstGeom>
            <a:noFill/>
          </p:spPr>
          <p:txBody>
            <a:bodyPr wrap="square" rtlCol="0">
              <a:spAutoFit/>
            </a:bodyPr>
            <a:lstStyle/>
            <a:p>
              <a:pPr algn="ctr"/>
              <a:r>
                <a:rPr lang="en-US" sz="2400" b="1" dirty="0" smtClean="0">
                  <a:solidFill>
                    <a:srgbClr val="000000"/>
                  </a:solidFill>
                  <a:latin typeface="Arial"/>
                  <a:cs typeface="Arial"/>
                </a:rPr>
                <a:t>TECHNOLOGY AS A Vehicle not a Goal</a:t>
              </a:r>
            </a:p>
            <a:p>
              <a:pPr algn="ctr"/>
              <a:endParaRPr lang="en-US" sz="2400" b="1" dirty="0" smtClean="0">
                <a:solidFill>
                  <a:srgbClr val="000000"/>
                </a:solidFill>
                <a:latin typeface="Arial"/>
                <a:cs typeface="Arial"/>
              </a:endParaRPr>
            </a:p>
          </p:txBody>
        </p:sp>
      </p:grpSp>
      <p:sp>
        <p:nvSpPr>
          <p:cNvPr id="2" name="Title 1"/>
          <p:cNvSpPr>
            <a:spLocks noGrp="1"/>
          </p:cNvSpPr>
          <p:nvPr>
            <p:ph type="title"/>
          </p:nvPr>
        </p:nvSpPr>
        <p:spPr/>
        <p:txBody>
          <a:bodyPr>
            <a:normAutofit fontScale="90000"/>
          </a:bodyPr>
          <a:lstStyle/>
          <a:p>
            <a:r>
              <a:rPr lang="en-CA" b="1" dirty="0" smtClean="0"/>
              <a:t>Technology as a Vehicle for </a:t>
            </a:r>
            <a:r>
              <a:rPr lang="en-CA" b="1" dirty="0" smtClean="0">
                <a:solidFill>
                  <a:srgbClr val="FF0000"/>
                </a:solidFill>
              </a:rPr>
              <a:t>Deliberate Pedagogical Thinking</a:t>
            </a:r>
            <a:endParaRPr lang="en-CA" b="1" dirty="0">
              <a:solidFill>
                <a:srgbClr val="FF0000"/>
              </a:solidFill>
            </a:endParaRPr>
          </a:p>
        </p:txBody>
      </p:sp>
      <p:sp>
        <p:nvSpPr>
          <p:cNvPr id="17" name="TextBox 16"/>
          <p:cNvSpPr txBox="1"/>
          <p:nvPr/>
        </p:nvSpPr>
        <p:spPr>
          <a:xfrm>
            <a:off x="4595080" y="2114087"/>
            <a:ext cx="4372457" cy="4293483"/>
          </a:xfrm>
          <a:prstGeom prst="rect">
            <a:avLst/>
          </a:prstGeom>
          <a:solidFill>
            <a:schemeClr val="accent2">
              <a:lumMod val="20000"/>
              <a:lumOff val="80000"/>
            </a:schemeClr>
          </a:solidFill>
        </p:spPr>
        <p:txBody>
          <a:bodyPr wrap="square" rtlCol="0">
            <a:spAutoFit/>
          </a:bodyPr>
          <a:lstStyle/>
          <a:p>
            <a:r>
              <a:rPr lang="en-CA" sz="2100" dirty="0">
                <a:latin typeface="Arial"/>
                <a:cs typeface="Arial"/>
              </a:rPr>
              <a:t>“It wasn’t just the clickers alone.  It was also in…. the presentation of the question.  It wasn’t a simple plug in the answer-type question.  It had to be conceptual, in which you could… , the Bloom’s taxonomy, the higher learning of students.  So, in itself, clickers… is only a tool.  But it needs to be complemented with good conceptual questions in order to make it work</a:t>
            </a:r>
            <a:r>
              <a:rPr lang="en-CA" sz="2100" dirty="0" smtClean="0">
                <a:latin typeface="Arial"/>
                <a:cs typeface="Arial"/>
              </a:rPr>
              <a:t>.” </a:t>
            </a:r>
            <a:endParaRPr lang="en-CA" sz="2100" dirty="0">
              <a:latin typeface="Arial"/>
              <a:cs typeface="Arial"/>
            </a:endParaRPr>
          </a:p>
          <a:p>
            <a:pPr algn="r"/>
            <a:r>
              <a:rPr lang="en-CA" sz="2100" dirty="0">
                <a:latin typeface="Arial"/>
                <a:cs typeface="Arial"/>
              </a:rPr>
              <a:t>Pre-Interview 5 </a:t>
            </a:r>
            <a:endParaRPr lang="en-US" sz="2100" dirty="0">
              <a:latin typeface="Arial"/>
              <a:cs typeface="Arial"/>
            </a:endParaRPr>
          </a:p>
        </p:txBody>
      </p:sp>
    </p:spTree>
    <p:extLst>
      <p:ext uri="{BB962C8B-B14F-4D97-AF65-F5344CB8AC3E}">
        <p14:creationId xmlns:p14="http://schemas.microsoft.com/office/powerpoint/2010/main" val="3234571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5439" y="3336240"/>
            <a:ext cx="4089324" cy="3058580"/>
            <a:chOff x="316100" y="2320625"/>
            <a:chExt cx="4089324" cy="1935165"/>
          </a:xfrm>
          <a:solidFill>
            <a:srgbClr val="003468"/>
          </a:solidFill>
        </p:grpSpPr>
        <p:sp>
          <p:nvSpPr>
            <p:cNvPr id="20" name="Rectangle 19"/>
            <p:cNvSpPr>
              <a:spLocks/>
            </p:cNvSpPr>
            <p:nvPr/>
          </p:nvSpPr>
          <p:spPr>
            <a:xfrm>
              <a:off x="316100" y="2320625"/>
              <a:ext cx="4089324" cy="1935165"/>
            </a:xfrm>
            <a:prstGeom prst="rect">
              <a:avLst/>
            </a:prstGeom>
            <a:solidFill>
              <a:schemeClr val="accent1">
                <a:lumMod val="20000"/>
                <a:lumOff val="80000"/>
              </a:schemeClr>
            </a:solid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1" name="TextBox 20"/>
            <p:cNvSpPr txBox="1"/>
            <p:nvPr/>
          </p:nvSpPr>
          <p:spPr>
            <a:xfrm>
              <a:off x="390805" y="2454231"/>
              <a:ext cx="3952796" cy="1635735"/>
            </a:xfrm>
            <a:prstGeom prst="rect">
              <a:avLst/>
            </a:prstGeom>
            <a:noFill/>
          </p:spPr>
          <p:txBody>
            <a:bodyPr wrap="square" rtlCol="0" anchor="ctr">
              <a:spAutoFit/>
            </a:bodyPr>
            <a:lstStyle/>
            <a:p>
              <a:pPr marL="342900" indent="-342900">
                <a:buFont typeface="Arial"/>
                <a:buChar char="•"/>
              </a:pPr>
              <a:r>
                <a:rPr lang="en-US" sz="2400" dirty="0" smtClean="0">
                  <a:latin typeface="Arial"/>
                  <a:cs typeface="Arial"/>
                </a:rPr>
                <a:t>Capacity and willingness to explore novel technological applications</a:t>
              </a:r>
              <a:br>
                <a:rPr lang="en-US" sz="2400" dirty="0" smtClean="0">
                  <a:latin typeface="Arial"/>
                  <a:cs typeface="Arial"/>
                </a:rPr>
              </a:br>
              <a:r>
                <a:rPr lang="en-US" dirty="0" smtClean="0">
                  <a:latin typeface="Arial"/>
                  <a:cs typeface="Arial"/>
                </a:rPr>
                <a:t>  </a:t>
              </a:r>
            </a:p>
            <a:p>
              <a:pPr marL="342900" indent="-342900">
                <a:buFont typeface="Arial"/>
                <a:buChar char="•"/>
              </a:pPr>
              <a:r>
                <a:rPr lang="en-US" sz="2400" dirty="0" smtClean="0">
                  <a:latin typeface="Arial"/>
                  <a:cs typeface="Arial"/>
                </a:rPr>
                <a:t>Capacity for Deliberate Pedagogical Thinking</a:t>
              </a:r>
            </a:p>
          </p:txBody>
        </p:sp>
      </p:grpSp>
      <p:sp>
        <p:nvSpPr>
          <p:cNvPr id="27" name="TextBox 26"/>
          <p:cNvSpPr txBox="1"/>
          <p:nvPr/>
        </p:nvSpPr>
        <p:spPr>
          <a:xfrm>
            <a:off x="4514870" y="1889243"/>
            <a:ext cx="4548920" cy="4832092"/>
          </a:xfrm>
          <a:prstGeom prst="rect">
            <a:avLst/>
          </a:prstGeom>
          <a:solidFill>
            <a:schemeClr val="accent2">
              <a:lumMod val="20000"/>
              <a:lumOff val="80000"/>
            </a:schemeClr>
          </a:solidFill>
        </p:spPr>
        <p:txBody>
          <a:bodyPr wrap="square" rtlCol="0">
            <a:spAutoFit/>
          </a:bodyPr>
          <a:lstStyle/>
          <a:p>
            <a:r>
              <a:rPr lang="en-US" sz="2200" i="1" dirty="0">
                <a:latin typeface="Arial"/>
                <a:cs typeface="Arial"/>
              </a:rPr>
              <a:t>“I’m there as a teacher, (pause) but I’m also there as a student. Conversely, they’re there as a student, but they’re also there as a teacher. That doesn’t mean they’re teaching necessarily, teaching me. They’re teaching each other... You’re always a student-teacher, regardless of whether or not, what your position says. The-the moment you step out, and you meet someone, you now are both a teacher and a learner.” </a:t>
            </a:r>
          </a:p>
          <a:p>
            <a:pPr algn="r"/>
            <a:r>
              <a:rPr lang="en-US" sz="2200" dirty="0">
                <a:solidFill>
                  <a:srgbClr val="000000"/>
                </a:solidFill>
                <a:latin typeface="Arial"/>
                <a:cs typeface="Arial"/>
              </a:rPr>
              <a:t>Post-Interview 1</a:t>
            </a:r>
          </a:p>
        </p:txBody>
      </p:sp>
      <p:grpSp>
        <p:nvGrpSpPr>
          <p:cNvPr id="22" name="Group 21"/>
          <p:cNvGrpSpPr/>
          <p:nvPr/>
        </p:nvGrpSpPr>
        <p:grpSpPr>
          <a:xfrm>
            <a:off x="305438" y="1990646"/>
            <a:ext cx="4089325" cy="1307458"/>
            <a:chOff x="316099" y="2320625"/>
            <a:chExt cx="4089325" cy="2705317"/>
          </a:xfrm>
          <a:solidFill>
            <a:schemeClr val="accent1">
              <a:lumMod val="20000"/>
              <a:lumOff val="80000"/>
            </a:schemeClr>
          </a:solidFill>
        </p:grpSpPr>
        <p:sp>
          <p:nvSpPr>
            <p:cNvPr id="23" name="Rectangle 22"/>
            <p:cNvSpPr>
              <a:spLocks/>
            </p:cNvSpPr>
            <p:nvPr/>
          </p:nvSpPr>
          <p:spPr>
            <a:xfrm>
              <a:off x="316100" y="2320625"/>
              <a:ext cx="4089324" cy="2207258"/>
            </a:xfrm>
            <a:prstGeom prst="rect">
              <a:avLst/>
            </a:prstGeom>
            <a:grpFill/>
            <a:ln>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rgbClr val="000000"/>
                </a:solidFill>
              </a:endParaRPr>
            </a:p>
          </p:txBody>
        </p:sp>
        <p:sp>
          <p:nvSpPr>
            <p:cNvPr id="24" name="TextBox 23"/>
            <p:cNvSpPr txBox="1"/>
            <p:nvPr/>
          </p:nvSpPr>
          <p:spPr>
            <a:xfrm>
              <a:off x="316099" y="2542290"/>
              <a:ext cx="4089323" cy="2483652"/>
            </a:xfrm>
            <a:prstGeom prst="rect">
              <a:avLst/>
            </a:prstGeom>
            <a:noFill/>
          </p:spPr>
          <p:txBody>
            <a:bodyPr wrap="square" rtlCol="0">
              <a:spAutoFit/>
            </a:bodyPr>
            <a:lstStyle/>
            <a:p>
              <a:pPr algn="ctr"/>
              <a:r>
                <a:rPr lang="en-US" sz="2400" b="1" dirty="0" smtClean="0">
                  <a:solidFill>
                    <a:srgbClr val="000000"/>
                  </a:solidFill>
                  <a:latin typeface="Arial"/>
                  <a:cs typeface="Arial"/>
                </a:rPr>
                <a:t>TC as TEACHERS AND LEARNERS</a:t>
              </a:r>
            </a:p>
            <a:p>
              <a:pPr algn="ctr"/>
              <a:endParaRPr lang="en-US" sz="2400" b="1" dirty="0" smtClean="0">
                <a:solidFill>
                  <a:srgbClr val="000000"/>
                </a:solidFill>
                <a:latin typeface="Arial"/>
                <a:cs typeface="Arial"/>
              </a:endParaRPr>
            </a:p>
          </p:txBody>
        </p:sp>
      </p:grpSp>
      <p:sp>
        <p:nvSpPr>
          <p:cNvPr id="2" name="Title 1"/>
          <p:cNvSpPr>
            <a:spLocks noGrp="1"/>
          </p:cNvSpPr>
          <p:nvPr>
            <p:ph type="title"/>
          </p:nvPr>
        </p:nvSpPr>
        <p:spPr/>
        <p:txBody>
          <a:bodyPr>
            <a:normAutofit fontScale="90000"/>
          </a:bodyPr>
          <a:lstStyle/>
          <a:p>
            <a:r>
              <a:rPr lang="en-CA" b="1" dirty="0"/>
              <a:t>Technology as a Vehicle for </a:t>
            </a:r>
            <a:r>
              <a:rPr lang="en-CA" b="1" dirty="0" smtClean="0">
                <a:solidFill>
                  <a:srgbClr val="FF0000"/>
                </a:solidFill>
              </a:rPr>
              <a:t>Deliberate Pedagogical Thinking</a:t>
            </a:r>
            <a:endParaRPr lang="en-CA" dirty="0">
              <a:solidFill>
                <a:srgbClr val="FF0000"/>
              </a:solidFill>
            </a:endParaRPr>
          </a:p>
        </p:txBody>
      </p:sp>
    </p:spTree>
    <p:extLst>
      <p:ext uri="{BB962C8B-B14F-4D97-AF65-F5344CB8AC3E}">
        <p14:creationId xmlns:p14="http://schemas.microsoft.com/office/powerpoint/2010/main" val="3348661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649" y="2171700"/>
            <a:ext cx="8011277" cy="4325938"/>
          </a:xfrm>
        </p:spPr>
        <p:txBody>
          <a:bodyPr>
            <a:normAutofit/>
          </a:bodyPr>
          <a:lstStyle/>
          <a:p>
            <a:pPr marL="514350" indent="-514350">
              <a:lnSpc>
                <a:spcPct val="150000"/>
              </a:lnSpc>
              <a:buFont typeface="+mj-lt"/>
              <a:buAutoNum type="arabicPeriod"/>
            </a:pPr>
            <a:r>
              <a:rPr lang="en-CA" sz="2800" dirty="0" smtClean="0"/>
              <a:t>HOW DO </a:t>
            </a:r>
            <a:r>
              <a:rPr lang="en-CA" sz="2800" b="1" dirty="0" smtClean="0">
                <a:solidFill>
                  <a:srgbClr val="FF0000"/>
                </a:solidFill>
              </a:rPr>
              <a:t>WE LEARN </a:t>
            </a:r>
            <a:r>
              <a:rPr lang="en-CA" sz="2800" dirty="0" smtClean="0"/>
              <a:t>WITH TECHNOLOGY?</a:t>
            </a:r>
          </a:p>
          <a:p>
            <a:pPr marL="514350" indent="-514350">
              <a:lnSpc>
                <a:spcPct val="150000"/>
              </a:lnSpc>
              <a:buFont typeface="+mj-lt"/>
              <a:buAutoNum type="arabicPeriod"/>
            </a:pPr>
            <a:r>
              <a:rPr lang="en-CA" sz="2800" dirty="0" smtClean="0"/>
              <a:t>HOW DO WE </a:t>
            </a:r>
            <a:r>
              <a:rPr lang="en-CA" sz="2800" b="1" dirty="0" smtClean="0">
                <a:solidFill>
                  <a:srgbClr val="FF0000"/>
                </a:solidFill>
              </a:rPr>
              <a:t>EMPOWER TEACHERS TO LEARN </a:t>
            </a:r>
            <a:r>
              <a:rPr lang="en-CA" sz="2800" dirty="0" smtClean="0"/>
              <a:t>WITH TECHNOLOGY?</a:t>
            </a:r>
          </a:p>
          <a:p>
            <a:pPr marL="514350" indent="-514350">
              <a:lnSpc>
                <a:spcPct val="150000"/>
              </a:lnSpc>
              <a:buFont typeface="+mj-lt"/>
              <a:buAutoNum type="arabicPeriod"/>
            </a:pPr>
            <a:r>
              <a:rPr lang="en-CA" sz="2800" dirty="0" smtClean="0"/>
              <a:t>HOW DO WE </a:t>
            </a:r>
            <a:r>
              <a:rPr lang="en-CA" sz="2800" b="1" dirty="0" smtClean="0">
                <a:solidFill>
                  <a:srgbClr val="FF0000"/>
                </a:solidFill>
              </a:rPr>
              <a:t>UNCOVER OPPORTUNITIES </a:t>
            </a:r>
            <a:r>
              <a:rPr lang="en-CA" sz="2800" dirty="0" smtClean="0"/>
              <a:t>WITH TECHNOLOGIES INSTEAD OF DOING THE SAME OLD THING WITH NEW TOOLS?</a:t>
            </a:r>
            <a:endParaRPr lang="en-CA" sz="2800" dirty="0"/>
          </a:p>
        </p:txBody>
      </p:sp>
      <p:sp>
        <p:nvSpPr>
          <p:cNvPr id="3" name="Title 2"/>
          <p:cNvSpPr>
            <a:spLocks noGrp="1"/>
          </p:cNvSpPr>
          <p:nvPr>
            <p:ph type="title"/>
          </p:nvPr>
        </p:nvSpPr>
        <p:spPr>
          <a:xfrm>
            <a:off x="300038" y="338328"/>
            <a:ext cx="8572500" cy="1252728"/>
          </a:xfrm>
        </p:spPr>
        <p:txBody>
          <a:bodyPr>
            <a:normAutofit/>
          </a:bodyPr>
          <a:lstStyle/>
          <a:p>
            <a:r>
              <a:rPr lang="en-CA" b="1" dirty="0" smtClean="0"/>
              <a:t>To be Continued: Big questions</a:t>
            </a:r>
            <a:endParaRPr lang="en-CA" b="1" dirty="0"/>
          </a:p>
        </p:txBody>
      </p:sp>
    </p:spTree>
    <p:extLst>
      <p:ext uri="{BB962C8B-B14F-4D97-AF65-F5344CB8AC3E}">
        <p14:creationId xmlns:p14="http://schemas.microsoft.com/office/powerpoint/2010/main" val="37238320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95" y="1591056"/>
            <a:ext cx="8574505" cy="4744006"/>
          </a:xfrm>
        </p:spPr>
        <p:txBody>
          <a:bodyPr>
            <a:noAutofit/>
          </a:bodyPr>
          <a:lstStyle/>
          <a:p>
            <a:endParaRPr lang="en-US" sz="1600" dirty="0" smtClean="0">
              <a:effectLst/>
              <a:latin typeface="Arial"/>
              <a:cs typeface="Arial"/>
            </a:endParaRPr>
          </a:p>
          <a:p>
            <a:r>
              <a:rPr lang="en-US" sz="1600" dirty="0" smtClean="0">
                <a:effectLst/>
                <a:latin typeface="Arial"/>
                <a:cs typeface="Arial"/>
              </a:rPr>
              <a:t>Beatty, I., </a:t>
            </a:r>
            <a:r>
              <a:rPr lang="en-US" sz="1600" dirty="0" err="1" smtClean="0">
                <a:effectLst/>
                <a:latin typeface="Arial"/>
                <a:cs typeface="Arial"/>
              </a:rPr>
              <a:t>Gerace</a:t>
            </a:r>
            <a:r>
              <a:rPr lang="en-US" sz="1600" dirty="0" smtClean="0">
                <a:effectLst/>
                <a:latin typeface="Arial"/>
                <a:cs typeface="Arial"/>
              </a:rPr>
              <a:t>, W., Leonard, W., &amp; </a:t>
            </a:r>
            <a:r>
              <a:rPr lang="en-US" sz="1600" dirty="0" err="1" smtClean="0">
                <a:effectLst/>
                <a:latin typeface="Arial"/>
                <a:cs typeface="Arial"/>
              </a:rPr>
              <a:t>Defresne</a:t>
            </a:r>
            <a:r>
              <a:rPr lang="en-US" sz="1600" dirty="0" smtClean="0">
                <a:effectLst/>
                <a:latin typeface="Arial"/>
                <a:cs typeface="Arial"/>
              </a:rPr>
              <a:t>, R. (2006). Designing Effective Questions for Classroom Response System Teaching. </a:t>
            </a:r>
            <a:r>
              <a:rPr lang="en-US" sz="1600" i="1" dirty="0" smtClean="0">
                <a:effectLst/>
                <a:latin typeface="Arial"/>
                <a:cs typeface="Arial"/>
              </a:rPr>
              <a:t>American Journal of Physics</a:t>
            </a:r>
            <a:r>
              <a:rPr lang="en-US" sz="1600" dirty="0" smtClean="0">
                <a:effectLst/>
                <a:latin typeface="Arial"/>
                <a:cs typeface="Arial"/>
              </a:rPr>
              <a:t>, </a:t>
            </a:r>
            <a:r>
              <a:rPr lang="en-US" sz="1600" i="1" dirty="0" smtClean="0">
                <a:effectLst/>
                <a:latin typeface="Arial"/>
                <a:cs typeface="Arial"/>
              </a:rPr>
              <a:t>74</a:t>
            </a:r>
            <a:r>
              <a:rPr lang="en-US" sz="1600" dirty="0" smtClean="0">
                <a:effectLst/>
                <a:latin typeface="Arial"/>
                <a:cs typeface="Arial"/>
              </a:rPr>
              <a:t>(1), 31–39.</a:t>
            </a:r>
            <a:br>
              <a:rPr lang="en-US" sz="1600" dirty="0" smtClean="0">
                <a:effectLst/>
                <a:latin typeface="Arial"/>
                <a:cs typeface="Arial"/>
              </a:rPr>
            </a:br>
            <a:endParaRPr lang="en-US" sz="1600" dirty="0" smtClean="0">
              <a:effectLst/>
              <a:latin typeface="Arial"/>
              <a:cs typeface="Arial"/>
            </a:endParaRPr>
          </a:p>
          <a:p>
            <a:r>
              <a:rPr lang="en-CA" sz="1600" dirty="0" smtClean="0">
                <a:effectLst/>
                <a:latin typeface="Arial"/>
                <a:cs typeface="Arial"/>
              </a:rPr>
              <a:t>CWSEI Clicker Resource Guide: An Instructors Guide to the Effective Use of Personal Response Systems (Clickers) in Teaching. (2009, June 1).</a:t>
            </a:r>
            <a:r>
              <a:rPr lang="en-US" sz="1600" dirty="0" smtClean="0">
                <a:effectLst/>
                <a:latin typeface="Arial"/>
                <a:cs typeface="Arial"/>
              </a:rPr>
              <a:t/>
            </a:r>
            <a:br>
              <a:rPr lang="en-US" sz="1600" dirty="0" smtClean="0">
                <a:effectLst/>
                <a:latin typeface="Arial"/>
                <a:cs typeface="Arial"/>
              </a:rPr>
            </a:br>
            <a:endParaRPr lang="en-US" sz="1600" dirty="0" smtClean="0">
              <a:effectLst/>
              <a:latin typeface="Arial" panose="020B0604020202020204" pitchFamily="34" charset="0"/>
              <a:cs typeface="Arial" panose="020B0604020202020204" pitchFamily="34" charset="0"/>
            </a:endParaRPr>
          </a:p>
          <a:p>
            <a:r>
              <a:rPr lang="en-CA" sz="1600" dirty="0" smtClean="0">
                <a:latin typeface="Arial" panose="020B0604020202020204" pitchFamily="34" charset="0"/>
                <a:cs typeface="Arial" panose="020B0604020202020204" pitchFamily="34" charset="0"/>
              </a:rPr>
              <a:t>M</a:t>
            </a:r>
            <a:r>
              <a:rPr lang="en-CA" sz="1600" dirty="0">
                <a:latin typeface="Arial" panose="020B0604020202020204" pitchFamily="34" charset="0"/>
                <a:cs typeface="Arial" panose="020B0604020202020204" pitchFamily="34" charset="0"/>
              </a:rPr>
              <a:t>. Milner-Bolotin, H. Fisher, and A. MacDonald, "Modeling active engagement pedagogy through classroom response systems in a physics teacher education course", </a:t>
            </a:r>
            <a:r>
              <a:rPr lang="en-CA" sz="1600" i="1" dirty="0">
                <a:latin typeface="Arial" panose="020B0604020202020204" pitchFamily="34" charset="0"/>
                <a:cs typeface="Arial" panose="020B0604020202020204" pitchFamily="34" charset="0"/>
              </a:rPr>
              <a:t>LUMAT: Research and Practice in Math, Science and Technology Education, </a:t>
            </a:r>
            <a:r>
              <a:rPr lang="en-CA" sz="1600" b="1" dirty="0">
                <a:latin typeface="Arial" panose="020B0604020202020204" pitchFamily="34" charset="0"/>
                <a:cs typeface="Arial" panose="020B0604020202020204" pitchFamily="34" charset="0"/>
              </a:rPr>
              <a:t>1</a:t>
            </a:r>
            <a:r>
              <a:rPr lang="en-CA" sz="1600" dirty="0">
                <a:latin typeface="Arial" panose="020B0604020202020204" pitchFamily="34" charset="0"/>
                <a:cs typeface="Arial" panose="020B0604020202020204" pitchFamily="34" charset="0"/>
              </a:rPr>
              <a:t>, 525-544 (2013). </a:t>
            </a:r>
            <a:endParaRPr lang="en-CA" sz="1600" dirty="0" smtClean="0">
              <a:latin typeface="Arial" panose="020B0604020202020204" pitchFamily="34" charset="0"/>
              <a:cs typeface="Arial" panose="020B0604020202020204" pitchFamily="34" charset="0"/>
            </a:endParaRPr>
          </a:p>
          <a:p>
            <a:endParaRPr lang="en-CA" sz="1600" dirty="0" smtClean="0">
              <a:latin typeface="Arial"/>
              <a:cs typeface="Arial"/>
            </a:endParaRPr>
          </a:p>
          <a:p>
            <a:r>
              <a:rPr lang="en-CA" sz="1600" dirty="0" smtClean="0">
                <a:latin typeface="Arial"/>
                <a:cs typeface="Arial"/>
              </a:rPr>
              <a:t>Milner-Bolotin</a:t>
            </a:r>
            <a:r>
              <a:rPr lang="en-CA" sz="1600" dirty="0">
                <a:latin typeface="Arial"/>
                <a:cs typeface="Arial"/>
              </a:rPr>
              <a:t>, Marina. (2004). Tips for Using a Peer Response System in the Large Introductory Physics Classroom. </a:t>
            </a:r>
            <a:r>
              <a:rPr lang="en-CA" sz="1600" i="1" dirty="0">
                <a:latin typeface="Arial"/>
                <a:cs typeface="Arial"/>
              </a:rPr>
              <a:t>The Physics Teacher, 42</a:t>
            </a:r>
            <a:r>
              <a:rPr lang="en-CA" sz="1600" dirty="0">
                <a:latin typeface="Arial"/>
                <a:cs typeface="Arial"/>
              </a:rPr>
              <a:t>(8), 47-48</a:t>
            </a:r>
            <a:r>
              <a:rPr lang="en-CA" sz="1600" dirty="0" smtClean="0">
                <a:latin typeface="Arial"/>
                <a:cs typeface="Arial"/>
              </a:rPr>
              <a:t>.</a:t>
            </a:r>
            <a:br>
              <a:rPr lang="en-CA" sz="1600" dirty="0" smtClean="0">
                <a:latin typeface="Arial"/>
                <a:cs typeface="Arial"/>
              </a:rPr>
            </a:br>
            <a:endParaRPr lang="en-CA" sz="1600" dirty="0" smtClean="0">
              <a:latin typeface="Arial"/>
              <a:cs typeface="Arial"/>
            </a:endParaRPr>
          </a:p>
          <a:p>
            <a:r>
              <a:rPr lang="en-US" sz="1600" dirty="0" smtClean="0">
                <a:effectLst/>
                <a:latin typeface="Arial"/>
                <a:cs typeface="Arial"/>
              </a:rPr>
              <a:t>Mishra, P., &amp; Koehler, M. J. (2007). Technological pedagogical content knowledge (TPCK): Confronting the wicked problems of teaching with technology. In </a:t>
            </a:r>
            <a:r>
              <a:rPr lang="en-US" sz="1600" i="1" dirty="0" smtClean="0">
                <a:effectLst/>
                <a:latin typeface="Arial"/>
                <a:cs typeface="Arial"/>
              </a:rPr>
              <a:t>Society for Information Technology &amp; Teacher Education International Conference</a:t>
            </a:r>
            <a:r>
              <a:rPr lang="en-US" sz="1600" dirty="0" smtClean="0">
                <a:effectLst/>
                <a:latin typeface="Arial"/>
                <a:cs typeface="Arial"/>
              </a:rPr>
              <a:t> (Vol. 2007, pp. 2214–2226). Retrieved from http://</a:t>
            </a:r>
            <a:r>
              <a:rPr lang="en-US" sz="1600" dirty="0" err="1" smtClean="0">
                <a:effectLst/>
                <a:latin typeface="Arial"/>
                <a:cs typeface="Arial"/>
              </a:rPr>
              <a:t>www.editlib.org</a:t>
            </a:r>
            <a:r>
              <a:rPr lang="en-US" sz="1600" dirty="0" smtClean="0">
                <a:effectLst/>
                <a:latin typeface="Arial"/>
                <a:cs typeface="Arial"/>
              </a:rPr>
              <a:t>/p/24919/</a:t>
            </a:r>
            <a:endParaRPr lang="en-CA" sz="1600" dirty="0" smtClean="0">
              <a:latin typeface="Arial"/>
              <a:cs typeface="Arial"/>
            </a:endParaRPr>
          </a:p>
        </p:txBody>
      </p:sp>
      <p:sp>
        <p:nvSpPr>
          <p:cNvPr id="2" name="Title 1"/>
          <p:cNvSpPr>
            <a:spLocks noGrp="1"/>
          </p:cNvSpPr>
          <p:nvPr>
            <p:ph type="title"/>
          </p:nvPr>
        </p:nvSpPr>
        <p:spPr/>
        <p:txBody>
          <a:bodyPr/>
          <a:lstStyle/>
          <a:p>
            <a:r>
              <a:rPr lang="en-CA" b="1" dirty="0" smtClean="0"/>
              <a:t>Selected Resources</a:t>
            </a:r>
            <a:endParaRPr lang="en-CA" b="1" dirty="0"/>
          </a:p>
        </p:txBody>
      </p:sp>
    </p:spTree>
    <p:extLst>
      <p:ext uri="{BB962C8B-B14F-4D97-AF65-F5344CB8AC3E}">
        <p14:creationId xmlns:p14="http://schemas.microsoft.com/office/powerpoint/2010/main" val="3267070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86" y="2020186"/>
            <a:ext cx="8676167" cy="4465674"/>
          </a:xfrm>
        </p:spPr>
        <p:txBody>
          <a:bodyPr>
            <a:noAutofit/>
          </a:bodyPr>
          <a:lstStyle/>
          <a:p>
            <a:r>
              <a:rPr lang="en-CA" sz="2800" dirty="0" smtClean="0"/>
              <a:t>A</a:t>
            </a:r>
            <a:r>
              <a:rPr lang="en-CA" sz="2800" dirty="0"/>
              <a:t> </a:t>
            </a:r>
            <a:r>
              <a:rPr lang="en-CA" sz="2800" b="1" dirty="0"/>
              <a:t>best practice</a:t>
            </a:r>
            <a:r>
              <a:rPr lang="en-CA" sz="2800" dirty="0"/>
              <a:t> is a method or technique that has consistently shown results superior to those achieved with other means, and that is used as a benchmark. </a:t>
            </a:r>
            <a:r>
              <a:rPr lang="en-CA" sz="2800" b="1" dirty="0">
                <a:solidFill>
                  <a:srgbClr val="FF0000"/>
                </a:solidFill>
              </a:rPr>
              <a:t>In addition, a "best" practice can evolve to become better as improvements are discovered</a:t>
            </a:r>
            <a:r>
              <a:rPr lang="en-CA" sz="2800" dirty="0"/>
              <a:t>. </a:t>
            </a:r>
            <a:endParaRPr lang="en-CA" sz="2800" dirty="0" smtClean="0"/>
          </a:p>
          <a:p>
            <a:r>
              <a:rPr lang="en-CA" sz="2800" dirty="0" smtClean="0"/>
              <a:t>Best </a:t>
            </a:r>
            <a:r>
              <a:rPr lang="en-CA" sz="2800" dirty="0"/>
              <a:t>practice is considered by some as a business </a:t>
            </a:r>
            <a:r>
              <a:rPr lang="en-CA" sz="2800" dirty="0">
                <a:hlinkClick r:id="rId2" tooltip="Buzzword"/>
              </a:rPr>
              <a:t>buzzword</a:t>
            </a:r>
            <a:r>
              <a:rPr lang="en-CA" sz="2800" dirty="0"/>
              <a:t>, used to describe the process of developing and following a standard way of doing things that multiple organizations can use.</a:t>
            </a:r>
          </a:p>
          <a:p>
            <a:endParaRPr lang="en-CA" dirty="0"/>
          </a:p>
        </p:txBody>
      </p:sp>
      <p:sp>
        <p:nvSpPr>
          <p:cNvPr id="3" name="Title 2"/>
          <p:cNvSpPr>
            <a:spLocks noGrp="1"/>
          </p:cNvSpPr>
          <p:nvPr>
            <p:ph type="title"/>
          </p:nvPr>
        </p:nvSpPr>
        <p:spPr/>
        <p:txBody>
          <a:bodyPr>
            <a:normAutofit/>
          </a:bodyPr>
          <a:lstStyle/>
          <a:p>
            <a:r>
              <a:rPr lang="en-CA" b="1" dirty="0" smtClean="0"/>
              <a:t>Best Practice – Wikipedia</a:t>
            </a:r>
            <a:endParaRPr lang="en-CA" b="1" dirty="0"/>
          </a:p>
        </p:txBody>
      </p:sp>
    </p:spTree>
    <p:extLst>
      <p:ext uri="{BB962C8B-B14F-4D97-AF65-F5344CB8AC3E}">
        <p14:creationId xmlns:p14="http://schemas.microsoft.com/office/powerpoint/2010/main" val="64236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2833" y="2090057"/>
            <a:ext cx="8911167" cy="4430486"/>
          </a:xfrm>
        </p:spPr>
        <p:txBody>
          <a:bodyPr>
            <a:noAutofit/>
          </a:bodyPr>
          <a:lstStyle/>
          <a:p>
            <a:pPr marL="0" indent="0" algn="ctr">
              <a:lnSpc>
                <a:spcPct val="150000"/>
              </a:lnSpc>
              <a:buNone/>
            </a:pPr>
            <a:r>
              <a:rPr lang="en-CA" sz="3200" b="1" dirty="0" smtClean="0"/>
              <a:t>Using Technology to Promote Teacher-Candidates’ capacity and positive attitudes for </a:t>
            </a:r>
            <a:r>
              <a:rPr lang="en-CA" sz="3200" b="1" dirty="0" smtClean="0">
                <a:solidFill>
                  <a:srgbClr val="FF0000"/>
                </a:solidFill>
              </a:rPr>
              <a:t>Deliberate Pedagogical Thinking: </a:t>
            </a:r>
            <a:r>
              <a:rPr lang="en-CA" sz="3200" b="1" dirty="0" smtClean="0"/>
              <a:t>Thinking driven by improving student learning and inspiring them in meaningful STEM learning</a:t>
            </a:r>
            <a:endParaRPr lang="en-CA" sz="3200" dirty="0" smtClean="0"/>
          </a:p>
        </p:txBody>
      </p:sp>
      <p:sp>
        <p:nvSpPr>
          <p:cNvPr id="3" name="Title 2"/>
          <p:cNvSpPr>
            <a:spLocks noGrp="1"/>
          </p:cNvSpPr>
          <p:nvPr>
            <p:ph type="title"/>
          </p:nvPr>
        </p:nvSpPr>
        <p:spPr>
          <a:xfrm>
            <a:off x="232833" y="386455"/>
            <a:ext cx="8686800" cy="1252728"/>
          </a:xfrm>
        </p:spPr>
        <p:txBody>
          <a:bodyPr>
            <a:normAutofit/>
          </a:bodyPr>
          <a:lstStyle/>
          <a:p>
            <a:r>
              <a:rPr lang="en-CA" b="1" dirty="0" smtClean="0"/>
              <a:t>Deliberate Pedagogical Thinking</a:t>
            </a:r>
            <a:endParaRPr lang="en-CA" b="1" dirty="0"/>
          </a:p>
        </p:txBody>
      </p:sp>
    </p:spTree>
    <p:extLst>
      <p:ext uri="{BB962C8B-B14F-4D97-AF65-F5344CB8AC3E}">
        <p14:creationId xmlns:p14="http://schemas.microsoft.com/office/powerpoint/2010/main" val="247523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914" y="2771775"/>
            <a:ext cx="8975309" cy="3514725"/>
          </a:xfrm>
        </p:spPr>
        <p:txBody>
          <a:bodyPr>
            <a:noAutofit/>
          </a:bodyPr>
          <a:lstStyle/>
          <a:p>
            <a:pPr marL="742950" indent="-742950">
              <a:lnSpc>
                <a:spcPct val="150000"/>
              </a:lnSpc>
              <a:buAutoNum type="alphaLcParenBoth"/>
            </a:pPr>
            <a:r>
              <a:rPr lang="en-CA" sz="3400" dirty="0" smtClean="0">
                <a:solidFill>
                  <a:schemeClr val="tx1"/>
                </a:solidFill>
              </a:rPr>
              <a:t>Pedagogical </a:t>
            </a:r>
            <a:r>
              <a:rPr lang="en-CA" sz="3400" dirty="0">
                <a:solidFill>
                  <a:schemeClr val="tx1"/>
                </a:solidFill>
              </a:rPr>
              <a:t>Content </a:t>
            </a:r>
            <a:r>
              <a:rPr lang="en-CA" sz="3400" dirty="0" smtClean="0">
                <a:solidFill>
                  <a:schemeClr val="tx1"/>
                </a:solidFill>
              </a:rPr>
              <a:t>Knowledge</a:t>
            </a:r>
          </a:p>
          <a:p>
            <a:pPr marL="742950" indent="-742950">
              <a:lnSpc>
                <a:spcPct val="150000"/>
              </a:lnSpc>
              <a:buAutoNum type="alphaLcParenBoth"/>
            </a:pPr>
            <a:r>
              <a:rPr lang="en-CA" sz="3400" dirty="0" smtClean="0">
                <a:solidFill>
                  <a:schemeClr val="tx1"/>
                </a:solidFill>
              </a:rPr>
              <a:t>Positive </a:t>
            </a:r>
            <a:r>
              <a:rPr lang="en-CA" sz="3400" dirty="0">
                <a:solidFill>
                  <a:schemeClr val="tx1"/>
                </a:solidFill>
              </a:rPr>
              <a:t>attitudes about </a:t>
            </a:r>
            <a:r>
              <a:rPr lang="en-CA" sz="3400" dirty="0" smtClean="0">
                <a:solidFill>
                  <a:schemeClr val="tx1"/>
                </a:solidFill>
              </a:rPr>
              <a:t>technology </a:t>
            </a:r>
            <a:r>
              <a:rPr lang="en-CA" sz="3400" dirty="0">
                <a:solidFill>
                  <a:schemeClr val="tx1"/>
                </a:solidFill>
              </a:rPr>
              <a:t>in </a:t>
            </a:r>
            <a:r>
              <a:rPr lang="en-CA" sz="3400" dirty="0" smtClean="0">
                <a:solidFill>
                  <a:schemeClr val="tx1"/>
                </a:solidFill>
              </a:rPr>
              <a:t>STEM </a:t>
            </a:r>
          </a:p>
          <a:p>
            <a:pPr marL="742950" indent="-742950">
              <a:lnSpc>
                <a:spcPct val="150000"/>
              </a:lnSpc>
              <a:buAutoNum type="alphaLcParenBoth"/>
            </a:pPr>
            <a:r>
              <a:rPr lang="en-CA" sz="3400" dirty="0" smtClean="0">
                <a:solidFill>
                  <a:schemeClr val="tx1"/>
                </a:solidFill>
              </a:rPr>
              <a:t>Capacity for deliberate technology use.</a:t>
            </a:r>
            <a:endParaRPr lang="en-CA" sz="3400" b="1" dirty="0"/>
          </a:p>
        </p:txBody>
      </p:sp>
      <p:sp>
        <p:nvSpPr>
          <p:cNvPr id="3" name="Title 2"/>
          <p:cNvSpPr>
            <a:spLocks noGrp="1"/>
          </p:cNvSpPr>
          <p:nvPr>
            <p:ph type="title"/>
          </p:nvPr>
        </p:nvSpPr>
        <p:spPr>
          <a:xfrm>
            <a:off x="185738" y="381183"/>
            <a:ext cx="8729663" cy="1252728"/>
          </a:xfrm>
        </p:spPr>
        <p:txBody>
          <a:bodyPr>
            <a:normAutofit fontScale="90000"/>
          </a:bodyPr>
          <a:lstStyle/>
          <a:p>
            <a:r>
              <a:rPr lang="en-CA" b="1" dirty="0" smtClean="0">
                <a:solidFill>
                  <a:schemeClr val="bg1"/>
                </a:solidFill>
              </a:rPr>
              <a:t>Research Goals: Promoting </a:t>
            </a:r>
            <a:r>
              <a:rPr lang="en-CA" b="1" dirty="0" smtClean="0">
                <a:solidFill>
                  <a:srgbClr val="FF0000"/>
                </a:solidFill>
              </a:rPr>
              <a:t>Deliberate Pedagogical Thinking </a:t>
            </a:r>
            <a:r>
              <a:rPr lang="en-CA" sz="3600" b="1" dirty="0" smtClean="0">
                <a:solidFill>
                  <a:schemeClr val="bg1"/>
                </a:solidFill>
              </a:rPr>
              <a:t>via </a:t>
            </a:r>
            <a:r>
              <a:rPr lang="en-CA" b="1" dirty="0" smtClean="0">
                <a:solidFill>
                  <a:schemeClr val="bg1"/>
                </a:solidFill>
              </a:rPr>
              <a:t>technology</a:t>
            </a:r>
            <a:endParaRPr lang="en-CA" b="1" dirty="0">
              <a:solidFill>
                <a:schemeClr val="bg1"/>
              </a:solidFill>
            </a:endParaRPr>
          </a:p>
        </p:txBody>
      </p:sp>
    </p:spTree>
    <p:extLst>
      <p:ext uri="{BB962C8B-B14F-4D97-AF65-F5344CB8AC3E}">
        <p14:creationId xmlns:p14="http://schemas.microsoft.com/office/powerpoint/2010/main" val="77009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dirty="0" smtClean="0"/>
              <a:t>Research and Practice Gap</a:t>
            </a:r>
          </a:p>
        </p:txBody>
      </p:sp>
      <p:pic>
        <p:nvPicPr>
          <p:cNvPr id="1026" name="Picture 2"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899" y="1591056"/>
            <a:ext cx="6084033" cy="3528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6628" y="5230322"/>
            <a:ext cx="8310172" cy="1384995"/>
          </a:xfrm>
          <a:prstGeom prst="rect">
            <a:avLst/>
          </a:prstGeom>
          <a:noFill/>
        </p:spPr>
        <p:txBody>
          <a:bodyPr wrap="square" rtlCol="0">
            <a:spAutoFit/>
          </a:bodyPr>
          <a:lstStyle/>
          <a:p>
            <a:r>
              <a:rPr lang="en-CA" sz="2800" dirty="0" smtClean="0"/>
              <a:t>STEM teachers lack TPCK needed for producing CHANGE. Teacher-Candidates need to begin acquiring this TPCK  during their teacher-education years.</a:t>
            </a:r>
            <a:endParaRPr lang="en-CA" sz="2800" dirty="0"/>
          </a:p>
        </p:txBody>
      </p:sp>
    </p:spTree>
    <p:extLst>
      <p:ext uri="{BB962C8B-B14F-4D97-AF65-F5344CB8AC3E}">
        <p14:creationId xmlns:p14="http://schemas.microsoft.com/office/powerpoint/2010/main" val="21264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6142" y="2971800"/>
            <a:ext cx="7970671" cy="3096710"/>
          </a:xfrm>
        </p:spPr>
        <p:txBody>
          <a:bodyPr/>
          <a:lstStyle/>
          <a:p>
            <a:r>
              <a:rPr lang="en-CA" sz="3200" dirty="0"/>
              <a:t>Secondary Teacher Education </a:t>
            </a:r>
            <a:r>
              <a:rPr lang="en-CA" sz="3200" dirty="0" smtClean="0"/>
              <a:t>Program (~80 STEM teacher-candidates) </a:t>
            </a:r>
            <a:endParaRPr lang="en-CA" sz="3200" dirty="0"/>
          </a:p>
          <a:p>
            <a:r>
              <a:rPr lang="en-CA" sz="3200" dirty="0"/>
              <a:t>Physics methods </a:t>
            </a:r>
            <a:r>
              <a:rPr lang="en-CA" sz="3200" dirty="0" smtClean="0"/>
              <a:t>and inquiry courses </a:t>
            </a:r>
            <a:endParaRPr lang="en-CA" sz="3200" dirty="0"/>
          </a:p>
          <a:p>
            <a:r>
              <a:rPr lang="en-CA" sz="3200" dirty="0" smtClean="0"/>
              <a:t>~20 teacher-candidates per course</a:t>
            </a:r>
          </a:p>
          <a:p>
            <a:r>
              <a:rPr lang="en-CA" sz="3200" dirty="0" smtClean="0"/>
              <a:t>Action research study</a:t>
            </a:r>
            <a:endParaRPr lang="en-CA" sz="3200" dirty="0"/>
          </a:p>
          <a:p>
            <a:endParaRPr lang="en-CA" dirty="0"/>
          </a:p>
        </p:txBody>
      </p:sp>
      <p:sp>
        <p:nvSpPr>
          <p:cNvPr id="6" name="Title 5"/>
          <p:cNvSpPr>
            <a:spLocks noGrp="1"/>
          </p:cNvSpPr>
          <p:nvPr>
            <p:ph type="title"/>
          </p:nvPr>
        </p:nvSpPr>
        <p:spPr/>
        <p:txBody>
          <a:bodyPr/>
          <a:lstStyle/>
          <a:p>
            <a:r>
              <a:rPr lang="en-CA" b="1" dirty="0" smtClean="0"/>
              <a:t>Context</a:t>
            </a:r>
            <a:endParaRPr lang="en-CA" b="1" dirty="0"/>
          </a:p>
        </p:txBody>
      </p:sp>
    </p:spTree>
    <p:extLst>
      <p:ext uri="{BB962C8B-B14F-4D97-AF65-F5344CB8AC3E}">
        <p14:creationId xmlns:p14="http://schemas.microsoft.com/office/powerpoint/2010/main" val="1298743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2865</TotalTime>
  <Words>3968</Words>
  <Application>Microsoft Office PowerPoint</Application>
  <PresentationFormat>On-screen Show (4:3)</PresentationFormat>
  <Paragraphs>330</Paragraphs>
  <Slides>43</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Candara</vt:lpstr>
      <vt:lpstr>Symbol</vt:lpstr>
      <vt:lpstr>Waveform</vt:lpstr>
      <vt:lpstr>Reimagining Best Practices in Technology-Enhanced Physics Teacher Education</vt:lpstr>
      <vt:lpstr>Acknowledgements</vt:lpstr>
      <vt:lpstr>Research Team Members</vt:lpstr>
      <vt:lpstr>Physics Teacher-Candidates</vt:lpstr>
      <vt:lpstr>Best Practice – Wikipedia</vt:lpstr>
      <vt:lpstr>Deliberate Pedagogical Thinking</vt:lpstr>
      <vt:lpstr>Research Goals: Promoting Deliberate Pedagogical Thinking via technology</vt:lpstr>
      <vt:lpstr>Research and Practice Gap</vt:lpstr>
      <vt:lpstr>Context</vt:lpstr>
      <vt:lpstr>Intervention – Action Research in a Physics Methods Course</vt:lpstr>
      <vt:lpstr>Research Study: 2012-2014</vt:lpstr>
      <vt:lpstr>Four Examples of  Deliberate Technology-Enhanced Pedagogical Thinking</vt:lpstr>
      <vt:lpstr>I. Peer Instruction and PeerWise: Active Learning</vt:lpstr>
      <vt:lpstr>Research-Informed Teacher Education</vt:lpstr>
      <vt:lpstr>Peer Instruction</vt:lpstr>
      <vt:lpstr>A Key to Question-Driven Pedagogy</vt:lpstr>
      <vt:lpstr>Example of a Conceptual Question</vt:lpstr>
      <vt:lpstr>Example of a Conceptual Question</vt:lpstr>
      <vt:lpstr>Math &amp; Science Teaching and Learning through Technology</vt:lpstr>
      <vt:lpstr>Feedback from UBC Teacher-Candidates</vt:lpstr>
      <vt:lpstr>PeerWise: Pedagogically Inspired Online Collaboration </vt:lpstr>
      <vt:lpstr>Designing, Answering, Commenting, Reflecting &amp; Improving </vt:lpstr>
      <vt:lpstr>Effect of Peer Instruction on TCs’ Pedagogical Content Knowledge</vt:lpstr>
      <vt:lpstr>II. Live Data Collection-Analysis</vt:lpstr>
      <vt:lpstr>Developing Scientific Thinking</vt:lpstr>
      <vt:lpstr>III. Using Computer Simulations</vt:lpstr>
      <vt:lpstr>Developing Intuition &amp; Visualization</vt:lpstr>
      <vt:lpstr>PhET Calculus Grapher</vt:lpstr>
      <vt:lpstr>Computer Sims and STEM Literacy</vt:lpstr>
      <vt:lpstr>IV. Using GeoGebra</vt:lpstr>
      <vt:lpstr>Example of GeoGebra Exploration</vt:lpstr>
      <vt:lpstr>GeoGebra as a Math Laboratory</vt:lpstr>
      <vt:lpstr>Research Goals and Findings</vt:lpstr>
      <vt:lpstr>Technology as a Vehicle to Promote Content Knowledge</vt:lpstr>
      <vt:lpstr>Technology as a Vehicle to Promote Scientific Thinking</vt:lpstr>
      <vt:lpstr>Technology as a Vehicle to Promote Pedagogical Thinking</vt:lpstr>
      <vt:lpstr>Technology as a Vehicle for promoting Student Engagement</vt:lpstr>
      <vt:lpstr>Technology as a Vehicle for promoting Student Engagement</vt:lpstr>
      <vt:lpstr>Promoting Deliberate Pedagogical Thinking with Technology</vt:lpstr>
      <vt:lpstr>Technology as a Vehicle for Deliberate Pedagogical Thinking</vt:lpstr>
      <vt:lpstr>Technology as a Vehicle for Deliberate Pedagogical Thinking</vt:lpstr>
      <vt:lpstr>To be Continued: Big questions</vt:lpstr>
      <vt:lpstr>Selected Resources</vt:lpstr>
    </vt:vector>
  </TitlesOfParts>
  <Company>EDCP, Faculty of Education, 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Modern Technology in Teacher Education: Are We Ready?</dc:title>
  <dc:creator>Marina Milner-Bolotin</dc:creator>
  <cp:lastModifiedBy>Marina Milner-Bolotin</cp:lastModifiedBy>
  <cp:revision>95</cp:revision>
  <dcterms:created xsi:type="dcterms:W3CDTF">2012-10-13T01:49:27Z</dcterms:created>
  <dcterms:modified xsi:type="dcterms:W3CDTF">2015-01-02T03:43:32Z</dcterms:modified>
</cp:coreProperties>
</file>