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7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7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4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2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9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AE064-19CC-49FD-9C77-1CF9B270CED7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073D6-45A8-40B1-A24A-50A52B18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5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Seeking Exoplanets with Inexpensive Cameras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335280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Martin Connors</a:t>
            </a:r>
          </a:p>
          <a:p>
            <a:r>
              <a:rPr lang="en-US" sz="2600" dirty="0" smtClean="0"/>
              <a:t>Athabasca University, Alberta, Canada</a:t>
            </a:r>
          </a:p>
          <a:p>
            <a:r>
              <a:rPr lang="en-US" dirty="0" smtClean="0"/>
              <a:t>Olivier </a:t>
            </a:r>
            <a:r>
              <a:rPr lang="en-US" dirty="0" err="1" smtClean="0"/>
              <a:t>Guyon</a:t>
            </a:r>
            <a:endParaRPr lang="en-US" dirty="0" smtClean="0"/>
          </a:p>
          <a:p>
            <a:r>
              <a:rPr lang="en-US" sz="2400" dirty="0" smtClean="0"/>
              <a:t>University of Arizona, Tucson</a:t>
            </a:r>
            <a:endParaRPr lang="en-US" sz="2400" dirty="0"/>
          </a:p>
          <a:p>
            <a:r>
              <a:rPr lang="en-US" dirty="0" smtClean="0"/>
              <a:t>Josh </a:t>
            </a:r>
            <a:r>
              <a:rPr lang="en-US" dirty="0" err="1" smtClean="0"/>
              <a:t>Walawender</a:t>
            </a:r>
            <a:endParaRPr lang="en-US" dirty="0" smtClean="0"/>
          </a:p>
          <a:p>
            <a:r>
              <a:rPr lang="en-US" sz="2400" dirty="0" smtClean="0"/>
              <a:t>Subaru Telescope, Mauna Kea, Hawai’i</a:t>
            </a:r>
            <a:endParaRPr lang="en-US" sz="2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571500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American Association of Physics Teachers Winter Meeting 2015</a:t>
            </a:r>
          </a:p>
          <a:p>
            <a:r>
              <a:rPr lang="en-US" sz="2000" dirty="0" smtClean="0"/>
              <a:t>San Diego, California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70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583485"/>
            <a:ext cx="3810000" cy="3352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Full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Algolcam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Driven declination cradle in place,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Beaglebone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control, used over Ethernet from under a clear plastic dome.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1" name="Picture 3" descr="C:\martin\astro\AlgolCam\AlgolCamRAd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485"/>
            <a:ext cx="47244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2"/>
          <a:stretch/>
        </p:blipFill>
        <p:spPr bwMode="auto">
          <a:xfrm>
            <a:off x="4267200" y="4114800"/>
            <a:ext cx="471474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4191000"/>
            <a:ext cx="1981200" cy="646331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 Cep bottom part of light curve.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6052066"/>
            <a:ext cx="1676400" cy="36933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magnitude</a:t>
            </a:r>
            <a:endParaRPr lang="en-US" dirty="0"/>
          </a:p>
        </p:txBody>
      </p:sp>
      <p:cxnSp>
        <p:nvCxnSpPr>
          <p:cNvPr id="6" name="Straight Connector 5"/>
          <p:cNvCxnSpPr>
            <a:endCxn id="7" idx="1"/>
          </p:cNvCxnSpPr>
          <p:nvPr/>
        </p:nvCxnSpPr>
        <p:spPr>
          <a:xfrm>
            <a:off x="5181600" y="6236732"/>
            <a:ext cx="190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Can we detect exoplanets with a camera lens? We already have!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4" name="Picture 2" descr="http://hatnet.org/static/images/hatnet-flwo-scope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" y="1694095"/>
            <a:ext cx="4387427" cy="50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172200"/>
            <a:ext cx="184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atnet.org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1"/>
          <a:stretch/>
        </p:blipFill>
        <p:spPr bwMode="auto">
          <a:xfrm>
            <a:off x="4495800" y="5373065"/>
            <a:ext cx="4572000" cy="13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1694095"/>
            <a:ext cx="4191000" cy="120032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HAT (Hungarian Automated Telescope) project uses a worldwide network of CCD cameras with standard 200mm camera lenses to look for exoplanets.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6307" y="3276600"/>
            <a:ext cx="4191000" cy="203132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HAT P-1b, discovered in 2006, dims a 10.4 mag star by 0.6% every 4.5 days. HAT P-7 as observed by Kepler has 2.2 day period and similar amplitude. A secondary eclipse is visible. Cameras can discover such “hot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Jupiters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”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followup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©Science Magazine, fair use provision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Project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Panoptes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3" y="1600200"/>
            <a:ext cx="69975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5334000"/>
            <a:ext cx="34290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Testing version 2 unit on Mauna Kea. 2 cameras are in an enclosure. Electronics box below.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Panoptes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Hardware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/>
          <a:stretch/>
        </p:blipFill>
        <p:spPr bwMode="auto">
          <a:xfrm>
            <a:off x="609600" y="1219200"/>
            <a:ext cx="7920038" cy="512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800600"/>
            <a:ext cx="3657600" cy="19389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Panoptes</a:t>
            </a:r>
            <a:r>
              <a:rPr lang="en-US" sz="2000" dirty="0" smtClean="0"/>
              <a:t> is a dual camera system on a commercial mount. The cameras are enclosed for weather protection. Commercial parts are used as much as possible. Cost a few thousand $.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88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Enclosure Details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7" y="954087"/>
            <a:ext cx="72152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25418"/>
          <a:stretch/>
        </p:blipFill>
        <p:spPr bwMode="auto">
          <a:xfrm>
            <a:off x="5943600" y="4352550"/>
            <a:ext cx="3016876" cy="2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720907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Preferred lens is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Rokinon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85 mm f/1.4, ~$300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019" y="2968580"/>
            <a:ext cx="138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Local control board is an Arduino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19" y="1194228"/>
            <a:ext cx="1327290" cy="176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Panoptes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4525963"/>
          </a:xfrm>
        </p:spPr>
        <p:txBody>
          <a:bodyPr>
            <a:noAutofit/>
          </a:bodyPr>
          <a:lstStyle/>
          <a:p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Currently building the baseline unit and writing 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software to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run it</a:t>
            </a: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Recruiting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first generation of 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builders, upon whom success depends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err="1" smtClean="0">
                <a:solidFill>
                  <a:schemeClr val="bg1">
                    <a:lumMod val="75000"/>
                  </a:schemeClr>
                </a:solidFill>
              </a:rPr>
              <a:t>Panoptes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participation is open to all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Can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participate on many levels: build a unit, write 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code, process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data, improve hardware, provide a site, follow-up 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on interesting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targets with other telescopes, etc.</a:t>
            </a:r>
          </a:p>
          <a:p>
            <a:pPr marL="0" indent="0">
              <a:buNone/>
            </a:pP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: info@projectpanoptes.org</a:t>
            </a:r>
          </a:p>
          <a:p>
            <a:pPr marL="0" indent="0">
              <a:buNone/>
            </a:pP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web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: www.ProjectPanoptes.org</a:t>
            </a:r>
          </a:p>
          <a:p>
            <a:pPr marL="0" indent="0">
              <a:buNone/>
            </a:pP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Social:  Google 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Groups and Google+: Project </a:t>
            </a:r>
            <a:r>
              <a:rPr lang="en-US" sz="2300" dirty="0" err="1" smtClean="0">
                <a:solidFill>
                  <a:schemeClr val="bg1">
                    <a:lumMod val="75000"/>
                  </a:schemeClr>
                </a:solidFill>
              </a:rPr>
              <a:t>Panoptes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: https://github.com/panoptes</a:t>
            </a:r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Thank you!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054" y="304800"/>
            <a:ext cx="82296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  <a:p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DSLR astrophotography is easy to do, although a dark sky location is helpful</a:t>
            </a:r>
          </a:p>
          <a:p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A simple </a:t>
            </a:r>
            <a:r>
              <a:rPr lang="en-US" sz="2300" dirty="0" err="1" smtClean="0">
                <a:solidFill>
                  <a:schemeClr val="bg1">
                    <a:lumMod val="75000"/>
                  </a:schemeClr>
                </a:solidFill>
              </a:rPr>
              <a:t>barndoor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 mount will achieve astonishing results</a:t>
            </a:r>
          </a:p>
          <a:p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Mounting a camera piggyback </a:t>
            </a:r>
            <a:r>
              <a:rPr lang="en-US" sz="2300" i="1" dirty="0" smtClean="0">
                <a:solidFill>
                  <a:schemeClr val="bg1">
                    <a:lumMod val="75000"/>
                  </a:schemeClr>
                </a:solidFill>
              </a:rPr>
              <a:t>on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 a telescope can give better results than photographing </a:t>
            </a:r>
            <a:r>
              <a:rPr lang="en-US" sz="2300" i="1" dirty="0" smtClean="0">
                <a:solidFill>
                  <a:schemeClr val="bg1">
                    <a:lumMod val="75000"/>
                  </a:schemeClr>
                </a:solidFill>
              </a:rPr>
              <a:t>through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 the telescope</a:t>
            </a:r>
          </a:p>
          <a:p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You can make your own computer controlled astronomical camera</a:t>
            </a:r>
          </a:p>
          <a:p>
            <a:endParaRPr lang="en-US" sz="23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You can join Project </a:t>
            </a:r>
            <a:r>
              <a:rPr lang="en-US" sz="2300" dirty="0" err="1" smtClean="0">
                <a:solidFill>
                  <a:schemeClr val="bg1">
                    <a:lumMod val="75000"/>
                  </a:schemeClr>
                </a:solidFill>
              </a:rPr>
              <a:t>Panoptes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 and benefit from </a:t>
            </a:r>
            <a:r>
              <a:rPr lang="en-US" sz="2300" smtClean="0">
                <a:solidFill>
                  <a:schemeClr val="bg1">
                    <a:lumMod val="75000"/>
                  </a:schemeClr>
                </a:solidFill>
              </a:rPr>
              <a:t>shared experience </a:t>
            </a:r>
            <a:r>
              <a:rPr lang="en-US" sz="2300" dirty="0" smtClean="0">
                <a:solidFill>
                  <a:schemeClr val="bg1">
                    <a:lumMod val="75000"/>
                  </a:schemeClr>
                </a:solidFill>
              </a:rPr>
              <a:t>and data processing to possibly discover exoplanets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85800"/>
            <a:ext cx="3733800" cy="203132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About the Background Image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Nikon D5100 (basic DSLR camera)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Feb. 9 2014 6:42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UT    30 seconds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4928x3264 pixels, 24 bit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ISO-3200 f/4.2 86mm zoom (129 eq.)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Stars to 12 or 13 magnitude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15.7x10.4 Degrees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968580"/>
            <a:ext cx="3733800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Satellite track!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71800" y="3810000"/>
            <a:ext cx="685800" cy="228600"/>
          </a:xfrm>
          <a:prstGeom prst="righ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3440668"/>
            <a:ext cx="3733800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Variable star!    (U Cep, ca. 7-10 mag.)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5"/>
            <a:ext cx="8229600" cy="58813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DSLR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Camera?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D:\DCIM\109NIKON\DSCN16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11940"/>
          <a:stretch/>
        </p:blipFill>
        <p:spPr bwMode="auto">
          <a:xfrm>
            <a:off x="5288119" y="2667000"/>
            <a:ext cx="38290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CIM\109NIKON\DSCN1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" y="2667000"/>
            <a:ext cx="3143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24" y="762000"/>
            <a:ext cx="8960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DSLR means </a:t>
            </a:r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Digital Single Lens Reflex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. Derives from SLR film cameras where a </a:t>
            </a:r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reflex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mirror system allows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</a:rPr>
              <a:t>viewfinding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and focus through the </a:t>
            </a:r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single lens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</a:p>
          <a:p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Note: modern trend to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</a:rPr>
              <a:t>mirrorless</a:t>
            </a:r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 digital cameras, have similarities</a:t>
            </a:r>
          </a:p>
          <a:p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Some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aspects apply to </a:t>
            </a:r>
            <a:r>
              <a:rPr lang="en-US" sz="2200" i="1" dirty="0" smtClean="0">
                <a:solidFill>
                  <a:schemeClr val="bg1">
                    <a:lumMod val="75000"/>
                  </a:schemeClr>
                </a:solidFill>
              </a:rPr>
              <a:t>point-and-shoot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 low end cameras, but in general these are NOT suitable for standalone dark sky photography </a:t>
            </a:r>
            <a:endParaRPr 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3276600"/>
            <a:ext cx="914400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Body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3082" y="3659831"/>
            <a:ext cx="1981200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Compact Size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1362" y="4300835"/>
            <a:ext cx="1660838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Viewfinders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7283" y="4934755"/>
            <a:ext cx="3276601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Interchangeable lenses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128265"/>
            <a:ext cx="2438400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USB (not shown)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8302" y="5481935"/>
            <a:ext cx="1087728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Power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5752" y="5943600"/>
            <a:ext cx="1357648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Lens cap (filters)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Advantages of DSLR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Digital Imaging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Instant gratification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Digital manipulation (storage, processing)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Low Cost and General Purpose camera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$500 and you may already have one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High sensitivity (ISO 6400 or greater)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High resolution (typically 4000*3000 or more)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Low power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300 exposures on battery, power supplies available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Computer connectable for data and control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May have built-in “interval shooting mode”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Light weight and compact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Many lenses available including fast lenses ($$$)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Mounting screw for tripod or mount</a:t>
            </a:r>
          </a:p>
          <a:p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There are some downsides too, not dealt with here!</a:t>
            </a:r>
          </a:p>
          <a:p>
            <a:pPr lvl="1"/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But one downside cannot be avoided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48400"/>
            <a:ext cx="857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62484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http://www.eso.org/public/images/271109-cc/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martin\courses\AAPT2015\Star_trails_over_the_ESO_3.6-metre_tele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3387"/>
            <a:ext cx="8267700" cy="551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410"/>
            <a:ext cx="8229600" cy="792162"/>
          </a:xfrm>
          <a:solidFill>
            <a:schemeClr val="bg1">
              <a:lumMod val="65000"/>
              <a:alpha val="61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Trials of Trails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4343400"/>
            <a:ext cx="2362200" cy="14773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exposures longer than a few seconds, even on a tripod, Earth’s rotation causes stars to trail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Barn Door Tracker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65" y="9144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6296" y="4618451"/>
            <a:ext cx="56388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http://www.astropix.com/BGDA/SAMPLE2/SAMPLE2.HTM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2286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 do fairly wide field photography tracking stars, a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very simple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setup will move you far beyond star trails.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simple hinge (not clearly visible) pointed at the pole (camera is on a ball mount) and screw allow compensating for Earth’s rotation.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105400"/>
            <a:ext cx="8201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Note: image permission not sought but if you go to the site you can buy the e-book </a:t>
            </a:r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n-US" sz="2000" b="1" i="1" dirty="0">
                <a:solidFill>
                  <a:schemeClr val="bg1">
                    <a:lumMod val="95000"/>
                  </a:schemeClr>
                </a:solidFill>
              </a:rPr>
              <a:t>Beginner's Guide to DSLR Astrophotography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and then the author (Jerry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Lodriguss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 will likely forgive me!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http://www.astropix.com/BGDA/BGDA.HTM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use is a telescope, anyway?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098" name="Picture 2" descr="http://www.astronomyforum.net/picture.php?albumid=2613&amp;pictureid=7092&amp;thumb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4858434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http://www.astronomyforum.net/celestron-nexstar-telescope-forum/124907-making-piggy-back-camera-mount-se4.html   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(image by “pushrod” believed to be in public domain)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5638800"/>
            <a:ext cx="8610600" cy="101566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You can mount a DSLR on a telescope and likely get better results easier than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through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the telescope (which also takes an adapter).  Especially handy if the telescope has “GO TO” functions, BUT not in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altazimuth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mode.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Computer Control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"/>
          <a:stretch/>
        </p:blipFill>
        <p:spPr bwMode="auto">
          <a:xfrm>
            <a:off x="2578994" y="982152"/>
            <a:ext cx="6139892" cy="503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994" y="914400"/>
            <a:ext cx="2286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Once the camera is mounted and driven, opening the shutter must be done without vibration.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This can be done by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time delay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found on almost all cameras.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Possibly an internal </a:t>
            </a:r>
            <a:r>
              <a:rPr lang="en-US" i="1" dirty="0" err="1" smtClean="0">
                <a:solidFill>
                  <a:schemeClr val="bg1">
                    <a:lumMod val="65000"/>
                  </a:schemeClr>
                </a:solidFill>
              </a:rPr>
              <a:t>intervalometer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is available, or a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remote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Another way is to use a small computer such as a laptop (Windows or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linux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) or board.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They can download images too.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25063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Linux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Beagleboard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(more USB ports)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Beaglebone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(smaller) 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5245" y="1066800"/>
            <a:ext cx="2057400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Linux control software is usually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gphoto2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Going all the way - </a:t>
            </a:r>
            <a:r>
              <a:rPr lang="en-US" sz="3600" dirty="0" err="1" smtClean="0">
                <a:solidFill>
                  <a:schemeClr val="bg1">
                    <a:lumMod val="65000"/>
                  </a:schemeClr>
                </a:solidFill>
              </a:rPr>
              <a:t>Algolcam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 descr="C:\martin\astro\AlgolCam\Algol_c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727545"/>
            <a:ext cx="8610600" cy="49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Once using a computer to control the camera, why not the whole system?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399" y="1600200"/>
            <a:ext cx="4572001" cy="213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Algolcam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 is a prototype computer controlled camera, with a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linux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 laptop. In the first prototype, only the RA axis was driven by a stepper motor attached to a “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Phidgets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” controller. The camera was controlled by USB, with image downloads.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978</Words>
  <Application>Microsoft Office PowerPoint</Application>
  <PresentationFormat>On-screen Show (4:3)</PresentationFormat>
  <Paragraphs>107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Seeking Exoplanets with Inexpensive Cameras</vt:lpstr>
      <vt:lpstr>PowerPoint Presentation</vt:lpstr>
      <vt:lpstr>What is a DSLR Camera?</vt:lpstr>
      <vt:lpstr>Advantages of DSLR</vt:lpstr>
      <vt:lpstr>The Trials of Trails </vt:lpstr>
      <vt:lpstr>Barn Door Tracker</vt:lpstr>
      <vt:lpstr>What use is a telescope, anyway?</vt:lpstr>
      <vt:lpstr>Computer Control</vt:lpstr>
      <vt:lpstr>Going all the way - Algolcam</vt:lpstr>
      <vt:lpstr>PowerPoint Presentation</vt:lpstr>
      <vt:lpstr>Can we detect exoplanets with a camera lens? We already have!</vt:lpstr>
      <vt:lpstr>Project Panoptes</vt:lpstr>
      <vt:lpstr>Panoptes Hardware</vt:lpstr>
      <vt:lpstr>Enclosure Details</vt:lpstr>
      <vt:lpstr>Panoptes Progress</vt:lpstr>
      <vt:lpstr>Thank you!</vt:lpstr>
    </vt:vector>
  </TitlesOfParts>
  <Company>Athabasca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Seeking Exoplanets with Inexpensive Cameras</dc:title>
  <dc:creator>Dr. Martin Connors</dc:creator>
  <cp:lastModifiedBy>Dr. Martin Connors</cp:lastModifiedBy>
  <cp:revision>31</cp:revision>
  <dcterms:created xsi:type="dcterms:W3CDTF">2014-12-10T01:50:16Z</dcterms:created>
  <dcterms:modified xsi:type="dcterms:W3CDTF">2014-12-11T02:54:44Z</dcterms:modified>
</cp:coreProperties>
</file>