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31"/>
  </p:notesMasterIdLst>
  <p:handoutMasterIdLst>
    <p:handoutMasterId r:id="rId32"/>
  </p:handoutMasterIdLst>
  <p:sldIdLst>
    <p:sldId id="256" r:id="rId2"/>
    <p:sldId id="257" r:id="rId3"/>
    <p:sldId id="258" r:id="rId4"/>
    <p:sldId id="280" r:id="rId5"/>
    <p:sldId id="281" r:id="rId6"/>
    <p:sldId id="282" r:id="rId7"/>
    <p:sldId id="285" r:id="rId8"/>
    <p:sldId id="259" r:id="rId9"/>
    <p:sldId id="283"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5" r:id="rId25"/>
    <p:sldId id="277" r:id="rId26"/>
    <p:sldId id="276" r:id="rId27"/>
    <p:sldId id="278" r:id="rId28"/>
    <p:sldId id="279" r:id="rId29"/>
    <p:sldId id="284"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0B3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9" autoAdjust="0"/>
    <p:restoredTop sz="94706" autoAdjust="0"/>
  </p:normalViewPr>
  <p:slideViewPr>
    <p:cSldViewPr snapToObjects="1">
      <p:cViewPr varScale="1">
        <p:scale>
          <a:sx n="71" d="100"/>
          <a:sy n="71" d="100"/>
        </p:scale>
        <p:origin x="-132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044655E-3115-7C42-827D-17BC336D0BB4}" type="datetimeFigureOut">
              <a:rPr lang="en-US" smtClean="0"/>
              <a:pPr/>
              <a:t>1/2/2015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32989B-F806-A248-8A7E-0E866F60D928}" type="slidenum">
              <a:rPr lang="en-US" smtClean="0"/>
              <a:pPr/>
              <a:t>‹#›</a:t>
            </a:fld>
            <a:endParaRPr lang="en-US"/>
          </a:p>
        </p:txBody>
      </p:sp>
    </p:spTree>
    <p:extLst>
      <p:ext uri="{BB962C8B-B14F-4D97-AF65-F5344CB8AC3E}">
        <p14:creationId xmlns:p14="http://schemas.microsoft.com/office/powerpoint/2010/main" val="5049492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221E59-AF1D-7444-AC33-A7AD68BF5C93}" type="datetimeFigureOut">
              <a:rPr lang="en-US" smtClean="0"/>
              <a:pPr/>
              <a:t>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4151B4-E982-9242-828B-7981763AC19B}" type="slidenum">
              <a:rPr lang="en-US" smtClean="0"/>
              <a:pPr/>
              <a:t>‹#›</a:t>
            </a:fld>
            <a:endParaRPr lang="en-US"/>
          </a:p>
        </p:txBody>
      </p:sp>
    </p:spTree>
    <p:extLst>
      <p:ext uri="{BB962C8B-B14F-4D97-AF65-F5344CB8AC3E}">
        <p14:creationId xmlns:p14="http://schemas.microsoft.com/office/powerpoint/2010/main" val="22940028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959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5"/>
          <p:cNvSpPr txBox="1">
            <a:spLocks/>
          </p:cNvSpPr>
          <p:nvPr userDrawn="1"/>
        </p:nvSpPr>
        <p:spPr>
          <a:xfrm>
            <a:off x="5105400" y="6321425"/>
            <a:ext cx="3581400" cy="381000"/>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bg1">
                    <a:alpha val="85000"/>
                  </a:schemeClr>
                </a:solidFill>
                <a:effectLst/>
                <a:uLnTx/>
                <a:uFillTx/>
                <a:latin typeface="+mj-lt"/>
                <a:ea typeface="+mn-ea"/>
                <a:cs typeface="Times New Roman (Body)"/>
              </a:rPr>
              <a:t>WEST VIRGINIA UNIVERSITY</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smtClean="0">
                <a:ln>
                  <a:noFill/>
                </a:ln>
                <a:solidFill>
                  <a:schemeClr val="bg1">
                    <a:alpha val="85000"/>
                  </a:schemeClr>
                </a:solidFill>
                <a:effectLst/>
                <a:uLnTx/>
                <a:uFillTx/>
                <a:latin typeface="+mj-lt"/>
                <a:ea typeface="+mn-ea"/>
                <a:cs typeface="Times New Roman (Body)"/>
              </a:rPr>
              <a:t>PHYSICS and ASTRONOMY</a:t>
            </a:r>
            <a:endParaRPr kumimoji="0" lang="en-US" sz="900" b="0" i="0" u="none" strike="noStrike" kern="1200" cap="none" spc="0" normalizeH="0" baseline="0" noProof="0" dirty="0">
              <a:ln>
                <a:noFill/>
              </a:ln>
              <a:solidFill>
                <a:schemeClr val="bg1">
                  <a:alpha val="85000"/>
                </a:schemeClr>
              </a:solidFill>
              <a:effectLst/>
              <a:uLnTx/>
              <a:uFillTx/>
              <a:latin typeface="+mj-lt"/>
              <a:ea typeface="+mn-ea"/>
              <a:cs typeface="Times New Roman (Body)"/>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sldNum="0" hdr="0" ftr="0" dt="0"/>
  <p:txStyles>
    <p:titleStyle>
      <a:lvl1pPr algn="l" defTabSz="457200" rtl="0" eaLnBrk="1" latinLnBrk="0" hangingPunct="1">
        <a:spcBef>
          <a:spcPct val="0"/>
        </a:spcBef>
        <a:buNone/>
        <a:defRPr sz="4400" u="none" kern="1200" cap="all">
          <a:solidFill>
            <a:srgbClr val="25406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0" i="0" kern="1200">
          <a:solidFill>
            <a:srgbClr val="254061"/>
          </a:solidFill>
          <a:latin typeface="Arial"/>
          <a:ea typeface="+mn-ea"/>
          <a:cs typeface="Arial"/>
        </a:defRPr>
      </a:lvl1pPr>
      <a:lvl2pPr marL="742950" indent="-285750" algn="l" defTabSz="457200" rtl="0" eaLnBrk="1" latinLnBrk="0" hangingPunct="1">
        <a:spcBef>
          <a:spcPct val="20000"/>
        </a:spcBef>
        <a:buFont typeface="Arial"/>
        <a:buChar char="–"/>
        <a:defRPr sz="2800" b="0" i="0" kern="1200">
          <a:solidFill>
            <a:srgbClr val="254061"/>
          </a:solidFill>
          <a:latin typeface="Arial"/>
          <a:ea typeface="+mn-ea"/>
          <a:cs typeface="Arial"/>
        </a:defRPr>
      </a:lvl2pPr>
      <a:lvl3pPr marL="1143000" indent="-228600" algn="l" defTabSz="457200" rtl="0" eaLnBrk="1" latinLnBrk="0" hangingPunct="1">
        <a:spcBef>
          <a:spcPct val="20000"/>
        </a:spcBef>
        <a:buFont typeface="Arial"/>
        <a:buChar char="•"/>
        <a:defRPr sz="2400" b="0" i="0" kern="1200">
          <a:solidFill>
            <a:srgbClr val="254061"/>
          </a:solidFill>
          <a:latin typeface="Arial"/>
          <a:ea typeface="+mn-ea"/>
          <a:cs typeface="Arial"/>
        </a:defRPr>
      </a:lvl3pPr>
      <a:lvl4pPr marL="1600200" indent="-228600" algn="l" defTabSz="457200" rtl="0" eaLnBrk="1" latinLnBrk="0" hangingPunct="1">
        <a:spcBef>
          <a:spcPct val="20000"/>
        </a:spcBef>
        <a:buFont typeface="Arial"/>
        <a:buChar char="–"/>
        <a:defRPr sz="2000" b="0" i="0" kern="1200">
          <a:solidFill>
            <a:srgbClr val="254061"/>
          </a:solidFill>
          <a:latin typeface="Arial"/>
          <a:ea typeface="+mn-ea"/>
          <a:cs typeface="Arial"/>
        </a:defRPr>
      </a:lvl4pPr>
      <a:lvl5pPr marL="2057400" indent="-228600" algn="l" defTabSz="457200" rtl="0" eaLnBrk="1" latinLnBrk="0" hangingPunct="1">
        <a:spcBef>
          <a:spcPct val="20000"/>
        </a:spcBef>
        <a:buFont typeface="Arial"/>
        <a:buChar char="»"/>
        <a:defRPr sz="2000" b="0" i="0" kern="1200">
          <a:solidFill>
            <a:srgbClr val="25406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1905000"/>
            <a:ext cx="7772400" cy="1752599"/>
          </a:xfrm>
        </p:spPr>
        <p:txBody>
          <a:bodyPr>
            <a:normAutofit fontScale="90000"/>
          </a:bodyPr>
          <a:lstStyle/>
          <a:p>
            <a:r>
              <a:rPr lang="en-US" dirty="0" smtClean="0"/>
              <a:t>The Effect of Online Lecture on Persistence in a Physics Class</a:t>
            </a:r>
            <a:endParaRPr lang="en-US" dirty="0"/>
          </a:p>
        </p:txBody>
      </p:sp>
      <p:sp>
        <p:nvSpPr>
          <p:cNvPr id="5" name="Text Placeholder 4"/>
          <p:cNvSpPr>
            <a:spLocks noGrp="1"/>
          </p:cNvSpPr>
          <p:nvPr>
            <p:ph type="body" idx="1"/>
          </p:nvPr>
        </p:nvSpPr>
        <p:spPr>
          <a:xfrm>
            <a:off x="838200" y="4002742"/>
            <a:ext cx="7772400" cy="570007"/>
          </a:xfrm>
        </p:spPr>
        <p:txBody>
          <a:bodyPr/>
          <a:lstStyle/>
          <a:p>
            <a:r>
              <a:rPr lang="en-US" dirty="0" smtClean="0"/>
              <a:t>Dr. John Stewart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Online Students Fail at Higher Rates</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600200"/>
            <a:ext cx="7162800" cy="430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8812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Online Students are Weaker, but that is not the explanation</a:t>
            </a:r>
            <a:endParaRPr lang="en-US" sz="32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1600" y="1532965"/>
            <a:ext cx="6096000" cy="4245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360030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Online Students are Weaker, but that is not the explanation</a:t>
            </a:r>
            <a:endParaRPr lang="en-US" sz="36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1613647"/>
            <a:ext cx="6248400" cy="4351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7729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Maybe Online Students are Younger</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1600" y="1676400"/>
            <a:ext cx="6725031"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123209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 Standing does not seem to matter</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2600" y="1618129"/>
            <a:ext cx="5867400" cy="4202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217769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DF Rate within range</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9200" y="1600199"/>
            <a:ext cx="6324600" cy="4028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06058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Withdrawal rate is not</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600200"/>
            <a:ext cx="6963365"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14395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Online Students are Repeating the class</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676400"/>
            <a:ext cx="6781800" cy="4072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66862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Repeating Students electing </a:t>
            </a:r>
            <a:r>
              <a:rPr lang="en-US" smtClean="0"/>
              <a:t>online sections</a:t>
            </a:r>
            <a:endParaRPr 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1676400"/>
            <a:ext cx="6781800" cy="4072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3691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not Succeeding</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599" y="1752600"/>
            <a:ext cx="7422979"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1165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This talk will examine the difference in the rate students successfully complete a physics class between students attending lecture in person and students choosing to watch the lecture on video as part of an online class. The option to watch the lecture on video was implemented mid-semester in Fall 2012 so that the performance of the same set of students could be compared. A fully online lecture section was introduced in Spring 2013, but students were allowed to select the lecture viewing option. The online lecture section was continued in the Fall 2013 and Spring 2014 semesters; however, students were no longer allowed the choice of lecture viewing option. Higher than expect withdrawal rates have been experienced in the online sections of the class. These will be examined in the context of the historical performance of the class and the differences in engagement in the class measured by the rate at which students submit required assignments.</a:t>
            </a:r>
            <a:endParaRPr lang="en-US" dirty="0"/>
          </a:p>
        </p:txBody>
      </p:sp>
    </p:spTree>
    <p:extLst>
      <p:ext uri="{BB962C8B-B14F-4D97-AF65-F5344CB8AC3E}">
        <p14:creationId xmlns:p14="http://schemas.microsoft.com/office/powerpoint/2010/main" val="48826752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
            <a:r>
              <a:rPr lang="en-US" dirty="0"/>
              <a:t>Why did you take the online class?</a:t>
            </a:r>
            <a:endParaRPr lang="en-US" dirty="0">
              <a:solidFill>
                <a:srgbClr val="000000"/>
              </a:solidFill>
              <a:latin typeface="Calibri"/>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99571935"/>
              </p:ext>
            </p:extLst>
          </p:nvPr>
        </p:nvGraphicFramePr>
        <p:xfrm>
          <a:off x="457200" y="1434017"/>
          <a:ext cx="8386273" cy="4146928"/>
        </p:xfrm>
        <a:graphic>
          <a:graphicData uri="http://schemas.openxmlformats.org/drawingml/2006/table">
            <a:tbl>
              <a:tblPr>
                <a:tableStyleId>{5C22544A-7EE6-4342-B048-85BDC9FD1C3A}</a:tableStyleId>
              </a:tblPr>
              <a:tblGrid>
                <a:gridCol w="2695806"/>
                <a:gridCol w="585515"/>
                <a:gridCol w="722744"/>
                <a:gridCol w="1024650"/>
                <a:gridCol w="841677"/>
                <a:gridCol w="1381447"/>
                <a:gridCol w="1134434"/>
              </a:tblGrid>
              <a:tr h="285751">
                <a:tc>
                  <a:txBody>
                    <a:bodyPr/>
                    <a:lstStyle/>
                    <a:p>
                      <a:pPr algn="l" fontAlgn="b"/>
                      <a:endParaRPr lang="en-US" sz="1600" b="0" i="0" u="none" strike="noStrike" dirty="0">
                        <a:solidFill>
                          <a:srgbClr val="000000"/>
                        </a:solidFill>
                        <a:effectLst/>
                        <a:latin typeface="+mn-lt"/>
                      </a:endParaRPr>
                    </a:p>
                  </a:txBody>
                  <a:tcPr marL="8984" marR="8984" marT="8984" marB="0" anchor="b"/>
                </a:tc>
                <a:tc>
                  <a:txBody>
                    <a:bodyPr/>
                    <a:lstStyle/>
                    <a:p>
                      <a:pPr algn="l" fontAlgn="b"/>
                      <a:r>
                        <a:rPr lang="en-US" sz="1600" u="none" strike="noStrike">
                          <a:effectLst/>
                          <a:latin typeface="+mn-lt"/>
                        </a:rPr>
                        <a:t>N</a:t>
                      </a:r>
                      <a:endParaRPr lang="en-US" sz="1600" b="0" i="0" u="none" strike="noStrike">
                        <a:solidFill>
                          <a:srgbClr val="000000"/>
                        </a:solidFill>
                        <a:effectLst/>
                        <a:latin typeface="+mn-lt"/>
                      </a:endParaRPr>
                    </a:p>
                  </a:txBody>
                  <a:tcPr marL="8984" marR="8984" marT="8984" marB="0" anchor="b"/>
                </a:tc>
                <a:tc>
                  <a:txBody>
                    <a:bodyPr/>
                    <a:lstStyle/>
                    <a:p>
                      <a:pPr algn="l" fontAlgn="b"/>
                      <a:r>
                        <a:rPr lang="en-US" sz="1600" u="none" strike="noStrike">
                          <a:effectLst/>
                          <a:latin typeface="+mn-lt"/>
                        </a:rPr>
                        <a:t>A</a:t>
                      </a:r>
                      <a:endParaRPr lang="en-US" sz="1600" b="0" i="0" u="none" strike="noStrike">
                        <a:solidFill>
                          <a:srgbClr val="000000"/>
                        </a:solidFill>
                        <a:effectLst/>
                        <a:latin typeface="+mn-lt"/>
                      </a:endParaRPr>
                    </a:p>
                  </a:txBody>
                  <a:tcPr marL="8984" marR="8984" marT="8984" marB="0" anchor="b"/>
                </a:tc>
                <a:tc>
                  <a:txBody>
                    <a:bodyPr/>
                    <a:lstStyle/>
                    <a:p>
                      <a:pPr algn="l" fontAlgn="b"/>
                      <a:r>
                        <a:rPr lang="en-US" sz="1600" u="none" strike="noStrike">
                          <a:effectLst/>
                          <a:latin typeface="+mn-lt"/>
                        </a:rPr>
                        <a:t>B</a:t>
                      </a:r>
                      <a:endParaRPr lang="en-US" sz="1600" b="0" i="0" u="none" strike="noStrike">
                        <a:solidFill>
                          <a:srgbClr val="000000"/>
                        </a:solidFill>
                        <a:effectLst/>
                        <a:latin typeface="+mn-lt"/>
                      </a:endParaRPr>
                    </a:p>
                  </a:txBody>
                  <a:tcPr marL="8984" marR="8984" marT="8984" marB="0" anchor="b"/>
                </a:tc>
                <a:tc>
                  <a:txBody>
                    <a:bodyPr/>
                    <a:lstStyle/>
                    <a:p>
                      <a:pPr algn="l" fontAlgn="b"/>
                      <a:r>
                        <a:rPr lang="en-US" sz="1600" u="none" strike="noStrike">
                          <a:effectLst/>
                          <a:latin typeface="+mn-lt"/>
                        </a:rPr>
                        <a:t>C</a:t>
                      </a:r>
                      <a:endParaRPr lang="en-US" sz="1600" b="0" i="0" u="none" strike="noStrike">
                        <a:solidFill>
                          <a:srgbClr val="000000"/>
                        </a:solidFill>
                        <a:effectLst/>
                        <a:latin typeface="+mn-lt"/>
                      </a:endParaRPr>
                    </a:p>
                  </a:txBody>
                  <a:tcPr marL="8984" marR="8984" marT="8984" marB="0" anchor="b"/>
                </a:tc>
                <a:tc>
                  <a:txBody>
                    <a:bodyPr/>
                    <a:lstStyle/>
                    <a:p>
                      <a:pPr algn="l" fontAlgn="b"/>
                      <a:r>
                        <a:rPr lang="en-US" sz="1600" u="none" strike="noStrike">
                          <a:effectLst/>
                          <a:latin typeface="+mn-lt"/>
                        </a:rPr>
                        <a:t>D</a:t>
                      </a:r>
                      <a:endParaRPr lang="en-US" sz="1600" b="0" i="0" u="none" strike="noStrike">
                        <a:solidFill>
                          <a:srgbClr val="000000"/>
                        </a:solidFill>
                        <a:effectLst/>
                        <a:latin typeface="+mn-lt"/>
                      </a:endParaRPr>
                    </a:p>
                  </a:txBody>
                  <a:tcPr marL="8984" marR="8984" marT="8984" marB="0" anchor="b"/>
                </a:tc>
                <a:tc>
                  <a:txBody>
                    <a:bodyPr/>
                    <a:lstStyle/>
                    <a:p>
                      <a:pPr algn="l" fontAlgn="b"/>
                      <a:r>
                        <a:rPr lang="en-US" sz="1600" u="none" strike="noStrike">
                          <a:effectLst/>
                          <a:latin typeface="+mn-lt"/>
                        </a:rPr>
                        <a:t>F</a:t>
                      </a:r>
                      <a:endParaRPr lang="en-US" sz="1600" b="0" i="0" u="none" strike="noStrike">
                        <a:solidFill>
                          <a:srgbClr val="000000"/>
                        </a:solidFill>
                        <a:effectLst/>
                        <a:latin typeface="+mn-lt"/>
                      </a:endParaRPr>
                    </a:p>
                  </a:txBody>
                  <a:tcPr marL="8984" marR="8984" marT="8984" marB="0" anchor="b"/>
                </a:tc>
              </a:tr>
              <a:tr h="857250">
                <a:tc>
                  <a:txBody>
                    <a:bodyPr/>
                    <a:lstStyle/>
                    <a:p>
                      <a:pPr algn="l" fontAlgn="b"/>
                      <a:r>
                        <a:rPr lang="en-US" sz="1600" u="none" strike="noStrike" dirty="0">
                          <a:effectLst/>
                          <a:latin typeface="+mn-lt"/>
                        </a:rPr>
                        <a:t>The face-to-face lecture section was full and this was the only way I could get into the class.</a:t>
                      </a:r>
                      <a:endParaRPr lang="en-US" sz="1600" b="0" i="0" u="none" strike="noStrike" dirty="0">
                        <a:solidFill>
                          <a:srgbClr val="000000"/>
                        </a:solidFill>
                        <a:effectLst/>
                        <a:latin typeface="+mn-lt"/>
                      </a:endParaRPr>
                    </a:p>
                  </a:txBody>
                  <a:tcPr marL="8984" marR="8984" marT="8984" marB="0" anchor="b"/>
                </a:tc>
                <a:tc>
                  <a:txBody>
                    <a:bodyPr/>
                    <a:lstStyle/>
                    <a:p>
                      <a:pPr algn="r" fontAlgn="b"/>
                      <a:r>
                        <a:rPr lang="en-US" sz="1600" u="none" strike="noStrike" dirty="0">
                          <a:effectLst/>
                          <a:latin typeface="+mn-lt"/>
                        </a:rPr>
                        <a:t>18</a:t>
                      </a:r>
                      <a:endParaRPr lang="en-US" sz="1600" b="0" i="0" u="none" strike="noStrike" dirty="0">
                        <a:solidFill>
                          <a:srgbClr val="000000"/>
                        </a:solidFill>
                        <a:effectLst/>
                        <a:latin typeface="+mn-lt"/>
                      </a:endParaRPr>
                    </a:p>
                  </a:txBody>
                  <a:tcPr marL="8984" marR="8984" marT="8984" marB="0" anchor="b"/>
                </a:tc>
                <a:tc>
                  <a:txBody>
                    <a:bodyPr/>
                    <a:lstStyle/>
                    <a:p>
                      <a:pPr algn="r" fontAlgn="b"/>
                      <a:r>
                        <a:rPr lang="en-US" sz="1600" u="none" strike="noStrike">
                          <a:effectLst/>
                          <a:latin typeface="+mn-lt"/>
                        </a:rPr>
                        <a:t>44</a:t>
                      </a:r>
                      <a:endParaRPr lang="en-US" sz="1600" b="0" i="0" u="none" strike="noStrike">
                        <a:solidFill>
                          <a:srgbClr val="000000"/>
                        </a:solidFill>
                        <a:effectLst/>
                        <a:latin typeface="+mn-lt"/>
                      </a:endParaRPr>
                    </a:p>
                  </a:txBody>
                  <a:tcPr marL="8984" marR="8984" marT="8984" marB="0" anchor="b"/>
                </a:tc>
                <a:tc>
                  <a:txBody>
                    <a:bodyPr/>
                    <a:lstStyle/>
                    <a:p>
                      <a:pPr algn="r" fontAlgn="b"/>
                      <a:r>
                        <a:rPr lang="en-US" sz="1600" u="none" strike="noStrike">
                          <a:effectLst/>
                          <a:latin typeface="+mn-lt"/>
                        </a:rPr>
                        <a:t>40</a:t>
                      </a:r>
                      <a:endParaRPr lang="en-US" sz="1600" b="0" i="0" u="none" strike="noStrike">
                        <a:solidFill>
                          <a:srgbClr val="000000"/>
                        </a:solidFill>
                        <a:effectLst/>
                        <a:latin typeface="+mn-lt"/>
                      </a:endParaRPr>
                    </a:p>
                  </a:txBody>
                  <a:tcPr marL="8984" marR="8984" marT="8984" marB="0" anchor="b"/>
                </a:tc>
                <a:tc>
                  <a:txBody>
                    <a:bodyPr/>
                    <a:lstStyle/>
                    <a:p>
                      <a:pPr algn="r" fontAlgn="b"/>
                      <a:r>
                        <a:rPr lang="en-US" sz="1600" u="none" strike="noStrike">
                          <a:effectLst/>
                          <a:latin typeface="+mn-lt"/>
                        </a:rPr>
                        <a:t>44</a:t>
                      </a:r>
                      <a:endParaRPr lang="en-US" sz="1600" b="0" i="0" u="none" strike="noStrike">
                        <a:solidFill>
                          <a:srgbClr val="000000"/>
                        </a:solidFill>
                        <a:effectLst/>
                        <a:latin typeface="+mn-lt"/>
                      </a:endParaRPr>
                    </a:p>
                  </a:txBody>
                  <a:tcPr marL="8984" marR="8984" marT="8984" marB="0" anchor="b"/>
                </a:tc>
                <a:tc>
                  <a:txBody>
                    <a:bodyPr/>
                    <a:lstStyle/>
                    <a:p>
                      <a:pPr algn="r" fontAlgn="b"/>
                      <a:r>
                        <a:rPr lang="en-US" sz="1600" u="none" strike="noStrike">
                          <a:effectLst/>
                          <a:latin typeface="+mn-lt"/>
                        </a:rPr>
                        <a:t>33</a:t>
                      </a:r>
                      <a:endParaRPr lang="en-US" sz="1600" b="0" i="0" u="none" strike="noStrike">
                        <a:solidFill>
                          <a:srgbClr val="000000"/>
                        </a:solidFill>
                        <a:effectLst/>
                        <a:latin typeface="+mn-lt"/>
                      </a:endParaRPr>
                    </a:p>
                  </a:txBody>
                  <a:tcPr marL="8984" marR="8984" marT="8984" marB="0" anchor="b"/>
                </a:tc>
                <a:tc>
                  <a:txBody>
                    <a:bodyPr/>
                    <a:lstStyle/>
                    <a:p>
                      <a:pPr algn="r" fontAlgn="b"/>
                      <a:r>
                        <a:rPr lang="en-US" sz="1600" u="none" strike="noStrike">
                          <a:effectLst/>
                          <a:latin typeface="+mn-lt"/>
                        </a:rPr>
                        <a:t>50</a:t>
                      </a:r>
                      <a:endParaRPr lang="en-US" sz="1600" b="0" i="0" u="none" strike="noStrike">
                        <a:solidFill>
                          <a:srgbClr val="000000"/>
                        </a:solidFill>
                        <a:effectLst/>
                        <a:latin typeface="+mn-lt"/>
                      </a:endParaRPr>
                    </a:p>
                  </a:txBody>
                  <a:tcPr marL="8984" marR="8984" marT="8984" marB="0" anchor="b"/>
                </a:tc>
              </a:tr>
              <a:tr h="571499">
                <a:tc>
                  <a:txBody>
                    <a:bodyPr/>
                    <a:lstStyle/>
                    <a:p>
                      <a:pPr algn="l" fontAlgn="b"/>
                      <a:r>
                        <a:rPr lang="en-US" sz="1600" u="none" strike="noStrike">
                          <a:effectLst/>
                          <a:latin typeface="+mn-lt"/>
                        </a:rPr>
                        <a:t>There was another class I wanted to take at the same time as the lecture.</a:t>
                      </a:r>
                      <a:endParaRPr lang="en-US" sz="1600" b="0" i="0" u="none" strike="noStrike">
                        <a:solidFill>
                          <a:srgbClr val="000000"/>
                        </a:solidFill>
                        <a:effectLst/>
                        <a:latin typeface="+mn-lt"/>
                      </a:endParaRPr>
                    </a:p>
                  </a:txBody>
                  <a:tcPr marL="8984" marR="8984" marT="8984" marB="0" anchor="b"/>
                </a:tc>
                <a:tc>
                  <a:txBody>
                    <a:bodyPr/>
                    <a:lstStyle/>
                    <a:p>
                      <a:pPr algn="r" fontAlgn="b"/>
                      <a:r>
                        <a:rPr lang="en-US" sz="1600" u="none" strike="noStrike">
                          <a:effectLst/>
                          <a:latin typeface="+mn-lt"/>
                        </a:rPr>
                        <a:t>16</a:t>
                      </a:r>
                      <a:endParaRPr lang="en-US" sz="1600" b="0" i="0" u="none" strike="noStrike">
                        <a:solidFill>
                          <a:srgbClr val="000000"/>
                        </a:solidFill>
                        <a:effectLst/>
                        <a:latin typeface="+mn-lt"/>
                      </a:endParaRPr>
                    </a:p>
                  </a:txBody>
                  <a:tcPr marL="8984" marR="8984" marT="8984" marB="0" anchor="b"/>
                </a:tc>
                <a:tc>
                  <a:txBody>
                    <a:bodyPr/>
                    <a:lstStyle/>
                    <a:p>
                      <a:pPr algn="r" fontAlgn="b"/>
                      <a:r>
                        <a:rPr lang="en-US" sz="1600" u="none" strike="noStrike" dirty="0">
                          <a:effectLst/>
                          <a:latin typeface="+mn-lt"/>
                        </a:rPr>
                        <a:t>56</a:t>
                      </a:r>
                      <a:endParaRPr lang="en-US" sz="1600" b="0" i="0" u="none" strike="noStrike" dirty="0">
                        <a:solidFill>
                          <a:srgbClr val="000000"/>
                        </a:solidFill>
                        <a:effectLst/>
                        <a:latin typeface="+mn-lt"/>
                      </a:endParaRPr>
                    </a:p>
                  </a:txBody>
                  <a:tcPr marL="8984" marR="8984" marT="8984" marB="0" anchor="b"/>
                </a:tc>
                <a:tc>
                  <a:txBody>
                    <a:bodyPr/>
                    <a:lstStyle/>
                    <a:p>
                      <a:pPr algn="r" fontAlgn="b"/>
                      <a:r>
                        <a:rPr lang="en-US" sz="1600" u="none" strike="noStrike" dirty="0">
                          <a:effectLst/>
                          <a:latin typeface="+mn-lt"/>
                        </a:rPr>
                        <a:t>35</a:t>
                      </a:r>
                      <a:endParaRPr lang="en-US" sz="1600" b="0" i="0" u="none" strike="noStrike" dirty="0">
                        <a:solidFill>
                          <a:srgbClr val="000000"/>
                        </a:solidFill>
                        <a:effectLst/>
                        <a:latin typeface="+mn-lt"/>
                      </a:endParaRPr>
                    </a:p>
                  </a:txBody>
                  <a:tcPr marL="8984" marR="8984" marT="8984" marB="0" anchor="b"/>
                </a:tc>
                <a:tc>
                  <a:txBody>
                    <a:bodyPr/>
                    <a:lstStyle/>
                    <a:p>
                      <a:pPr algn="r" fontAlgn="b"/>
                      <a:r>
                        <a:rPr lang="en-US" sz="1600" u="none" strike="noStrike">
                          <a:effectLst/>
                          <a:latin typeface="+mn-lt"/>
                        </a:rPr>
                        <a:t>44</a:t>
                      </a:r>
                      <a:endParaRPr lang="en-US" sz="1600" b="0" i="0" u="none" strike="noStrike">
                        <a:solidFill>
                          <a:srgbClr val="000000"/>
                        </a:solidFill>
                        <a:effectLst/>
                        <a:latin typeface="+mn-lt"/>
                      </a:endParaRPr>
                    </a:p>
                  </a:txBody>
                  <a:tcPr marL="8984" marR="8984" marT="8984" marB="0" anchor="b"/>
                </a:tc>
                <a:tc>
                  <a:txBody>
                    <a:bodyPr/>
                    <a:lstStyle/>
                    <a:p>
                      <a:pPr algn="r" fontAlgn="b"/>
                      <a:r>
                        <a:rPr lang="en-US" sz="1600" u="none" strike="noStrike">
                          <a:effectLst/>
                          <a:latin typeface="+mn-lt"/>
                        </a:rPr>
                        <a:t>0</a:t>
                      </a:r>
                      <a:endParaRPr lang="en-US" sz="1600" b="0" i="0" u="none" strike="noStrike">
                        <a:solidFill>
                          <a:srgbClr val="000000"/>
                        </a:solidFill>
                        <a:effectLst/>
                        <a:latin typeface="+mn-lt"/>
                      </a:endParaRPr>
                    </a:p>
                  </a:txBody>
                  <a:tcPr marL="8984" marR="8984" marT="8984" marB="0" anchor="b"/>
                </a:tc>
                <a:tc>
                  <a:txBody>
                    <a:bodyPr/>
                    <a:lstStyle/>
                    <a:p>
                      <a:pPr algn="r" fontAlgn="b"/>
                      <a:r>
                        <a:rPr lang="en-US" sz="1600" u="none" strike="noStrike">
                          <a:effectLst/>
                          <a:latin typeface="+mn-lt"/>
                        </a:rPr>
                        <a:t>0</a:t>
                      </a:r>
                      <a:endParaRPr lang="en-US" sz="1600" b="0" i="0" u="none" strike="noStrike">
                        <a:solidFill>
                          <a:srgbClr val="000000"/>
                        </a:solidFill>
                        <a:effectLst/>
                        <a:latin typeface="+mn-lt"/>
                      </a:endParaRPr>
                    </a:p>
                  </a:txBody>
                  <a:tcPr marL="8984" marR="8984" marT="8984" marB="0" anchor="b"/>
                </a:tc>
              </a:tr>
              <a:tr h="571499">
                <a:tc>
                  <a:txBody>
                    <a:bodyPr/>
                    <a:lstStyle/>
                    <a:p>
                      <a:pPr algn="l" fontAlgn="b"/>
                      <a:r>
                        <a:rPr lang="en-US" sz="1600" u="none" strike="noStrike">
                          <a:effectLst/>
                          <a:latin typeface="+mn-lt"/>
                        </a:rPr>
                        <a:t>I had personal or work commitments that conflicted with the face-to-face lecture.</a:t>
                      </a:r>
                      <a:endParaRPr lang="en-US" sz="1600" b="0" i="0" u="none" strike="noStrike">
                        <a:solidFill>
                          <a:srgbClr val="000000"/>
                        </a:solidFill>
                        <a:effectLst/>
                        <a:latin typeface="+mn-lt"/>
                      </a:endParaRPr>
                    </a:p>
                  </a:txBody>
                  <a:tcPr marL="8984" marR="8984" marT="8984" marB="0" anchor="b"/>
                </a:tc>
                <a:tc>
                  <a:txBody>
                    <a:bodyPr/>
                    <a:lstStyle/>
                    <a:p>
                      <a:pPr algn="r" fontAlgn="b"/>
                      <a:r>
                        <a:rPr lang="en-US" sz="1600" u="none" strike="noStrike">
                          <a:effectLst/>
                          <a:latin typeface="+mn-lt"/>
                        </a:rPr>
                        <a:t>2</a:t>
                      </a:r>
                      <a:endParaRPr lang="en-US" sz="1600" b="0" i="0" u="none" strike="noStrike">
                        <a:solidFill>
                          <a:srgbClr val="000000"/>
                        </a:solidFill>
                        <a:effectLst/>
                        <a:latin typeface="+mn-lt"/>
                      </a:endParaRPr>
                    </a:p>
                  </a:txBody>
                  <a:tcPr marL="8984" marR="8984" marT="8984" marB="0" anchor="b"/>
                </a:tc>
                <a:tc>
                  <a:txBody>
                    <a:bodyPr/>
                    <a:lstStyle/>
                    <a:p>
                      <a:pPr algn="r" fontAlgn="b"/>
                      <a:r>
                        <a:rPr lang="en-US" sz="1600" u="none" strike="noStrike">
                          <a:effectLst/>
                          <a:latin typeface="+mn-lt"/>
                        </a:rPr>
                        <a:t>0</a:t>
                      </a:r>
                      <a:endParaRPr lang="en-US" sz="1600" b="0" i="0" u="none" strike="noStrike">
                        <a:solidFill>
                          <a:srgbClr val="000000"/>
                        </a:solidFill>
                        <a:effectLst/>
                        <a:latin typeface="+mn-lt"/>
                      </a:endParaRPr>
                    </a:p>
                  </a:txBody>
                  <a:tcPr marL="8984" marR="8984" marT="8984" marB="0" anchor="b"/>
                </a:tc>
                <a:tc>
                  <a:txBody>
                    <a:bodyPr/>
                    <a:lstStyle/>
                    <a:p>
                      <a:pPr algn="r" fontAlgn="b"/>
                      <a:r>
                        <a:rPr lang="en-US" sz="1600" u="none" strike="noStrike" dirty="0">
                          <a:effectLst/>
                          <a:latin typeface="+mn-lt"/>
                        </a:rPr>
                        <a:t>5</a:t>
                      </a:r>
                      <a:endParaRPr lang="en-US" sz="1600" b="0" i="0" u="none" strike="noStrike" dirty="0">
                        <a:solidFill>
                          <a:srgbClr val="000000"/>
                        </a:solidFill>
                        <a:effectLst/>
                        <a:latin typeface="+mn-lt"/>
                      </a:endParaRPr>
                    </a:p>
                  </a:txBody>
                  <a:tcPr marL="8984" marR="8984" marT="8984" marB="0" anchor="b"/>
                </a:tc>
                <a:tc>
                  <a:txBody>
                    <a:bodyPr/>
                    <a:lstStyle/>
                    <a:p>
                      <a:pPr algn="r" fontAlgn="b"/>
                      <a:r>
                        <a:rPr lang="en-US" sz="1600" u="none" strike="noStrike">
                          <a:effectLst/>
                          <a:latin typeface="+mn-lt"/>
                        </a:rPr>
                        <a:t>0</a:t>
                      </a:r>
                      <a:endParaRPr lang="en-US" sz="1600" b="0" i="0" u="none" strike="noStrike">
                        <a:solidFill>
                          <a:srgbClr val="000000"/>
                        </a:solidFill>
                        <a:effectLst/>
                        <a:latin typeface="+mn-lt"/>
                      </a:endParaRPr>
                    </a:p>
                  </a:txBody>
                  <a:tcPr marL="8984" marR="8984" marT="8984" marB="0" anchor="b"/>
                </a:tc>
                <a:tc>
                  <a:txBody>
                    <a:bodyPr/>
                    <a:lstStyle/>
                    <a:p>
                      <a:pPr algn="r" fontAlgn="b"/>
                      <a:r>
                        <a:rPr lang="en-US" sz="1600" u="none" strike="noStrike">
                          <a:effectLst/>
                          <a:latin typeface="+mn-lt"/>
                        </a:rPr>
                        <a:t>33</a:t>
                      </a:r>
                      <a:endParaRPr lang="en-US" sz="1600" b="0" i="0" u="none" strike="noStrike">
                        <a:solidFill>
                          <a:srgbClr val="000000"/>
                        </a:solidFill>
                        <a:effectLst/>
                        <a:latin typeface="+mn-lt"/>
                      </a:endParaRPr>
                    </a:p>
                  </a:txBody>
                  <a:tcPr marL="8984" marR="8984" marT="8984" marB="0" anchor="b"/>
                </a:tc>
                <a:tc>
                  <a:txBody>
                    <a:bodyPr/>
                    <a:lstStyle/>
                    <a:p>
                      <a:pPr algn="r" fontAlgn="b"/>
                      <a:r>
                        <a:rPr lang="en-US" sz="1600" u="none" strike="noStrike">
                          <a:effectLst/>
                          <a:latin typeface="+mn-lt"/>
                        </a:rPr>
                        <a:t>0</a:t>
                      </a:r>
                      <a:endParaRPr lang="en-US" sz="1600" b="0" i="0" u="none" strike="noStrike">
                        <a:solidFill>
                          <a:srgbClr val="000000"/>
                        </a:solidFill>
                        <a:effectLst/>
                        <a:latin typeface="+mn-lt"/>
                      </a:endParaRPr>
                    </a:p>
                  </a:txBody>
                  <a:tcPr marL="8984" marR="8984" marT="8984" marB="0" anchor="b"/>
                </a:tc>
              </a:tr>
              <a:tr h="285751">
                <a:tc>
                  <a:txBody>
                    <a:bodyPr/>
                    <a:lstStyle/>
                    <a:p>
                      <a:pPr algn="l" fontAlgn="b"/>
                      <a:r>
                        <a:rPr lang="en-US" sz="1600" u="none" strike="noStrike">
                          <a:effectLst/>
                          <a:latin typeface="+mn-lt"/>
                        </a:rPr>
                        <a:t>I like the flexibility of an online class.</a:t>
                      </a:r>
                      <a:endParaRPr lang="en-US" sz="1600" b="0" i="0" u="none" strike="noStrike">
                        <a:solidFill>
                          <a:srgbClr val="000000"/>
                        </a:solidFill>
                        <a:effectLst/>
                        <a:latin typeface="+mn-lt"/>
                      </a:endParaRPr>
                    </a:p>
                  </a:txBody>
                  <a:tcPr marL="8984" marR="8984" marT="8984" marB="0" anchor="b"/>
                </a:tc>
                <a:tc>
                  <a:txBody>
                    <a:bodyPr/>
                    <a:lstStyle/>
                    <a:p>
                      <a:pPr algn="r" fontAlgn="b"/>
                      <a:r>
                        <a:rPr lang="en-US" sz="1600" u="none" strike="noStrike">
                          <a:effectLst/>
                          <a:latin typeface="+mn-lt"/>
                        </a:rPr>
                        <a:t>7</a:t>
                      </a:r>
                      <a:endParaRPr lang="en-US" sz="1600" b="0" i="0" u="none" strike="noStrike">
                        <a:solidFill>
                          <a:srgbClr val="000000"/>
                        </a:solidFill>
                        <a:effectLst/>
                        <a:latin typeface="+mn-lt"/>
                      </a:endParaRPr>
                    </a:p>
                  </a:txBody>
                  <a:tcPr marL="8984" marR="8984" marT="8984" marB="0" anchor="b"/>
                </a:tc>
                <a:tc>
                  <a:txBody>
                    <a:bodyPr/>
                    <a:lstStyle/>
                    <a:p>
                      <a:pPr algn="r" fontAlgn="b"/>
                      <a:r>
                        <a:rPr lang="en-US" sz="1600" u="none" strike="noStrike">
                          <a:effectLst/>
                          <a:latin typeface="+mn-lt"/>
                        </a:rPr>
                        <a:t>0</a:t>
                      </a:r>
                      <a:endParaRPr lang="en-US" sz="1600" b="0" i="0" u="none" strike="noStrike">
                        <a:solidFill>
                          <a:srgbClr val="000000"/>
                        </a:solidFill>
                        <a:effectLst/>
                        <a:latin typeface="+mn-lt"/>
                      </a:endParaRPr>
                    </a:p>
                  </a:txBody>
                  <a:tcPr marL="8984" marR="8984" marT="8984" marB="0" anchor="b"/>
                </a:tc>
                <a:tc>
                  <a:txBody>
                    <a:bodyPr/>
                    <a:lstStyle/>
                    <a:p>
                      <a:pPr algn="r" fontAlgn="b"/>
                      <a:r>
                        <a:rPr lang="en-US" sz="1600" u="none" strike="noStrike" dirty="0">
                          <a:effectLst/>
                          <a:latin typeface="+mn-lt"/>
                        </a:rPr>
                        <a:t>20</a:t>
                      </a:r>
                      <a:endParaRPr lang="en-US" sz="1600" b="0" i="0" u="none" strike="noStrike" dirty="0">
                        <a:solidFill>
                          <a:srgbClr val="000000"/>
                        </a:solidFill>
                        <a:effectLst/>
                        <a:latin typeface="+mn-lt"/>
                      </a:endParaRPr>
                    </a:p>
                  </a:txBody>
                  <a:tcPr marL="8984" marR="8984" marT="8984" marB="0" anchor="b"/>
                </a:tc>
                <a:tc>
                  <a:txBody>
                    <a:bodyPr/>
                    <a:lstStyle/>
                    <a:p>
                      <a:pPr algn="r" fontAlgn="b"/>
                      <a:r>
                        <a:rPr lang="en-US" sz="1600" u="none" strike="noStrike" dirty="0">
                          <a:effectLst/>
                          <a:latin typeface="+mn-lt"/>
                        </a:rPr>
                        <a:t>11</a:t>
                      </a:r>
                      <a:endParaRPr lang="en-US" sz="1600" b="0" i="0" u="none" strike="noStrike" dirty="0">
                        <a:solidFill>
                          <a:srgbClr val="000000"/>
                        </a:solidFill>
                        <a:effectLst/>
                        <a:latin typeface="+mn-lt"/>
                      </a:endParaRPr>
                    </a:p>
                  </a:txBody>
                  <a:tcPr marL="8984" marR="8984" marT="8984" marB="0" anchor="b"/>
                </a:tc>
                <a:tc>
                  <a:txBody>
                    <a:bodyPr/>
                    <a:lstStyle/>
                    <a:p>
                      <a:pPr algn="r" fontAlgn="b"/>
                      <a:r>
                        <a:rPr lang="en-US" sz="1600" u="none" strike="noStrike">
                          <a:effectLst/>
                          <a:latin typeface="+mn-lt"/>
                        </a:rPr>
                        <a:t>33</a:t>
                      </a:r>
                      <a:endParaRPr lang="en-US" sz="1600" b="0" i="0" u="none" strike="noStrike">
                        <a:solidFill>
                          <a:srgbClr val="000000"/>
                        </a:solidFill>
                        <a:effectLst/>
                        <a:latin typeface="+mn-lt"/>
                      </a:endParaRPr>
                    </a:p>
                  </a:txBody>
                  <a:tcPr marL="8984" marR="8984" marT="8984" marB="0" anchor="b"/>
                </a:tc>
                <a:tc>
                  <a:txBody>
                    <a:bodyPr/>
                    <a:lstStyle/>
                    <a:p>
                      <a:pPr algn="r" fontAlgn="b"/>
                      <a:r>
                        <a:rPr lang="en-US" sz="1600" u="none" strike="noStrike">
                          <a:effectLst/>
                          <a:latin typeface="+mn-lt"/>
                        </a:rPr>
                        <a:t>50</a:t>
                      </a:r>
                      <a:endParaRPr lang="en-US" sz="1600" b="0" i="0" u="none" strike="noStrike">
                        <a:solidFill>
                          <a:srgbClr val="000000"/>
                        </a:solidFill>
                        <a:effectLst/>
                        <a:latin typeface="+mn-lt"/>
                      </a:endParaRPr>
                    </a:p>
                  </a:txBody>
                  <a:tcPr marL="8984" marR="8984" marT="8984" marB="0" anchor="b"/>
                </a:tc>
              </a:tr>
              <a:tr h="571499">
                <a:tc>
                  <a:txBody>
                    <a:bodyPr/>
                    <a:lstStyle/>
                    <a:p>
                      <a:pPr algn="l" fontAlgn="b"/>
                      <a:r>
                        <a:rPr lang="en-US" sz="1600" u="none" strike="noStrike">
                          <a:effectLst/>
                          <a:latin typeface="+mn-lt"/>
                        </a:rPr>
                        <a:t>I think I learn better using online lectures than face-to-face lectures.</a:t>
                      </a:r>
                      <a:endParaRPr lang="en-US" sz="1600" b="0" i="0" u="none" strike="noStrike">
                        <a:solidFill>
                          <a:srgbClr val="000000"/>
                        </a:solidFill>
                        <a:effectLst/>
                        <a:latin typeface="+mn-lt"/>
                      </a:endParaRPr>
                    </a:p>
                  </a:txBody>
                  <a:tcPr marL="8984" marR="8984" marT="8984" marB="0" anchor="b"/>
                </a:tc>
                <a:tc>
                  <a:txBody>
                    <a:bodyPr/>
                    <a:lstStyle/>
                    <a:p>
                      <a:pPr algn="r" fontAlgn="b"/>
                      <a:r>
                        <a:rPr lang="en-US" sz="1600" u="none" strike="noStrike">
                          <a:effectLst/>
                          <a:latin typeface="+mn-lt"/>
                        </a:rPr>
                        <a:t>0</a:t>
                      </a:r>
                      <a:endParaRPr lang="en-US" sz="1600" b="0" i="0" u="none" strike="noStrike">
                        <a:solidFill>
                          <a:srgbClr val="000000"/>
                        </a:solidFill>
                        <a:effectLst/>
                        <a:latin typeface="+mn-lt"/>
                      </a:endParaRPr>
                    </a:p>
                  </a:txBody>
                  <a:tcPr marL="8984" marR="8984" marT="8984" marB="0" anchor="b"/>
                </a:tc>
                <a:tc>
                  <a:txBody>
                    <a:bodyPr/>
                    <a:lstStyle/>
                    <a:p>
                      <a:pPr algn="r" fontAlgn="b"/>
                      <a:r>
                        <a:rPr lang="en-US" sz="1600" u="none" strike="noStrike">
                          <a:effectLst/>
                          <a:latin typeface="+mn-lt"/>
                        </a:rPr>
                        <a:t>0</a:t>
                      </a:r>
                      <a:endParaRPr lang="en-US" sz="1600" b="0" i="0" u="none" strike="noStrike">
                        <a:solidFill>
                          <a:srgbClr val="000000"/>
                        </a:solidFill>
                        <a:effectLst/>
                        <a:latin typeface="+mn-lt"/>
                      </a:endParaRPr>
                    </a:p>
                  </a:txBody>
                  <a:tcPr marL="8984" marR="8984" marT="8984" marB="0" anchor="b"/>
                </a:tc>
                <a:tc>
                  <a:txBody>
                    <a:bodyPr/>
                    <a:lstStyle/>
                    <a:p>
                      <a:pPr algn="r" fontAlgn="b"/>
                      <a:r>
                        <a:rPr lang="en-US" sz="1600" u="none" strike="noStrike">
                          <a:effectLst/>
                          <a:latin typeface="+mn-lt"/>
                        </a:rPr>
                        <a:t>0</a:t>
                      </a:r>
                      <a:endParaRPr lang="en-US" sz="1600" b="0" i="0" u="none" strike="noStrike">
                        <a:solidFill>
                          <a:srgbClr val="000000"/>
                        </a:solidFill>
                        <a:effectLst/>
                        <a:latin typeface="+mn-lt"/>
                      </a:endParaRPr>
                    </a:p>
                  </a:txBody>
                  <a:tcPr marL="8984" marR="8984" marT="8984" marB="0" anchor="b"/>
                </a:tc>
                <a:tc>
                  <a:txBody>
                    <a:bodyPr/>
                    <a:lstStyle/>
                    <a:p>
                      <a:pPr algn="r" fontAlgn="b"/>
                      <a:r>
                        <a:rPr lang="en-US" sz="1600" u="none" strike="noStrike" dirty="0">
                          <a:effectLst/>
                          <a:latin typeface="+mn-lt"/>
                        </a:rPr>
                        <a:t>0</a:t>
                      </a:r>
                      <a:endParaRPr lang="en-US" sz="1600" b="0" i="0" u="none" strike="noStrike" dirty="0">
                        <a:solidFill>
                          <a:srgbClr val="000000"/>
                        </a:solidFill>
                        <a:effectLst/>
                        <a:latin typeface="+mn-lt"/>
                      </a:endParaRPr>
                    </a:p>
                  </a:txBody>
                  <a:tcPr marL="8984" marR="8984" marT="8984" marB="0" anchor="b"/>
                </a:tc>
                <a:tc>
                  <a:txBody>
                    <a:bodyPr/>
                    <a:lstStyle/>
                    <a:p>
                      <a:pPr algn="r" fontAlgn="b"/>
                      <a:r>
                        <a:rPr lang="en-US" sz="1600" u="none" strike="noStrike" dirty="0">
                          <a:effectLst/>
                          <a:latin typeface="+mn-lt"/>
                        </a:rPr>
                        <a:t>0</a:t>
                      </a:r>
                      <a:endParaRPr lang="en-US" sz="1600" b="0" i="0" u="none" strike="noStrike" dirty="0">
                        <a:solidFill>
                          <a:srgbClr val="000000"/>
                        </a:solidFill>
                        <a:effectLst/>
                        <a:latin typeface="+mn-lt"/>
                      </a:endParaRPr>
                    </a:p>
                  </a:txBody>
                  <a:tcPr marL="8984" marR="8984" marT="8984" marB="0" anchor="b"/>
                </a:tc>
                <a:tc>
                  <a:txBody>
                    <a:bodyPr/>
                    <a:lstStyle/>
                    <a:p>
                      <a:pPr algn="r" fontAlgn="b"/>
                      <a:r>
                        <a:rPr lang="en-US" sz="1600" u="none" strike="noStrike">
                          <a:effectLst/>
                          <a:latin typeface="+mn-lt"/>
                        </a:rPr>
                        <a:t>0</a:t>
                      </a:r>
                      <a:endParaRPr lang="en-US" sz="1600" b="0" i="0" u="none" strike="noStrike">
                        <a:solidFill>
                          <a:srgbClr val="000000"/>
                        </a:solidFill>
                        <a:effectLst/>
                        <a:latin typeface="+mn-lt"/>
                      </a:endParaRPr>
                    </a:p>
                  </a:txBody>
                  <a:tcPr marL="8984" marR="8984" marT="8984" marB="0" anchor="b"/>
                </a:tc>
              </a:tr>
              <a:tr h="285751">
                <a:tc>
                  <a:txBody>
                    <a:bodyPr/>
                    <a:lstStyle/>
                    <a:p>
                      <a:pPr algn="l" fontAlgn="b"/>
                      <a:r>
                        <a:rPr lang="en-US" sz="1600" u="none" strike="noStrike" dirty="0" smtClean="0">
                          <a:effectLst/>
                          <a:latin typeface="+mn-lt"/>
                        </a:rPr>
                        <a:t>N</a:t>
                      </a:r>
                      <a:endParaRPr lang="en-US" sz="1600" b="0" i="0" u="none" strike="noStrike" dirty="0">
                        <a:solidFill>
                          <a:srgbClr val="000000"/>
                        </a:solidFill>
                        <a:effectLst/>
                        <a:latin typeface="+mn-lt"/>
                      </a:endParaRPr>
                    </a:p>
                  </a:txBody>
                  <a:tcPr marL="8984" marR="8984" marT="8984" marB="0" anchor="b"/>
                </a:tc>
                <a:tc>
                  <a:txBody>
                    <a:bodyPr/>
                    <a:lstStyle/>
                    <a:p>
                      <a:pPr algn="l" fontAlgn="b"/>
                      <a:endParaRPr lang="en-US" sz="1600" b="0" i="0" u="none" strike="noStrike">
                        <a:solidFill>
                          <a:srgbClr val="000000"/>
                        </a:solidFill>
                        <a:effectLst/>
                        <a:latin typeface="+mn-lt"/>
                      </a:endParaRPr>
                    </a:p>
                  </a:txBody>
                  <a:tcPr marL="8984" marR="8984" marT="8984" marB="0" anchor="b"/>
                </a:tc>
                <a:tc>
                  <a:txBody>
                    <a:bodyPr/>
                    <a:lstStyle/>
                    <a:p>
                      <a:pPr algn="r" fontAlgn="b"/>
                      <a:r>
                        <a:rPr lang="en-US" sz="1600" b="0" i="0" u="none" strike="noStrike">
                          <a:solidFill>
                            <a:srgbClr val="000000"/>
                          </a:solidFill>
                          <a:effectLst/>
                          <a:latin typeface="+mn-lt"/>
                        </a:rPr>
                        <a:t>9</a:t>
                      </a:r>
                    </a:p>
                  </a:txBody>
                  <a:tcPr marL="9525" marR="9525" marT="9525" marB="0" anchor="b"/>
                </a:tc>
                <a:tc>
                  <a:txBody>
                    <a:bodyPr/>
                    <a:lstStyle/>
                    <a:p>
                      <a:pPr algn="r" fontAlgn="b"/>
                      <a:r>
                        <a:rPr lang="en-US" sz="1600" b="0" i="0" u="none" strike="noStrike">
                          <a:solidFill>
                            <a:srgbClr val="000000"/>
                          </a:solidFill>
                          <a:effectLst/>
                          <a:latin typeface="+mn-lt"/>
                        </a:rPr>
                        <a:t>20</a:t>
                      </a:r>
                    </a:p>
                  </a:txBody>
                  <a:tcPr marL="9525" marR="9525" marT="9525" marB="0" anchor="b"/>
                </a:tc>
                <a:tc>
                  <a:txBody>
                    <a:bodyPr/>
                    <a:lstStyle/>
                    <a:p>
                      <a:pPr algn="r" fontAlgn="b"/>
                      <a:r>
                        <a:rPr lang="en-US" sz="1600" b="0" i="0" u="none" strike="noStrike">
                          <a:solidFill>
                            <a:srgbClr val="000000"/>
                          </a:solidFill>
                          <a:effectLst/>
                          <a:latin typeface="+mn-lt"/>
                        </a:rPr>
                        <a:t>9</a:t>
                      </a:r>
                    </a:p>
                  </a:txBody>
                  <a:tcPr marL="9525" marR="9525" marT="9525" marB="0" anchor="b"/>
                </a:tc>
                <a:tc>
                  <a:txBody>
                    <a:bodyPr/>
                    <a:lstStyle/>
                    <a:p>
                      <a:pPr algn="r" fontAlgn="b"/>
                      <a:r>
                        <a:rPr lang="en-US" sz="1600" b="0" i="0" u="none" strike="noStrike">
                          <a:solidFill>
                            <a:srgbClr val="000000"/>
                          </a:solidFill>
                          <a:effectLst/>
                          <a:latin typeface="+mn-lt"/>
                        </a:rPr>
                        <a:t>3</a:t>
                      </a:r>
                    </a:p>
                  </a:txBody>
                  <a:tcPr marL="9525" marR="9525" marT="9525" marB="0" anchor="b"/>
                </a:tc>
                <a:tc>
                  <a:txBody>
                    <a:bodyPr/>
                    <a:lstStyle/>
                    <a:p>
                      <a:pPr algn="r" fontAlgn="b"/>
                      <a:r>
                        <a:rPr lang="en-US" sz="1600" b="0" i="0" u="none" strike="noStrike" dirty="0">
                          <a:solidFill>
                            <a:srgbClr val="000000"/>
                          </a:solidFill>
                          <a:effectLst/>
                          <a:latin typeface="+mn-lt"/>
                        </a:rPr>
                        <a:t>2</a:t>
                      </a:r>
                    </a:p>
                  </a:txBody>
                  <a:tcPr marL="9525" marR="9525" marT="9525" marB="0" anchor="b"/>
                </a:tc>
              </a:tr>
            </a:tbl>
          </a:graphicData>
        </a:graphic>
      </p:graphicFrame>
      <p:sp>
        <p:nvSpPr>
          <p:cNvPr id="5" name="TextBox 4"/>
          <p:cNvSpPr txBox="1"/>
          <p:nvPr/>
        </p:nvSpPr>
        <p:spPr>
          <a:xfrm>
            <a:off x="1295400" y="5562600"/>
            <a:ext cx="4419600" cy="369332"/>
          </a:xfrm>
          <a:prstGeom prst="rect">
            <a:avLst/>
          </a:prstGeom>
          <a:noFill/>
        </p:spPr>
        <p:txBody>
          <a:bodyPr wrap="square" rtlCol="0">
            <a:spAutoFit/>
          </a:bodyPr>
          <a:lstStyle/>
          <a:p>
            <a:r>
              <a:rPr lang="en-US" dirty="0" smtClean="0"/>
              <a:t>Values in percent.</a:t>
            </a:r>
            <a:endParaRPr lang="en-US" dirty="0"/>
          </a:p>
        </p:txBody>
      </p:sp>
    </p:spTree>
    <p:extLst>
      <p:ext uri="{BB962C8B-B14F-4D97-AF65-F5344CB8AC3E}">
        <p14:creationId xmlns:p14="http://schemas.microsoft.com/office/powerpoint/2010/main" val="1359652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Would you switch to f2f if you could?</a:t>
            </a:r>
            <a:r>
              <a:rPr lang="en-US" dirty="0">
                <a:solidFill>
                  <a:srgbClr val="000000"/>
                </a:solidFill>
                <a:latin typeface="Calibri"/>
              </a:rPr>
              <a:t/>
            </a:r>
            <a:br>
              <a:rPr lang="en-US" dirty="0">
                <a:solidFill>
                  <a:srgbClr val="000000"/>
                </a:solidFill>
                <a:latin typeface="Calibri"/>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78687621"/>
              </p:ext>
            </p:extLst>
          </p:nvPr>
        </p:nvGraphicFramePr>
        <p:xfrm>
          <a:off x="228600" y="1432596"/>
          <a:ext cx="8229599" cy="1130872"/>
        </p:xfrm>
        <a:graphic>
          <a:graphicData uri="http://schemas.openxmlformats.org/drawingml/2006/table">
            <a:tbl>
              <a:tblPr>
                <a:tableStyleId>{5C22544A-7EE6-4342-B048-85BDC9FD1C3A}</a:tableStyleId>
              </a:tblPr>
              <a:tblGrid>
                <a:gridCol w="2472796"/>
                <a:gridCol w="537078"/>
                <a:gridCol w="662955"/>
                <a:gridCol w="939887"/>
                <a:gridCol w="772049"/>
                <a:gridCol w="1267168"/>
                <a:gridCol w="663267"/>
                <a:gridCol w="914399"/>
              </a:tblGrid>
              <a:tr h="167951">
                <a:tc>
                  <a:txBody>
                    <a:bodyPr/>
                    <a:lstStyle/>
                    <a:p>
                      <a:pPr algn="l" fontAlgn="b"/>
                      <a:endParaRPr lang="en-US" sz="1800" b="0" i="0" u="none" strike="noStrike" dirty="0">
                        <a:solidFill>
                          <a:srgbClr val="000000"/>
                        </a:solidFill>
                        <a:effectLst/>
                        <a:latin typeface="+mn-lt"/>
                      </a:endParaRPr>
                    </a:p>
                  </a:txBody>
                  <a:tcPr marL="8398" marR="8398" marT="8398" marB="0" anchor="b"/>
                </a:tc>
                <a:tc>
                  <a:txBody>
                    <a:bodyPr/>
                    <a:lstStyle/>
                    <a:p>
                      <a:pPr algn="l" fontAlgn="b"/>
                      <a:r>
                        <a:rPr lang="en-US" sz="1800" u="none" strike="noStrike">
                          <a:effectLst/>
                          <a:latin typeface="+mn-lt"/>
                        </a:rPr>
                        <a:t>N</a:t>
                      </a:r>
                      <a:endParaRPr lang="en-US" sz="1800" b="0" i="0" u="none" strike="noStrike">
                        <a:solidFill>
                          <a:srgbClr val="000000"/>
                        </a:solidFill>
                        <a:effectLst/>
                        <a:latin typeface="+mn-lt"/>
                      </a:endParaRPr>
                    </a:p>
                  </a:txBody>
                  <a:tcPr marL="8398" marR="8398" marT="8398" marB="0" anchor="b"/>
                </a:tc>
                <a:tc>
                  <a:txBody>
                    <a:bodyPr/>
                    <a:lstStyle/>
                    <a:p>
                      <a:pPr algn="l" fontAlgn="b"/>
                      <a:r>
                        <a:rPr lang="en-US" sz="1800" u="none" strike="noStrike">
                          <a:effectLst/>
                          <a:latin typeface="+mn-lt"/>
                        </a:rPr>
                        <a:t>A</a:t>
                      </a:r>
                      <a:endParaRPr lang="en-US" sz="1800" b="0" i="0" u="none" strike="noStrike">
                        <a:solidFill>
                          <a:srgbClr val="000000"/>
                        </a:solidFill>
                        <a:effectLst/>
                        <a:latin typeface="+mn-lt"/>
                      </a:endParaRPr>
                    </a:p>
                  </a:txBody>
                  <a:tcPr marL="8398" marR="8398" marT="8398" marB="0" anchor="b"/>
                </a:tc>
                <a:tc>
                  <a:txBody>
                    <a:bodyPr/>
                    <a:lstStyle/>
                    <a:p>
                      <a:pPr algn="l" fontAlgn="b"/>
                      <a:r>
                        <a:rPr lang="en-US" sz="1800" u="none" strike="noStrike">
                          <a:effectLst/>
                          <a:latin typeface="+mn-lt"/>
                        </a:rPr>
                        <a:t>B</a:t>
                      </a:r>
                      <a:endParaRPr lang="en-US" sz="1800" b="0" i="0" u="none" strike="noStrike">
                        <a:solidFill>
                          <a:srgbClr val="000000"/>
                        </a:solidFill>
                        <a:effectLst/>
                        <a:latin typeface="+mn-lt"/>
                      </a:endParaRPr>
                    </a:p>
                  </a:txBody>
                  <a:tcPr marL="8398" marR="8398" marT="8398" marB="0" anchor="b"/>
                </a:tc>
                <a:tc>
                  <a:txBody>
                    <a:bodyPr/>
                    <a:lstStyle/>
                    <a:p>
                      <a:pPr algn="l" fontAlgn="b"/>
                      <a:r>
                        <a:rPr lang="en-US" sz="1800" u="none" strike="noStrike">
                          <a:effectLst/>
                          <a:latin typeface="+mn-lt"/>
                        </a:rPr>
                        <a:t>C</a:t>
                      </a:r>
                      <a:endParaRPr lang="en-US" sz="1800" b="0" i="0" u="none" strike="noStrike">
                        <a:solidFill>
                          <a:srgbClr val="000000"/>
                        </a:solidFill>
                        <a:effectLst/>
                        <a:latin typeface="+mn-lt"/>
                      </a:endParaRPr>
                    </a:p>
                  </a:txBody>
                  <a:tcPr marL="8398" marR="8398" marT="8398" marB="0" anchor="b"/>
                </a:tc>
                <a:tc>
                  <a:txBody>
                    <a:bodyPr/>
                    <a:lstStyle/>
                    <a:p>
                      <a:pPr algn="l" fontAlgn="b"/>
                      <a:r>
                        <a:rPr lang="en-US" sz="1800" u="none" strike="noStrike">
                          <a:effectLst/>
                          <a:latin typeface="+mn-lt"/>
                        </a:rPr>
                        <a:t>D</a:t>
                      </a:r>
                      <a:endParaRPr lang="en-US" sz="1800" b="0" i="0" u="none" strike="noStrike">
                        <a:solidFill>
                          <a:srgbClr val="000000"/>
                        </a:solidFill>
                        <a:effectLst/>
                        <a:latin typeface="+mn-lt"/>
                      </a:endParaRPr>
                    </a:p>
                  </a:txBody>
                  <a:tcPr marL="8398" marR="8398" marT="8398" marB="0" anchor="b"/>
                </a:tc>
                <a:tc>
                  <a:txBody>
                    <a:bodyPr/>
                    <a:lstStyle/>
                    <a:p>
                      <a:pPr algn="l" fontAlgn="b"/>
                      <a:r>
                        <a:rPr lang="en-US" sz="1800" u="none" strike="noStrike">
                          <a:effectLst/>
                          <a:latin typeface="+mn-lt"/>
                        </a:rPr>
                        <a:t>F</a:t>
                      </a:r>
                      <a:endParaRPr lang="en-US" sz="1800" b="0" i="0" u="none" strike="noStrike">
                        <a:solidFill>
                          <a:srgbClr val="000000"/>
                        </a:solidFill>
                        <a:effectLst/>
                        <a:latin typeface="+mn-lt"/>
                      </a:endParaRPr>
                    </a:p>
                  </a:txBody>
                  <a:tcPr marL="8398" marR="8398" marT="8398" marB="0" anchor="b"/>
                </a:tc>
                <a:tc>
                  <a:txBody>
                    <a:bodyPr/>
                    <a:lstStyle/>
                    <a:p>
                      <a:pPr algn="l" fontAlgn="b"/>
                      <a:r>
                        <a:rPr lang="en-US" sz="1800" u="none" strike="noStrike">
                          <a:effectLst/>
                          <a:latin typeface="+mn-lt"/>
                        </a:rPr>
                        <a:t>Average</a:t>
                      </a:r>
                      <a:endParaRPr lang="en-US" sz="1800" b="0" i="0" u="none" strike="noStrike">
                        <a:solidFill>
                          <a:srgbClr val="000000"/>
                        </a:solidFill>
                        <a:effectLst/>
                        <a:latin typeface="+mn-lt"/>
                      </a:endParaRPr>
                    </a:p>
                  </a:txBody>
                  <a:tcPr marL="8398" marR="8398" marT="8398" marB="0" anchor="b"/>
                </a:tc>
              </a:tr>
              <a:tr h="167951">
                <a:tc>
                  <a:txBody>
                    <a:bodyPr/>
                    <a:lstStyle/>
                    <a:p>
                      <a:pPr algn="l" fontAlgn="b"/>
                      <a:r>
                        <a:rPr lang="en-US" sz="1800" u="none" strike="noStrike" dirty="0">
                          <a:effectLst/>
                          <a:latin typeface="+mn-lt"/>
                        </a:rPr>
                        <a:t>yes</a:t>
                      </a:r>
                      <a:endParaRPr lang="en-US" sz="1800" b="0" i="0" u="none" strike="noStrike" dirty="0">
                        <a:solidFill>
                          <a:srgbClr val="000000"/>
                        </a:solidFill>
                        <a:effectLst/>
                        <a:latin typeface="+mn-lt"/>
                      </a:endParaRPr>
                    </a:p>
                  </a:txBody>
                  <a:tcPr marL="8398" marR="8398" marT="8398" marB="0" anchor="b"/>
                </a:tc>
                <a:tc>
                  <a:txBody>
                    <a:bodyPr/>
                    <a:lstStyle/>
                    <a:p>
                      <a:pPr algn="r" fontAlgn="b"/>
                      <a:r>
                        <a:rPr lang="en-US" sz="1800" u="none" strike="noStrike">
                          <a:effectLst/>
                          <a:latin typeface="+mn-lt"/>
                        </a:rPr>
                        <a:t>27</a:t>
                      </a:r>
                      <a:endParaRPr lang="en-US" sz="1800" b="0" i="0" u="none" strike="noStrike">
                        <a:solidFill>
                          <a:srgbClr val="000000"/>
                        </a:solidFill>
                        <a:effectLst/>
                        <a:latin typeface="+mn-lt"/>
                      </a:endParaRPr>
                    </a:p>
                  </a:txBody>
                  <a:tcPr marL="8398" marR="8398" marT="8398" marB="0" anchor="b"/>
                </a:tc>
                <a:tc>
                  <a:txBody>
                    <a:bodyPr/>
                    <a:lstStyle/>
                    <a:p>
                      <a:pPr algn="r" fontAlgn="b"/>
                      <a:r>
                        <a:rPr lang="en-US" sz="1800" u="none" strike="noStrike">
                          <a:effectLst/>
                          <a:latin typeface="+mn-lt"/>
                        </a:rPr>
                        <a:t>44</a:t>
                      </a:r>
                      <a:endParaRPr lang="en-US" sz="1800" b="0" i="0" u="none" strike="noStrike">
                        <a:solidFill>
                          <a:srgbClr val="000000"/>
                        </a:solidFill>
                        <a:effectLst/>
                        <a:latin typeface="+mn-lt"/>
                      </a:endParaRPr>
                    </a:p>
                  </a:txBody>
                  <a:tcPr marL="8398" marR="8398" marT="8398" marB="0" anchor="b"/>
                </a:tc>
                <a:tc>
                  <a:txBody>
                    <a:bodyPr/>
                    <a:lstStyle/>
                    <a:p>
                      <a:pPr algn="r" fontAlgn="b"/>
                      <a:r>
                        <a:rPr lang="en-US" sz="1800" u="none" strike="noStrike">
                          <a:effectLst/>
                          <a:latin typeface="+mn-lt"/>
                        </a:rPr>
                        <a:t>60</a:t>
                      </a:r>
                      <a:endParaRPr lang="en-US" sz="1800" b="0" i="0" u="none" strike="noStrike">
                        <a:solidFill>
                          <a:srgbClr val="000000"/>
                        </a:solidFill>
                        <a:effectLst/>
                        <a:latin typeface="+mn-lt"/>
                      </a:endParaRPr>
                    </a:p>
                  </a:txBody>
                  <a:tcPr marL="8398" marR="8398" marT="8398" marB="0" anchor="b"/>
                </a:tc>
                <a:tc>
                  <a:txBody>
                    <a:bodyPr/>
                    <a:lstStyle/>
                    <a:p>
                      <a:pPr algn="r" fontAlgn="b"/>
                      <a:r>
                        <a:rPr lang="en-US" sz="1800" u="none" strike="noStrike">
                          <a:effectLst/>
                          <a:latin typeface="+mn-lt"/>
                        </a:rPr>
                        <a:t>89</a:t>
                      </a:r>
                      <a:endParaRPr lang="en-US" sz="1800" b="0" i="0" u="none" strike="noStrike">
                        <a:solidFill>
                          <a:srgbClr val="000000"/>
                        </a:solidFill>
                        <a:effectLst/>
                        <a:latin typeface="+mn-lt"/>
                      </a:endParaRPr>
                    </a:p>
                  </a:txBody>
                  <a:tcPr marL="8398" marR="8398" marT="8398" marB="0" anchor="b"/>
                </a:tc>
                <a:tc>
                  <a:txBody>
                    <a:bodyPr/>
                    <a:lstStyle/>
                    <a:p>
                      <a:pPr algn="r" fontAlgn="b"/>
                      <a:r>
                        <a:rPr lang="en-US" sz="1800" u="none" strike="noStrike">
                          <a:effectLst/>
                          <a:latin typeface="+mn-lt"/>
                        </a:rPr>
                        <a:t>67</a:t>
                      </a:r>
                      <a:endParaRPr lang="en-US" sz="1800" b="0" i="0" u="none" strike="noStrike">
                        <a:solidFill>
                          <a:srgbClr val="000000"/>
                        </a:solidFill>
                        <a:effectLst/>
                        <a:latin typeface="+mn-lt"/>
                      </a:endParaRPr>
                    </a:p>
                  </a:txBody>
                  <a:tcPr marL="8398" marR="8398" marT="8398" marB="0" anchor="b"/>
                </a:tc>
                <a:tc>
                  <a:txBody>
                    <a:bodyPr/>
                    <a:lstStyle/>
                    <a:p>
                      <a:pPr algn="r" fontAlgn="b"/>
                      <a:r>
                        <a:rPr lang="en-US" sz="1800" u="none" strike="noStrike">
                          <a:effectLst/>
                          <a:latin typeface="+mn-lt"/>
                        </a:rPr>
                        <a:t>50</a:t>
                      </a:r>
                      <a:endParaRPr lang="en-US" sz="1800" b="0" i="0" u="none" strike="noStrike">
                        <a:solidFill>
                          <a:srgbClr val="000000"/>
                        </a:solidFill>
                        <a:effectLst/>
                        <a:latin typeface="+mn-lt"/>
                      </a:endParaRPr>
                    </a:p>
                  </a:txBody>
                  <a:tcPr marL="8398" marR="8398" marT="8398" marB="0" anchor="b"/>
                </a:tc>
                <a:tc>
                  <a:txBody>
                    <a:bodyPr/>
                    <a:lstStyle/>
                    <a:p>
                      <a:pPr algn="r" fontAlgn="b"/>
                      <a:r>
                        <a:rPr lang="en-US" sz="1800" u="none" strike="noStrike">
                          <a:effectLst/>
                          <a:latin typeface="+mn-lt"/>
                        </a:rPr>
                        <a:t>63</a:t>
                      </a:r>
                      <a:endParaRPr lang="en-US" sz="1800" b="0" i="0" u="none" strike="noStrike">
                        <a:solidFill>
                          <a:srgbClr val="000000"/>
                        </a:solidFill>
                        <a:effectLst/>
                        <a:latin typeface="+mn-lt"/>
                      </a:endParaRPr>
                    </a:p>
                  </a:txBody>
                  <a:tcPr marL="8398" marR="8398" marT="8398" marB="0" anchor="b"/>
                </a:tc>
              </a:tr>
              <a:tr h="167951">
                <a:tc>
                  <a:txBody>
                    <a:bodyPr/>
                    <a:lstStyle/>
                    <a:p>
                      <a:pPr algn="l" fontAlgn="b"/>
                      <a:r>
                        <a:rPr lang="en-US" sz="1800" u="none" strike="noStrike" dirty="0">
                          <a:effectLst/>
                          <a:latin typeface="+mn-lt"/>
                        </a:rPr>
                        <a:t>no</a:t>
                      </a:r>
                      <a:endParaRPr lang="en-US" sz="1800" b="0" i="0" u="none" strike="noStrike" dirty="0">
                        <a:solidFill>
                          <a:srgbClr val="000000"/>
                        </a:solidFill>
                        <a:effectLst/>
                        <a:latin typeface="+mn-lt"/>
                      </a:endParaRPr>
                    </a:p>
                  </a:txBody>
                  <a:tcPr marL="8398" marR="8398" marT="8398" marB="0" anchor="b"/>
                </a:tc>
                <a:tc>
                  <a:txBody>
                    <a:bodyPr/>
                    <a:lstStyle/>
                    <a:p>
                      <a:pPr algn="r" fontAlgn="b"/>
                      <a:r>
                        <a:rPr lang="en-US" sz="1800" u="none" strike="noStrike" dirty="0">
                          <a:effectLst/>
                          <a:latin typeface="+mn-lt"/>
                        </a:rPr>
                        <a:t>16</a:t>
                      </a:r>
                      <a:endParaRPr lang="en-US" sz="1800" b="0" i="0" u="none" strike="noStrike" dirty="0">
                        <a:solidFill>
                          <a:srgbClr val="000000"/>
                        </a:solidFill>
                        <a:effectLst/>
                        <a:latin typeface="+mn-lt"/>
                      </a:endParaRPr>
                    </a:p>
                  </a:txBody>
                  <a:tcPr marL="8398" marR="8398" marT="8398" marB="0" anchor="b"/>
                </a:tc>
                <a:tc>
                  <a:txBody>
                    <a:bodyPr/>
                    <a:lstStyle/>
                    <a:p>
                      <a:pPr algn="r" fontAlgn="b"/>
                      <a:r>
                        <a:rPr lang="en-US" sz="1800" u="none" strike="noStrike" dirty="0">
                          <a:effectLst/>
                          <a:latin typeface="+mn-lt"/>
                        </a:rPr>
                        <a:t>56</a:t>
                      </a:r>
                      <a:endParaRPr lang="en-US" sz="1800" b="0" i="0" u="none" strike="noStrike" dirty="0">
                        <a:solidFill>
                          <a:srgbClr val="000000"/>
                        </a:solidFill>
                        <a:effectLst/>
                        <a:latin typeface="+mn-lt"/>
                      </a:endParaRPr>
                    </a:p>
                  </a:txBody>
                  <a:tcPr marL="8398" marR="8398" marT="8398" marB="0" anchor="b"/>
                </a:tc>
                <a:tc>
                  <a:txBody>
                    <a:bodyPr/>
                    <a:lstStyle/>
                    <a:p>
                      <a:pPr algn="r" fontAlgn="b"/>
                      <a:r>
                        <a:rPr lang="en-US" sz="1800" u="none" strike="noStrike" dirty="0">
                          <a:effectLst/>
                          <a:latin typeface="+mn-lt"/>
                        </a:rPr>
                        <a:t>40</a:t>
                      </a:r>
                      <a:endParaRPr lang="en-US" sz="1800" b="0" i="0" u="none" strike="noStrike" dirty="0">
                        <a:solidFill>
                          <a:srgbClr val="000000"/>
                        </a:solidFill>
                        <a:effectLst/>
                        <a:latin typeface="+mn-lt"/>
                      </a:endParaRPr>
                    </a:p>
                  </a:txBody>
                  <a:tcPr marL="8398" marR="8398" marT="8398" marB="0" anchor="b"/>
                </a:tc>
                <a:tc>
                  <a:txBody>
                    <a:bodyPr/>
                    <a:lstStyle/>
                    <a:p>
                      <a:pPr algn="r" fontAlgn="b"/>
                      <a:r>
                        <a:rPr lang="en-US" sz="1800" u="none" strike="noStrike">
                          <a:effectLst/>
                          <a:latin typeface="+mn-lt"/>
                        </a:rPr>
                        <a:t>11</a:t>
                      </a:r>
                      <a:endParaRPr lang="en-US" sz="1800" b="0" i="0" u="none" strike="noStrike">
                        <a:solidFill>
                          <a:srgbClr val="000000"/>
                        </a:solidFill>
                        <a:effectLst/>
                        <a:latin typeface="+mn-lt"/>
                      </a:endParaRPr>
                    </a:p>
                  </a:txBody>
                  <a:tcPr marL="8398" marR="8398" marT="8398" marB="0" anchor="b"/>
                </a:tc>
                <a:tc>
                  <a:txBody>
                    <a:bodyPr/>
                    <a:lstStyle/>
                    <a:p>
                      <a:pPr algn="r" fontAlgn="b"/>
                      <a:r>
                        <a:rPr lang="en-US" sz="1800" u="none" strike="noStrike" dirty="0">
                          <a:effectLst/>
                          <a:latin typeface="+mn-lt"/>
                        </a:rPr>
                        <a:t>33</a:t>
                      </a:r>
                      <a:endParaRPr lang="en-US" sz="1800" b="0" i="0" u="none" strike="noStrike" dirty="0">
                        <a:solidFill>
                          <a:srgbClr val="000000"/>
                        </a:solidFill>
                        <a:effectLst/>
                        <a:latin typeface="+mn-lt"/>
                      </a:endParaRPr>
                    </a:p>
                  </a:txBody>
                  <a:tcPr marL="8398" marR="8398" marT="8398" marB="0" anchor="b"/>
                </a:tc>
                <a:tc>
                  <a:txBody>
                    <a:bodyPr/>
                    <a:lstStyle/>
                    <a:p>
                      <a:pPr algn="r" fontAlgn="b"/>
                      <a:r>
                        <a:rPr lang="en-US" sz="1800" u="none" strike="noStrike" dirty="0">
                          <a:effectLst/>
                          <a:latin typeface="+mn-lt"/>
                        </a:rPr>
                        <a:t>50</a:t>
                      </a:r>
                      <a:endParaRPr lang="en-US" sz="1800" b="0" i="0" u="none" strike="noStrike" dirty="0">
                        <a:solidFill>
                          <a:srgbClr val="000000"/>
                        </a:solidFill>
                        <a:effectLst/>
                        <a:latin typeface="+mn-lt"/>
                      </a:endParaRPr>
                    </a:p>
                  </a:txBody>
                  <a:tcPr marL="8398" marR="8398" marT="8398" marB="0" anchor="b"/>
                </a:tc>
                <a:tc>
                  <a:txBody>
                    <a:bodyPr/>
                    <a:lstStyle/>
                    <a:p>
                      <a:pPr algn="r" fontAlgn="b"/>
                      <a:r>
                        <a:rPr lang="en-US" sz="1800" u="none" strike="noStrike" dirty="0">
                          <a:effectLst/>
                          <a:latin typeface="+mn-lt"/>
                        </a:rPr>
                        <a:t>37</a:t>
                      </a:r>
                      <a:endParaRPr lang="en-US" sz="1800" b="0" i="0" u="none" strike="noStrike" dirty="0">
                        <a:solidFill>
                          <a:srgbClr val="000000"/>
                        </a:solidFill>
                        <a:effectLst/>
                        <a:latin typeface="+mn-lt"/>
                      </a:endParaRPr>
                    </a:p>
                  </a:txBody>
                  <a:tcPr marL="8398" marR="8398" marT="8398" marB="0" anchor="b"/>
                </a:tc>
              </a:tr>
              <a:tr h="167951">
                <a:tc>
                  <a:txBody>
                    <a:bodyPr/>
                    <a:lstStyle/>
                    <a:p>
                      <a:pPr algn="l" fontAlgn="b"/>
                      <a:r>
                        <a:rPr lang="en-US" sz="1800" u="none" strike="noStrike">
                          <a:effectLst/>
                          <a:latin typeface="+mn-lt"/>
                        </a:rPr>
                        <a:t>Total N</a:t>
                      </a:r>
                      <a:endParaRPr lang="en-US" sz="1800" b="0" i="0" u="none" strike="noStrike">
                        <a:solidFill>
                          <a:srgbClr val="000000"/>
                        </a:solidFill>
                        <a:effectLst/>
                        <a:latin typeface="+mn-lt"/>
                      </a:endParaRPr>
                    </a:p>
                  </a:txBody>
                  <a:tcPr marL="8398" marR="8398" marT="8398" marB="0" anchor="b"/>
                </a:tc>
                <a:tc>
                  <a:txBody>
                    <a:bodyPr/>
                    <a:lstStyle/>
                    <a:p>
                      <a:pPr algn="r" fontAlgn="b"/>
                      <a:r>
                        <a:rPr lang="en-US" sz="1800" u="none" strike="noStrike">
                          <a:effectLst/>
                          <a:latin typeface="+mn-lt"/>
                        </a:rPr>
                        <a:t>43</a:t>
                      </a:r>
                      <a:endParaRPr lang="en-US" sz="1800" b="0" i="0" u="none" strike="noStrike">
                        <a:solidFill>
                          <a:srgbClr val="000000"/>
                        </a:solidFill>
                        <a:effectLst/>
                        <a:latin typeface="+mn-lt"/>
                      </a:endParaRPr>
                    </a:p>
                  </a:txBody>
                  <a:tcPr marL="8398" marR="8398" marT="8398" marB="0" anchor="b"/>
                </a:tc>
                <a:tc>
                  <a:txBody>
                    <a:bodyPr/>
                    <a:lstStyle/>
                    <a:p>
                      <a:pPr algn="r" fontAlgn="b"/>
                      <a:r>
                        <a:rPr lang="en-US" sz="1800" u="none" strike="noStrike">
                          <a:effectLst/>
                          <a:latin typeface="+mn-lt"/>
                        </a:rPr>
                        <a:t>9</a:t>
                      </a:r>
                      <a:endParaRPr lang="en-US" sz="1800" b="0" i="0" u="none" strike="noStrike">
                        <a:solidFill>
                          <a:srgbClr val="000000"/>
                        </a:solidFill>
                        <a:effectLst/>
                        <a:latin typeface="+mn-lt"/>
                      </a:endParaRPr>
                    </a:p>
                  </a:txBody>
                  <a:tcPr marL="8398" marR="8398" marT="8398" marB="0" anchor="b"/>
                </a:tc>
                <a:tc>
                  <a:txBody>
                    <a:bodyPr/>
                    <a:lstStyle/>
                    <a:p>
                      <a:pPr algn="r" fontAlgn="b"/>
                      <a:r>
                        <a:rPr lang="en-US" sz="1800" u="none" strike="noStrike" dirty="0">
                          <a:effectLst/>
                          <a:latin typeface="+mn-lt"/>
                        </a:rPr>
                        <a:t>20</a:t>
                      </a:r>
                      <a:endParaRPr lang="en-US" sz="1800" b="0" i="0" u="none" strike="noStrike" dirty="0">
                        <a:solidFill>
                          <a:srgbClr val="000000"/>
                        </a:solidFill>
                        <a:effectLst/>
                        <a:latin typeface="+mn-lt"/>
                      </a:endParaRPr>
                    </a:p>
                  </a:txBody>
                  <a:tcPr marL="8398" marR="8398" marT="8398" marB="0" anchor="b"/>
                </a:tc>
                <a:tc>
                  <a:txBody>
                    <a:bodyPr/>
                    <a:lstStyle/>
                    <a:p>
                      <a:pPr algn="r" fontAlgn="b"/>
                      <a:r>
                        <a:rPr lang="en-US" sz="1800" u="none" strike="noStrike" dirty="0">
                          <a:effectLst/>
                          <a:latin typeface="+mn-lt"/>
                        </a:rPr>
                        <a:t>9</a:t>
                      </a:r>
                      <a:endParaRPr lang="en-US" sz="1800" b="0" i="0" u="none" strike="noStrike" dirty="0">
                        <a:solidFill>
                          <a:srgbClr val="000000"/>
                        </a:solidFill>
                        <a:effectLst/>
                        <a:latin typeface="+mn-lt"/>
                      </a:endParaRPr>
                    </a:p>
                  </a:txBody>
                  <a:tcPr marL="8398" marR="8398" marT="8398" marB="0" anchor="b"/>
                </a:tc>
                <a:tc>
                  <a:txBody>
                    <a:bodyPr/>
                    <a:lstStyle/>
                    <a:p>
                      <a:pPr algn="r" fontAlgn="b"/>
                      <a:r>
                        <a:rPr lang="en-US" sz="1800" u="none" strike="noStrike" dirty="0">
                          <a:effectLst/>
                          <a:latin typeface="+mn-lt"/>
                        </a:rPr>
                        <a:t>3</a:t>
                      </a:r>
                      <a:endParaRPr lang="en-US" sz="1800" b="0" i="0" u="none" strike="noStrike" dirty="0">
                        <a:solidFill>
                          <a:srgbClr val="000000"/>
                        </a:solidFill>
                        <a:effectLst/>
                        <a:latin typeface="+mn-lt"/>
                      </a:endParaRPr>
                    </a:p>
                  </a:txBody>
                  <a:tcPr marL="8398" marR="8398" marT="8398" marB="0" anchor="b"/>
                </a:tc>
                <a:tc>
                  <a:txBody>
                    <a:bodyPr/>
                    <a:lstStyle/>
                    <a:p>
                      <a:pPr algn="r" fontAlgn="b"/>
                      <a:r>
                        <a:rPr lang="en-US" sz="1800" u="none" strike="noStrike">
                          <a:effectLst/>
                          <a:latin typeface="+mn-lt"/>
                        </a:rPr>
                        <a:t>2</a:t>
                      </a:r>
                      <a:endParaRPr lang="en-US" sz="1800" b="0" i="0" u="none" strike="noStrike">
                        <a:solidFill>
                          <a:srgbClr val="000000"/>
                        </a:solidFill>
                        <a:effectLst/>
                        <a:latin typeface="+mn-lt"/>
                      </a:endParaRPr>
                    </a:p>
                  </a:txBody>
                  <a:tcPr marL="8398" marR="8398" marT="8398" marB="0" anchor="b"/>
                </a:tc>
                <a:tc>
                  <a:txBody>
                    <a:bodyPr/>
                    <a:lstStyle/>
                    <a:p>
                      <a:pPr algn="l" fontAlgn="b"/>
                      <a:endParaRPr lang="en-US" sz="1800" b="0" i="0" u="none" strike="noStrike" dirty="0">
                        <a:solidFill>
                          <a:srgbClr val="000000"/>
                        </a:solidFill>
                        <a:effectLst/>
                        <a:latin typeface="+mn-lt"/>
                      </a:endParaRPr>
                    </a:p>
                  </a:txBody>
                  <a:tcPr marL="8398" marR="8398" marT="8398" marB="0" anchor="b"/>
                </a:tc>
              </a:tr>
            </a:tbl>
          </a:graphicData>
        </a:graphic>
      </p:graphicFrame>
      <p:sp>
        <p:nvSpPr>
          <p:cNvPr id="5" name="TextBox 4"/>
          <p:cNvSpPr txBox="1"/>
          <p:nvPr/>
        </p:nvSpPr>
        <p:spPr>
          <a:xfrm>
            <a:off x="914400" y="3124200"/>
            <a:ext cx="5257800" cy="369332"/>
          </a:xfrm>
          <a:prstGeom prst="rect">
            <a:avLst/>
          </a:prstGeom>
          <a:noFill/>
        </p:spPr>
        <p:txBody>
          <a:bodyPr wrap="square" rtlCol="0">
            <a:spAutoFit/>
          </a:bodyPr>
          <a:lstStyle/>
          <a:p>
            <a:r>
              <a:rPr lang="en-US" dirty="0" smtClean="0"/>
              <a:t>Values in percent.</a:t>
            </a:r>
            <a:endParaRPr lang="en-US" dirty="0"/>
          </a:p>
        </p:txBody>
      </p:sp>
    </p:spTree>
    <p:extLst>
      <p:ext uri="{BB962C8B-B14F-4D97-AF65-F5344CB8AC3E}">
        <p14:creationId xmlns:p14="http://schemas.microsoft.com/office/powerpoint/2010/main" val="5720766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Persistence of “W” students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86901194"/>
              </p:ext>
            </p:extLst>
          </p:nvPr>
        </p:nvGraphicFramePr>
        <p:xfrm>
          <a:off x="457200" y="1752600"/>
          <a:ext cx="8000998" cy="3471545"/>
        </p:xfrm>
        <a:graphic>
          <a:graphicData uri="http://schemas.openxmlformats.org/drawingml/2006/table">
            <a:tbl>
              <a:tblPr>
                <a:tableStyleId>{5C22544A-7EE6-4342-B048-85BDC9FD1C3A}</a:tableStyleId>
              </a:tblPr>
              <a:tblGrid>
                <a:gridCol w="2319818"/>
                <a:gridCol w="1136236"/>
                <a:gridCol w="1136236"/>
                <a:gridCol w="1136236"/>
                <a:gridCol w="1136236"/>
                <a:gridCol w="1136236"/>
              </a:tblGrid>
              <a:tr h="546100">
                <a:tc>
                  <a:txBody>
                    <a:bodyPr/>
                    <a:lstStyle/>
                    <a:p>
                      <a:pPr algn="l" fontAlgn="b"/>
                      <a:endParaRPr lang="en-US" sz="2400" b="0" i="0" u="none" strike="noStrike" dirty="0">
                        <a:solidFill>
                          <a:srgbClr val="000000"/>
                        </a:solidFill>
                        <a:effectLst/>
                        <a:latin typeface="+mn-lt"/>
                      </a:endParaRPr>
                    </a:p>
                  </a:txBody>
                  <a:tcPr marL="9525" marR="9525" marT="9525" marB="0" anchor="b"/>
                </a:tc>
                <a:tc>
                  <a:txBody>
                    <a:bodyPr/>
                    <a:lstStyle/>
                    <a:p>
                      <a:pPr algn="l" fontAlgn="b"/>
                      <a:r>
                        <a:rPr lang="en-US" sz="2400" u="none" strike="noStrike" dirty="0" smtClean="0">
                          <a:effectLst/>
                          <a:latin typeface="+mn-lt"/>
                        </a:rPr>
                        <a:t>Tests Taken</a:t>
                      </a:r>
                      <a:endParaRPr lang="en-US" sz="2400" b="0" i="0" u="none" strike="noStrike" dirty="0">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1</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2</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3</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4</a:t>
                      </a:r>
                      <a:endParaRPr lang="en-US" sz="2400" b="0" i="0" u="none" strike="noStrike">
                        <a:solidFill>
                          <a:srgbClr val="000000"/>
                        </a:solidFill>
                        <a:effectLst/>
                        <a:latin typeface="+mn-lt"/>
                      </a:endParaRPr>
                    </a:p>
                  </a:txBody>
                  <a:tcPr marL="9525" marR="9525" marT="9525" marB="0" anchor="b"/>
                </a:tc>
              </a:tr>
              <a:tr h="546100">
                <a:tc gridSpan="6">
                  <a:txBody>
                    <a:bodyPr/>
                    <a:lstStyle/>
                    <a:p>
                      <a:pPr algn="ctr" fontAlgn="b"/>
                      <a:r>
                        <a:rPr lang="en-US" sz="2400" u="none" strike="noStrike" dirty="0">
                          <a:effectLst/>
                          <a:latin typeface="+mn-lt"/>
                        </a:rPr>
                        <a:t>Before </a:t>
                      </a:r>
                      <a:r>
                        <a:rPr lang="en-US" sz="2400" u="none" strike="noStrike" dirty="0" smtClean="0">
                          <a:effectLst/>
                          <a:latin typeface="+mn-lt"/>
                        </a:rPr>
                        <a:t>Online (Fall 11-Spring</a:t>
                      </a:r>
                      <a:r>
                        <a:rPr lang="en-US" sz="2400" u="none" strike="noStrike" baseline="0" dirty="0" smtClean="0">
                          <a:effectLst/>
                          <a:latin typeface="+mn-lt"/>
                        </a:rPr>
                        <a:t> 12)</a:t>
                      </a:r>
                      <a:endParaRPr lang="en-US" sz="2400" b="0" i="0" u="none" strike="noStrike" dirty="0">
                        <a:solidFill>
                          <a:srgbClr val="000000"/>
                        </a:solidFill>
                        <a:effectLst/>
                        <a:latin typeface="+mn-lt"/>
                      </a:endParaRPr>
                    </a:p>
                  </a:txBody>
                  <a:tcPr marL="9525" marR="9525" marT="9525" marB="0" anchor="b"/>
                </a:tc>
                <a:tc hMerge="1">
                  <a:txBody>
                    <a:bodyPr/>
                    <a:lstStyle/>
                    <a:p>
                      <a:pPr algn="l" fontAlgn="b"/>
                      <a:endParaRPr lang="en-US" sz="1600" b="0" i="0" u="none" strike="noStrike" dirty="0">
                        <a:solidFill>
                          <a:srgbClr val="000000"/>
                        </a:solidFill>
                        <a:effectLst/>
                        <a:latin typeface="+mn-lt"/>
                      </a:endParaRPr>
                    </a:p>
                  </a:txBody>
                  <a:tcPr marL="9525" marR="9525" marT="9525" marB="0" anchor="b"/>
                </a:tc>
                <a:tc hMerge="1">
                  <a:txBody>
                    <a:bodyPr/>
                    <a:lstStyle/>
                    <a:p>
                      <a:pPr algn="l" fontAlgn="b"/>
                      <a:endParaRPr lang="en-US" sz="1600" b="0" i="0" u="none" strike="noStrike" dirty="0">
                        <a:solidFill>
                          <a:srgbClr val="000000"/>
                        </a:solidFill>
                        <a:effectLst/>
                        <a:latin typeface="+mn-lt"/>
                      </a:endParaRPr>
                    </a:p>
                  </a:txBody>
                  <a:tcPr marL="9525" marR="9525" marT="9525" marB="0" anchor="b"/>
                </a:tc>
                <a:tc hMerge="1">
                  <a:txBody>
                    <a:bodyPr/>
                    <a:lstStyle/>
                    <a:p>
                      <a:pPr algn="l" fontAlgn="b"/>
                      <a:endParaRPr lang="en-US" sz="1600" b="0" i="0" u="none" strike="noStrike" dirty="0">
                        <a:solidFill>
                          <a:srgbClr val="000000"/>
                        </a:solidFill>
                        <a:effectLst/>
                        <a:latin typeface="+mn-lt"/>
                      </a:endParaRPr>
                    </a:p>
                  </a:txBody>
                  <a:tcPr marL="9525" marR="9525" marT="9525" marB="0" anchor="b"/>
                </a:tc>
                <a:tc hMerge="1">
                  <a:txBody>
                    <a:bodyPr/>
                    <a:lstStyle/>
                    <a:p>
                      <a:pPr algn="l" fontAlgn="b"/>
                      <a:endParaRPr lang="en-US" sz="1600" b="0" i="0" u="none" strike="noStrike" dirty="0">
                        <a:solidFill>
                          <a:srgbClr val="000000"/>
                        </a:solidFill>
                        <a:effectLst/>
                        <a:latin typeface="+mn-lt"/>
                      </a:endParaRPr>
                    </a:p>
                  </a:txBody>
                  <a:tcPr marL="9525" marR="9525" marT="9525" marB="0" anchor="b"/>
                </a:tc>
                <a:tc hMerge="1">
                  <a:txBody>
                    <a:bodyPr/>
                    <a:lstStyle/>
                    <a:p>
                      <a:pPr algn="l" fontAlgn="b"/>
                      <a:endParaRPr lang="en-US" sz="1600" b="0" i="0" u="none" strike="noStrike" dirty="0">
                        <a:solidFill>
                          <a:srgbClr val="000000"/>
                        </a:solidFill>
                        <a:effectLst/>
                        <a:latin typeface="+mn-lt"/>
                      </a:endParaRPr>
                    </a:p>
                  </a:txBody>
                  <a:tcPr marL="9525" marR="9525" marT="9525" marB="0" anchor="b"/>
                </a:tc>
              </a:tr>
              <a:tr h="546100">
                <a:tc>
                  <a:txBody>
                    <a:bodyPr/>
                    <a:lstStyle/>
                    <a:p>
                      <a:pPr algn="l" fontAlgn="b"/>
                      <a:r>
                        <a:rPr lang="en-US" sz="2400" u="none" strike="noStrike">
                          <a:effectLst/>
                          <a:latin typeface="+mn-lt"/>
                        </a:rPr>
                        <a:t>Normal</a:t>
                      </a:r>
                      <a:endParaRPr lang="en-US" sz="2400" b="0" i="0" u="none" strike="noStrike">
                        <a:solidFill>
                          <a:srgbClr val="000000"/>
                        </a:solidFill>
                        <a:effectLst/>
                        <a:latin typeface="+mn-lt"/>
                      </a:endParaRPr>
                    </a:p>
                  </a:txBody>
                  <a:tcPr marL="9525" marR="9525" marT="9525" marB="0" anchor="b"/>
                </a:tc>
                <a:tc>
                  <a:txBody>
                    <a:bodyPr/>
                    <a:lstStyle/>
                    <a:p>
                      <a:pPr algn="l" fontAlgn="b"/>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88.24</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61.76</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35.29</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0.00</a:t>
                      </a:r>
                      <a:endParaRPr lang="en-US" sz="2400" b="0" i="0" u="none" strike="noStrike">
                        <a:solidFill>
                          <a:srgbClr val="000000"/>
                        </a:solidFill>
                        <a:effectLst/>
                        <a:latin typeface="+mn-lt"/>
                      </a:endParaRPr>
                    </a:p>
                  </a:txBody>
                  <a:tcPr marL="9525" marR="9525" marT="9525" marB="0" anchor="b"/>
                </a:tc>
              </a:tr>
              <a:tr h="546100">
                <a:tc gridSpan="6">
                  <a:txBody>
                    <a:bodyPr/>
                    <a:lstStyle/>
                    <a:p>
                      <a:pPr algn="ctr" fontAlgn="b"/>
                      <a:r>
                        <a:rPr lang="en-US" sz="2400" u="none" strike="noStrike" dirty="0">
                          <a:effectLst/>
                          <a:latin typeface="+mn-lt"/>
                        </a:rPr>
                        <a:t>After </a:t>
                      </a:r>
                      <a:r>
                        <a:rPr lang="en-US" sz="2400" u="none" strike="noStrike" dirty="0" smtClean="0">
                          <a:effectLst/>
                          <a:latin typeface="+mn-lt"/>
                        </a:rPr>
                        <a:t>Online (Fall</a:t>
                      </a:r>
                      <a:r>
                        <a:rPr lang="en-US" sz="2400" u="none" strike="noStrike" baseline="0" dirty="0" smtClean="0">
                          <a:effectLst/>
                          <a:latin typeface="+mn-lt"/>
                        </a:rPr>
                        <a:t> 13-Spring 14)</a:t>
                      </a:r>
                      <a:endParaRPr lang="en-US" sz="2400" b="0" i="0" u="none" strike="noStrike" dirty="0">
                        <a:solidFill>
                          <a:srgbClr val="000000"/>
                        </a:solidFill>
                        <a:effectLst/>
                        <a:latin typeface="+mn-lt"/>
                      </a:endParaRPr>
                    </a:p>
                  </a:txBody>
                  <a:tcPr marL="9525" marR="9525" marT="9525" marB="0" anchor="b"/>
                </a:tc>
                <a:tc hMerge="1">
                  <a:txBody>
                    <a:bodyPr/>
                    <a:lstStyle/>
                    <a:p>
                      <a:pPr algn="l" fontAlgn="b"/>
                      <a:endParaRPr lang="en-US" sz="1600" b="0" i="0" u="none" strike="noStrike" dirty="0">
                        <a:solidFill>
                          <a:srgbClr val="000000"/>
                        </a:solidFill>
                        <a:effectLst/>
                        <a:latin typeface="+mn-lt"/>
                      </a:endParaRPr>
                    </a:p>
                  </a:txBody>
                  <a:tcPr marL="9525" marR="9525" marT="9525" marB="0" anchor="b"/>
                </a:tc>
                <a:tc hMerge="1">
                  <a:txBody>
                    <a:bodyPr/>
                    <a:lstStyle/>
                    <a:p>
                      <a:pPr algn="l" fontAlgn="b"/>
                      <a:endParaRPr lang="en-US" sz="1600" b="0" i="0" u="none" strike="noStrike" dirty="0">
                        <a:solidFill>
                          <a:srgbClr val="000000"/>
                        </a:solidFill>
                        <a:effectLst/>
                        <a:latin typeface="+mn-lt"/>
                      </a:endParaRPr>
                    </a:p>
                  </a:txBody>
                  <a:tcPr marL="9525" marR="9525" marT="9525" marB="0" anchor="b"/>
                </a:tc>
                <a:tc hMerge="1">
                  <a:txBody>
                    <a:bodyPr/>
                    <a:lstStyle/>
                    <a:p>
                      <a:pPr algn="l" fontAlgn="b"/>
                      <a:endParaRPr lang="en-US" sz="1600" b="0" i="0" u="none" strike="noStrike" dirty="0">
                        <a:solidFill>
                          <a:srgbClr val="000000"/>
                        </a:solidFill>
                        <a:effectLst/>
                        <a:latin typeface="+mn-lt"/>
                      </a:endParaRPr>
                    </a:p>
                  </a:txBody>
                  <a:tcPr marL="9525" marR="9525" marT="9525" marB="0" anchor="b"/>
                </a:tc>
                <a:tc hMerge="1">
                  <a:txBody>
                    <a:bodyPr/>
                    <a:lstStyle/>
                    <a:p>
                      <a:pPr algn="l" fontAlgn="b"/>
                      <a:endParaRPr lang="en-US" sz="1600" b="0" i="0" u="none" strike="noStrike" dirty="0">
                        <a:solidFill>
                          <a:srgbClr val="000000"/>
                        </a:solidFill>
                        <a:effectLst/>
                        <a:latin typeface="+mn-lt"/>
                      </a:endParaRPr>
                    </a:p>
                  </a:txBody>
                  <a:tcPr marL="9525" marR="9525" marT="9525" marB="0" anchor="b"/>
                </a:tc>
                <a:tc hMerge="1">
                  <a:txBody>
                    <a:bodyPr/>
                    <a:lstStyle/>
                    <a:p>
                      <a:pPr algn="l" fontAlgn="b"/>
                      <a:endParaRPr lang="en-US" sz="1600" b="0" i="0" u="none" strike="noStrike" dirty="0">
                        <a:solidFill>
                          <a:srgbClr val="000000"/>
                        </a:solidFill>
                        <a:effectLst/>
                        <a:latin typeface="+mn-lt"/>
                      </a:endParaRPr>
                    </a:p>
                  </a:txBody>
                  <a:tcPr marL="9525" marR="9525" marT="9525" marB="0" anchor="b"/>
                </a:tc>
              </a:tr>
              <a:tr h="546100">
                <a:tc>
                  <a:txBody>
                    <a:bodyPr/>
                    <a:lstStyle/>
                    <a:p>
                      <a:pPr algn="l" fontAlgn="b"/>
                      <a:r>
                        <a:rPr lang="en-US" sz="2400" u="none" strike="noStrike">
                          <a:effectLst/>
                          <a:latin typeface="+mn-lt"/>
                        </a:rPr>
                        <a:t>Normal</a:t>
                      </a:r>
                      <a:endParaRPr lang="en-US" sz="2400" b="0" i="0" u="none" strike="noStrike">
                        <a:solidFill>
                          <a:srgbClr val="000000"/>
                        </a:solidFill>
                        <a:effectLst/>
                        <a:latin typeface="+mn-lt"/>
                      </a:endParaRPr>
                    </a:p>
                  </a:txBody>
                  <a:tcPr marL="9525" marR="9525" marT="9525" marB="0" anchor="b"/>
                </a:tc>
                <a:tc>
                  <a:txBody>
                    <a:bodyPr/>
                    <a:lstStyle/>
                    <a:p>
                      <a:pPr algn="l" fontAlgn="b"/>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100.00</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73.33</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13.33</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0.00</a:t>
                      </a:r>
                      <a:endParaRPr lang="en-US" sz="2400" b="0" i="0" u="none" strike="noStrike">
                        <a:solidFill>
                          <a:srgbClr val="000000"/>
                        </a:solidFill>
                        <a:effectLst/>
                        <a:latin typeface="+mn-lt"/>
                      </a:endParaRPr>
                    </a:p>
                  </a:txBody>
                  <a:tcPr marL="9525" marR="9525" marT="9525" marB="0" anchor="b"/>
                </a:tc>
              </a:tr>
              <a:tr h="546100">
                <a:tc>
                  <a:txBody>
                    <a:bodyPr/>
                    <a:lstStyle/>
                    <a:p>
                      <a:pPr algn="l" fontAlgn="b"/>
                      <a:r>
                        <a:rPr lang="en-US" sz="2400" u="none" strike="noStrike">
                          <a:effectLst/>
                          <a:latin typeface="+mn-lt"/>
                        </a:rPr>
                        <a:t>Online</a:t>
                      </a:r>
                      <a:endParaRPr lang="en-US" sz="2400" b="0" i="0" u="none" strike="noStrike">
                        <a:solidFill>
                          <a:srgbClr val="000000"/>
                        </a:solidFill>
                        <a:effectLst/>
                        <a:latin typeface="+mn-lt"/>
                      </a:endParaRPr>
                    </a:p>
                  </a:txBody>
                  <a:tcPr marL="9525" marR="9525" marT="9525" marB="0" anchor="b"/>
                </a:tc>
                <a:tc>
                  <a:txBody>
                    <a:bodyPr/>
                    <a:lstStyle/>
                    <a:p>
                      <a:pPr algn="l" fontAlgn="b"/>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71.43</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38.10</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9.52</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dirty="0">
                          <a:effectLst/>
                          <a:latin typeface="+mn-lt"/>
                        </a:rPr>
                        <a:t>0.00</a:t>
                      </a:r>
                      <a:endParaRPr lang="en-US" sz="2400" b="0" i="0" u="none" strike="noStrike" dirty="0">
                        <a:solidFill>
                          <a:srgbClr val="000000"/>
                        </a:solidFill>
                        <a:effectLst/>
                        <a:latin typeface="+mn-lt"/>
                      </a:endParaRPr>
                    </a:p>
                  </a:txBody>
                  <a:tcPr marL="9525" marR="9525" marT="9525" marB="0" anchor="b"/>
                </a:tc>
              </a:tr>
            </a:tbl>
          </a:graphicData>
        </a:graphic>
      </p:graphicFrame>
      <p:sp>
        <p:nvSpPr>
          <p:cNvPr id="5" name="TextBox 4"/>
          <p:cNvSpPr txBox="1"/>
          <p:nvPr/>
        </p:nvSpPr>
        <p:spPr>
          <a:xfrm>
            <a:off x="838200" y="5410200"/>
            <a:ext cx="6781798" cy="381000"/>
          </a:xfrm>
          <a:prstGeom prst="rect">
            <a:avLst/>
          </a:prstGeom>
          <a:noFill/>
        </p:spPr>
        <p:txBody>
          <a:bodyPr wrap="square" rtlCol="0">
            <a:spAutoFit/>
          </a:bodyPr>
          <a:lstStyle/>
          <a:p>
            <a:r>
              <a:rPr lang="en-US" dirty="0" smtClean="0"/>
              <a:t>Percentage of students taking the four tests.</a:t>
            </a:r>
            <a:endParaRPr lang="en-US" dirty="0"/>
          </a:p>
        </p:txBody>
      </p:sp>
    </p:spTree>
    <p:extLst>
      <p:ext uri="{BB962C8B-B14F-4D97-AF65-F5344CB8AC3E}">
        <p14:creationId xmlns:p14="http://schemas.microsoft.com/office/powerpoint/2010/main" val="2413741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Compare Repeating Students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3165623"/>
              </p:ext>
            </p:extLst>
          </p:nvPr>
        </p:nvGraphicFramePr>
        <p:xfrm>
          <a:off x="685800" y="1676400"/>
          <a:ext cx="7391399" cy="3352800"/>
        </p:xfrm>
        <a:graphic>
          <a:graphicData uri="http://schemas.openxmlformats.org/drawingml/2006/table">
            <a:tbl>
              <a:tblPr>
                <a:tableStyleId>{5C22544A-7EE6-4342-B048-85BDC9FD1C3A}</a:tableStyleId>
              </a:tblPr>
              <a:tblGrid>
                <a:gridCol w="2143069"/>
                <a:gridCol w="1049666"/>
                <a:gridCol w="1049666"/>
                <a:gridCol w="1049666"/>
                <a:gridCol w="1049666"/>
                <a:gridCol w="1049666"/>
              </a:tblGrid>
              <a:tr h="304800">
                <a:tc>
                  <a:txBody>
                    <a:bodyPr/>
                    <a:lstStyle/>
                    <a:p>
                      <a:pPr algn="l" fontAlgn="b"/>
                      <a:endParaRPr lang="en-US" sz="1600" b="0" i="0" u="none" strike="noStrike" dirty="0">
                        <a:solidFill>
                          <a:srgbClr val="000000"/>
                        </a:solidFill>
                        <a:effectLst/>
                        <a:latin typeface="+mn-lt"/>
                      </a:endParaRPr>
                    </a:p>
                  </a:txBody>
                  <a:tcPr marL="9525" marR="9525" marT="9525" marB="0" anchor="b"/>
                </a:tc>
                <a:tc>
                  <a:txBody>
                    <a:bodyPr/>
                    <a:lstStyle/>
                    <a:p>
                      <a:pPr algn="l" fontAlgn="b"/>
                      <a:r>
                        <a:rPr lang="en-US" sz="1600" u="none" strike="noStrike" dirty="0" smtClean="0">
                          <a:effectLst/>
                        </a:rPr>
                        <a:t>Test Taken</a:t>
                      </a:r>
                      <a:endParaRPr lang="en-US" sz="1600" b="0" i="0" u="none" strike="noStrike" dirty="0">
                        <a:solidFill>
                          <a:srgbClr val="000000"/>
                        </a:solidFill>
                        <a:effectLst/>
                        <a:latin typeface="Calibri"/>
                      </a:endParaRPr>
                    </a:p>
                  </a:txBody>
                  <a:tcPr marL="9525" marR="9525" marT="9525" marB="0" anchor="b"/>
                </a:tc>
                <a:tc>
                  <a:txBody>
                    <a:bodyPr/>
                    <a:lstStyle/>
                    <a:p>
                      <a:pPr algn="r" fontAlgn="b"/>
                      <a:r>
                        <a:rPr lang="en-US" sz="1600" u="none" strike="noStrike">
                          <a:effectLst/>
                        </a:rPr>
                        <a:t>1</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2</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3</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4</a:t>
                      </a:r>
                      <a:endParaRPr lang="en-US" sz="1600" b="0" i="0" u="none" strike="noStrike">
                        <a:solidFill>
                          <a:srgbClr val="000000"/>
                        </a:solidFill>
                        <a:effectLst/>
                        <a:latin typeface="Calibri"/>
                      </a:endParaRPr>
                    </a:p>
                  </a:txBody>
                  <a:tcPr marL="9525" marR="9525" marT="9525" marB="0" anchor="b"/>
                </a:tc>
              </a:tr>
              <a:tr h="304800">
                <a:tc gridSpan="6">
                  <a:txBody>
                    <a:bodyPr/>
                    <a:lstStyle/>
                    <a:p>
                      <a:pPr algn="ctr" fontAlgn="b"/>
                      <a:r>
                        <a:rPr lang="en-US" sz="1600" u="none" strike="noStrike" dirty="0">
                          <a:effectLst/>
                        </a:rPr>
                        <a:t>Before Online - First Time Students</a:t>
                      </a:r>
                      <a:endParaRPr lang="en-US" sz="1600" b="0" i="0" u="none" strike="noStrike" dirty="0">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pPr algn="l" fontAlgn="b"/>
                      <a:endParaRPr lang="en-US" sz="1600" b="0" i="0" u="none" strike="noStrike" dirty="0">
                        <a:solidFill>
                          <a:srgbClr val="000000"/>
                        </a:solidFill>
                        <a:effectLst/>
                        <a:latin typeface="Calibri"/>
                      </a:endParaRPr>
                    </a:p>
                  </a:txBody>
                  <a:tcPr marL="9525" marR="9525" marT="9525" marB="0" anchor="b"/>
                </a:tc>
                <a:tc hMerge="1">
                  <a:txBody>
                    <a:bodyPr/>
                    <a:lstStyle/>
                    <a:p>
                      <a:pPr algn="l" fontAlgn="b"/>
                      <a:endParaRPr lang="en-US" sz="1600" b="0" i="0" u="none" strike="noStrike" dirty="0">
                        <a:solidFill>
                          <a:srgbClr val="000000"/>
                        </a:solidFill>
                        <a:effectLst/>
                        <a:latin typeface="Calibri"/>
                      </a:endParaRPr>
                    </a:p>
                  </a:txBody>
                  <a:tcPr marL="9525" marR="9525" marT="9525" marB="0" anchor="b"/>
                </a:tc>
                <a:tc hMerge="1">
                  <a:txBody>
                    <a:bodyPr/>
                    <a:lstStyle/>
                    <a:p>
                      <a:pPr algn="l" fontAlgn="b"/>
                      <a:endParaRPr lang="en-US" sz="1600" b="0" i="0" u="none" strike="noStrike" dirty="0">
                        <a:solidFill>
                          <a:srgbClr val="000000"/>
                        </a:solidFill>
                        <a:effectLst/>
                        <a:latin typeface="Calibri"/>
                      </a:endParaRPr>
                    </a:p>
                  </a:txBody>
                  <a:tcPr marL="9525" marR="9525" marT="9525" marB="0" anchor="b"/>
                </a:tc>
              </a:tr>
              <a:tr h="304800">
                <a:tc>
                  <a:txBody>
                    <a:bodyPr/>
                    <a:lstStyle/>
                    <a:p>
                      <a:pPr algn="l" fontAlgn="b"/>
                      <a:r>
                        <a:rPr lang="en-US" sz="1600" u="none" strike="noStrike">
                          <a:effectLst/>
                        </a:rPr>
                        <a:t>Normal </a:t>
                      </a:r>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87.88</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60.61</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36.36</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0.00</a:t>
                      </a:r>
                      <a:endParaRPr lang="en-US" sz="1600" b="0" i="0" u="none" strike="noStrike">
                        <a:solidFill>
                          <a:srgbClr val="000000"/>
                        </a:solidFill>
                        <a:effectLst/>
                        <a:latin typeface="Calibri"/>
                      </a:endParaRPr>
                    </a:p>
                  </a:txBody>
                  <a:tcPr marL="9525" marR="9525" marT="9525" marB="0" anchor="b"/>
                </a:tc>
              </a:tr>
              <a:tr h="304800">
                <a:tc gridSpan="6">
                  <a:txBody>
                    <a:bodyPr/>
                    <a:lstStyle/>
                    <a:p>
                      <a:pPr algn="ctr" fontAlgn="b"/>
                      <a:r>
                        <a:rPr lang="en-US" sz="1600" u="none" strike="noStrike" dirty="0">
                          <a:effectLst/>
                        </a:rPr>
                        <a:t>Before Online - Repeating Students</a:t>
                      </a:r>
                      <a:endParaRPr lang="en-US" sz="1600" b="0" i="0" u="none" strike="noStrike" dirty="0">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pPr algn="l" fontAlgn="b"/>
                      <a:endParaRPr lang="en-US" sz="1600" b="0" i="0" u="none" strike="noStrike" dirty="0">
                        <a:solidFill>
                          <a:srgbClr val="000000"/>
                        </a:solidFill>
                        <a:effectLst/>
                        <a:latin typeface="Calibri"/>
                      </a:endParaRPr>
                    </a:p>
                  </a:txBody>
                  <a:tcPr marL="9525" marR="9525" marT="9525" marB="0" anchor="b"/>
                </a:tc>
                <a:tc hMerge="1">
                  <a:txBody>
                    <a:bodyPr/>
                    <a:lstStyle/>
                    <a:p>
                      <a:pPr algn="l" fontAlgn="b"/>
                      <a:endParaRPr lang="en-US" sz="1600" b="0" i="0" u="none" strike="noStrike" dirty="0">
                        <a:solidFill>
                          <a:srgbClr val="000000"/>
                        </a:solidFill>
                        <a:effectLst/>
                        <a:latin typeface="Calibri"/>
                      </a:endParaRPr>
                    </a:p>
                  </a:txBody>
                  <a:tcPr marL="9525" marR="9525" marT="9525" marB="0" anchor="b"/>
                </a:tc>
                <a:tc hMerge="1">
                  <a:txBody>
                    <a:bodyPr/>
                    <a:lstStyle/>
                    <a:p>
                      <a:pPr algn="l" fontAlgn="b"/>
                      <a:endParaRPr lang="en-US" sz="1600" b="0" i="0" u="none" strike="noStrike" dirty="0">
                        <a:solidFill>
                          <a:srgbClr val="000000"/>
                        </a:solidFill>
                        <a:effectLst/>
                        <a:latin typeface="Calibri"/>
                      </a:endParaRPr>
                    </a:p>
                  </a:txBody>
                  <a:tcPr marL="9525" marR="9525" marT="9525" marB="0" anchor="b"/>
                </a:tc>
              </a:tr>
              <a:tr h="304800">
                <a:tc>
                  <a:txBody>
                    <a:bodyPr/>
                    <a:lstStyle/>
                    <a:p>
                      <a:pPr algn="l" fontAlgn="b"/>
                      <a:r>
                        <a:rPr lang="en-US" sz="1600" u="none" strike="noStrike" dirty="0">
                          <a:effectLst/>
                        </a:rPr>
                        <a:t>Normal </a:t>
                      </a:r>
                      <a:endParaRPr lang="en-US" sz="1600" b="0" i="0" u="none" strike="noStrike" dirty="0">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100.00</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100.00</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0.00</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0.00</a:t>
                      </a:r>
                      <a:endParaRPr lang="en-US" sz="1600" b="0" i="0" u="none" strike="noStrike">
                        <a:solidFill>
                          <a:srgbClr val="000000"/>
                        </a:solidFill>
                        <a:effectLst/>
                        <a:latin typeface="Calibri"/>
                      </a:endParaRPr>
                    </a:p>
                  </a:txBody>
                  <a:tcPr marL="9525" marR="9525" marT="9525" marB="0" anchor="b"/>
                </a:tc>
              </a:tr>
              <a:tr h="304800">
                <a:tc gridSpan="6">
                  <a:txBody>
                    <a:bodyPr/>
                    <a:lstStyle/>
                    <a:p>
                      <a:pPr algn="ctr" fontAlgn="b"/>
                      <a:r>
                        <a:rPr lang="en-US" sz="1600" u="none" strike="noStrike" dirty="0">
                          <a:effectLst/>
                        </a:rPr>
                        <a:t>After Online - First Time Students</a:t>
                      </a:r>
                      <a:endParaRPr lang="en-US" sz="1600" b="0" i="0" u="none" strike="noStrike" dirty="0">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pPr algn="l" fontAlgn="b"/>
                      <a:endParaRPr lang="en-US" sz="1600" b="0" i="0" u="none" strike="noStrike" dirty="0">
                        <a:solidFill>
                          <a:srgbClr val="000000"/>
                        </a:solidFill>
                        <a:effectLst/>
                        <a:latin typeface="Calibri"/>
                      </a:endParaRPr>
                    </a:p>
                  </a:txBody>
                  <a:tcPr marL="9525" marR="9525" marT="9525" marB="0" anchor="b"/>
                </a:tc>
                <a:tc hMerge="1">
                  <a:txBody>
                    <a:bodyPr/>
                    <a:lstStyle/>
                    <a:p>
                      <a:pPr algn="l" fontAlgn="b"/>
                      <a:endParaRPr lang="en-US" sz="1600" b="0" i="0" u="none" strike="noStrike" dirty="0">
                        <a:solidFill>
                          <a:srgbClr val="000000"/>
                        </a:solidFill>
                        <a:effectLst/>
                        <a:latin typeface="Calibri"/>
                      </a:endParaRPr>
                    </a:p>
                  </a:txBody>
                  <a:tcPr marL="9525" marR="9525" marT="9525" marB="0" anchor="b"/>
                </a:tc>
                <a:tc hMerge="1">
                  <a:txBody>
                    <a:bodyPr/>
                    <a:lstStyle/>
                    <a:p>
                      <a:pPr algn="l" fontAlgn="b"/>
                      <a:endParaRPr lang="en-US" sz="1600" b="0" i="0" u="none" strike="noStrike" dirty="0">
                        <a:solidFill>
                          <a:srgbClr val="000000"/>
                        </a:solidFill>
                        <a:effectLst/>
                        <a:latin typeface="Calibri"/>
                      </a:endParaRPr>
                    </a:p>
                  </a:txBody>
                  <a:tcPr marL="9525" marR="9525" marT="9525" marB="0" anchor="b"/>
                </a:tc>
              </a:tr>
              <a:tr h="304800">
                <a:tc>
                  <a:txBody>
                    <a:bodyPr/>
                    <a:lstStyle/>
                    <a:p>
                      <a:pPr algn="l" fontAlgn="b"/>
                      <a:r>
                        <a:rPr lang="en-US" sz="1600" u="none" strike="noStrike">
                          <a:effectLst/>
                        </a:rPr>
                        <a:t>Normal </a:t>
                      </a:r>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100.00</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78.57</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14.29</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0.00</a:t>
                      </a:r>
                      <a:endParaRPr lang="en-US" sz="1600" b="0" i="0" u="none" strike="noStrike">
                        <a:solidFill>
                          <a:srgbClr val="000000"/>
                        </a:solidFill>
                        <a:effectLst/>
                        <a:latin typeface="Calibri"/>
                      </a:endParaRPr>
                    </a:p>
                  </a:txBody>
                  <a:tcPr marL="9525" marR="9525" marT="9525" marB="0" anchor="b"/>
                </a:tc>
              </a:tr>
              <a:tr h="304800">
                <a:tc>
                  <a:txBody>
                    <a:bodyPr/>
                    <a:lstStyle/>
                    <a:p>
                      <a:pPr algn="l" fontAlgn="b"/>
                      <a:r>
                        <a:rPr lang="en-US" sz="1600" u="none" strike="noStrike">
                          <a:effectLst/>
                        </a:rPr>
                        <a:t>Online </a:t>
                      </a:r>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85.71</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57.14</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14.29</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0.00</a:t>
                      </a:r>
                      <a:endParaRPr lang="en-US" sz="1600" b="0" i="0" u="none" strike="noStrike">
                        <a:solidFill>
                          <a:srgbClr val="000000"/>
                        </a:solidFill>
                        <a:effectLst/>
                        <a:latin typeface="Calibri"/>
                      </a:endParaRPr>
                    </a:p>
                  </a:txBody>
                  <a:tcPr marL="9525" marR="9525" marT="9525" marB="0" anchor="b"/>
                </a:tc>
              </a:tr>
              <a:tr h="304800">
                <a:tc gridSpan="6">
                  <a:txBody>
                    <a:bodyPr/>
                    <a:lstStyle/>
                    <a:p>
                      <a:pPr algn="ctr" fontAlgn="b"/>
                      <a:r>
                        <a:rPr lang="en-US" sz="1600" u="none" strike="noStrike" dirty="0">
                          <a:effectLst/>
                        </a:rPr>
                        <a:t>After Online - Repeating Students</a:t>
                      </a:r>
                      <a:endParaRPr lang="en-US" sz="1600" b="0" i="0" u="none" strike="noStrike" dirty="0">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pPr algn="l" fontAlgn="b"/>
                      <a:endParaRPr lang="en-US" sz="1600" b="0" i="0" u="none" strike="noStrike" dirty="0">
                        <a:solidFill>
                          <a:srgbClr val="000000"/>
                        </a:solidFill>
                        <a:effectLst/>
                        <a:latin typeface="Calibri"/>
                      </a:endParaRPr>
                    </a:p>
                  </a:txBody>
                  <a:tcPr marL="9525" marR="9525" marT="9525" marB="0" anchor="b"/>
                </a:tc>
                <a:tc hMerge="1">
                  <a:txBody>
                    <a:bodyPr/>
                    <a:lstStyle/>
                    <a:p>
                      <a:pPr algn="l" fontAlgn="b"/>
                      <a:endParaRPr lang="en-US" sz="1600" b="0" i="0" u="none" strike="noStrike" dirty="0">
                        <a:solidFill>
                          <a:srgbClr val="000000"/>
                        </a:solidFill>
                        <a:effectLst/>
                        <a:latin typeface="Calibri"/>
                      </a:endParaRPr>
                    </a:p>
                  </a:txBody>
                  <a:tcPr marL="9525" marR="9525" marT="9525" marB="0" anchor="b"/>
                </a:tc>
                <a:tc hMerge="1">
                  <a:txBody>
                    <a:bodyPr/>
                    <a:lstStyle/>
                    <a:p>
                      <a:pPr algn="l" fontAlgn="b"/>
                      <a:endParaRPr lang="en-US" sz="1600" b="0" i="0" u="none" strike="noStrike" dirty="0">
                        <a:solidFill>
                          <a:srgbClr val="000000"/>
                        </a:solidFill>
                        <a:effectLst/>
                        <a:latin typeface="Calibri"/>
                      </a:endParaRPr>
                    </a:p>
                  </a:txBody>
                  <a:tcPr marL="9525" marR="9525" marT="9525" marB="0" anchor="b"/>
                </a:tc>
              </a:tr>
              <a:tr h="304800">
                <a:tc>
                  <a:txBody>
                    <a:bodyPr/>
                    <a:lstStyle/>
                    <a:p>
                      <a:pPr algn="l" fontAlgn="b"/>
                      <a:r>
                        <a:rPr lang="en-US" sz="1600" u="none" strike="noStrike" dirty="0">
                          <a:effectLst/>
                        </a:rPr>
                        <a:t>Normal </a:t>
                      </a:r>
                      <a:endParaRPr lang="en-US" sz="1600" b="0" i="0" u="none" strike="noStrike" dirty="0">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100.00</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0.00</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0.00</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0.00</a:t>
                      </a:r>
                      <a:endParaRPr lang="en-US" sz="1600" b="0" i="0" u="none" strike="noStrike">
                        <a:solidFill>
                          <a:srgbClr val="000000"/>
                        </a:solidFill>
                        <a:effectLst/>
                        <a:latin typeface="Calibri"/>
                      </a:endParaRPr>
                    </a:p>
                  </a:txBody>
                  <a:tcPr marL="9525" marR="9525" marT="9525" marB="0" anchor="b"/>
                </a:tc>
              </a:tr>
              <a:tr h="304800">
                <a:tc>
                  <a:txBody>
                    <a:bodyPr/>
                    <a:lstStyle/>
                    <a:p>
                      <a:pPr algn="l" fontAlgn="b"/>
                      <a:r>
                        <a:rPr lang="en-US" sz="1600" u="none" strike="noStrike">
                          <a:effectLst/>
                        </a:rPr>
                        <a:t>Online </a:t>
                      </a:r>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42.86</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0.00</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a:effectLst/>
                        </a:rPr>
                        <a:t>0.00</a:t>
                      </a:r>
                      <a:endParaRPr lang="en-US" sz="1600" b="0" i="0" u="none" strike="noStrike">
                        <a:solidFill>
                          <a:srgbClr val="000000"/>
                        </a:solidFill>
                        <a:effectLst/>
                        <a:latin typeface="Calibri"/>
                      </a:endParaRPr>
                    </a:p>
                  </a:txBody>
                  <a:tcPr marL="9525" marR="9525" marT="9525" marB="0" anchor="b"/>
                </a:tc>
                <a:tc>
                  <a:txBody>
                    <a:bodyPr/>
                    <a:lstStyle/>
                    <a:p>
                      <a:pPr algn="r" fontAlgn="b"/>
                      <a:r>
                        <a:rPr lang="en-US" sz="1600" u="none" strike="noStrike" dirty="0">
                          <a:effectLst/>
                        </a:rPr>
                        <a:t>0.00</a:t>
                      </a:r>
                      <a:endParaRPr lang="en-US" sz="16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9153554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Success Rate of Repeating Students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2493635"/>
              </p:ext>
            </p:extLst>
          </p:nvPr>
        </p:nvGraphicFramePr>
        <p:xfrm>
          <a:off x="685800" y="1600200"/>
          <a:ext cx="7391401" cy="4038597"/>
        </p:xfrm>
        <a:graphic>
          <a:graphicData uri="http://schemas.openxmlformats.org/drawingml/2006/table">
            <a:tbl>
              <a:tblPr>
                <a:tableStyleId>{5C22544A-7EE6-4342-B048-85BDC9FD1C3A}</a:tableStyleId>
              </a:tblPr>
              <a:tblGrid>
                <a:gridCol w="1826513"/>
                <a:gridCol w="2287409"/>
                <a:gridCol w="1092493"/>
                <a:gridCol w="1092493"/>
                <a:gridCol w="1092493"/>
              </a:tblGrid>
              <a:tr h="292440">
                <a:tc>
                  <a:txBody>
                    <a:bodyPr/>
                    <a:lstStyle/>
                    <a:p>
                      <a:pPr algn="l" fontAlgn="b"/>
                      <a:endParaRPr lang="en-US" sz="1600" b="0" i="0" u="none" strike="noStrike" dirty="0">
                        <a:solidFill>
                          <a:srgbClr val="000000"/>
                        </a:solidFill>
                        <a:effectLst/>
                        <a:latin typeface="+mn-lt"/>
                      </a:endParaRPr>
                    </a:p>
                  </a:txBody>
                  <a:tcPr marL="9525" marR="9525" marT="9525" marB="0" anchor="b"/>
                </a:tc>
                <a:tc gridSpan="2">
                  <a:txBody>
                    <a:bodyPr/>
                    <a:lstStyle/>
                    <a:p>
                      <a:pPr algn="l" fontAlgn="b"/>
                      <a:r>
                        <a:rPr lang="en-US" sz="1600" u="none" strike="noStrike">
                          <a:effectLst/>
                          <a:latin typeface="+mn-lt"/>
                        </a:rPr>
                        <a:t>Students Receiving A, B, C</a:t>
                      </a:r>
                      <a:endParaRPr lang="en-US" sz="1600" b="0" i="0" u="none" strike="noStrike">
                        <a:solidFill>
                          <a:srgbClr val="000000"/>
                        </a:solidFill>
                        <a:effectLst/>
                        <a:latin typeface="+mn-lt"/>
                      </a:endParaRPr>
                    </a:p>
                  </a:txBody>
                  <a:tcPr marL="9525" marR="9525" marT="9525" marB="0" anchor="b"/>
                </a:tc>
                <a:tc hMerge="1">
                  <a:txBody>
                    <a:bodyPr/>
                    <a:lstStyle/>
                    <a:p>
                      <a:endParaRPr lang="en-US"/>
                    </a:p>
                  </a:txBody>
                  <a:tcPr/>
                </a:tc>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endParaRPr lang="en-US" sz="1600" b="0" i="0" u="none" strike="noStrike">
                        <a:solidFill>
                          <a:srgbClr val="000000"/>
                        </a:solidFill>
                        <a:effectLst/>
                        <a:latin typeface="+mn-lt"/>
                      </a:endParaRPr>
                    </a:p>
                  </a:txBody>
                  <a:tcPr marL="9525" marR="9525" marT="9525" marB="0" anchor="b"/>
                </a:tc>
              </a:tr>
              <a:tr h="529317">
                <a:tc>
                  <a:txBody>
                    <a:bodyPr/>
                    <a:lstStyle/>
                    <a:p>
                      <a:pPr algn="l" fontAlgn="b"/>
                      <a:r>
                        <a:rPr lang="en-US" sz="1600" u="none" strike="noStrike">
                          <a:effectLst/>
                          <a:latin typeface="+mn-lt"/>
                        </a:rPr>
                        <a:t>Fall 11-Spring 12</a:t>
                      </a:r>
                      <a:endParaRPr lang="en-US" sz="1600" b="0" i="0" u="none" strike="noStrike">
                        <a:solidFill>
                          <a:srgbClr val="000000"/>
                        </a:solidFill>
                        <a:effectLst/>
                        <a:latin typeface="+mn-lt"/>
                      </a:endParaRPr>
                    </a:p>
                  </a:txBody>
                  <a:tcPr marL="9525" marR="9525" marT="9525" marB="0" anchor="b"/>
                </a:tc>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Total</a:t>
                      </a:r>
                      <a:endParaRPr lang="en-US" sz="1600" b="0" i="0" u="none" strike="noStrike" dirty="0">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Non-Online</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Online</a:t>
                      </a:r>
                      <a:endParaRPr lang="en-US" sz="1600" b="0" i="0" u="none" strike="noStrike">
                        <a:solidFill>
                          <a:srgbClr val="000000"/>
                        </a:solidFill>
                        <a:effectLst/>
                        <a:latin typeface="+mn-lt"/>
                      </a:endParaRPr>
                    </a:p>
                  </a:txBody>
                  <a:tcPr marL="9525" marR="9525" marT="9525" marB="0" anchor="b"/>
                </a:tc>
              </a:tr>
              <a:tr h="292440">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Total Enrollment</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463</a:t>
                      </a:r>
                      <a:endParaRPr lang="en-US" sz="1600" b="0" i="0" u="none" strike="noStrike" dirty="0">
                        <a:solidFill>
                          <a:srgbClr val="000000"/>
                        </a:solidFill>
                        <a:effectLst/>
                        <a:latin typeface="+mn-lt"/>
                      </a:endParaRPr>
                    </a:p>
                  </a:txBody>
                  <a:tcPr marL="9525" marR="9525" marT="9525" marB="0" anchor="b"/>
                </a:tc>
                <a:tc>
                  <a:txBody>
                    <a:bodyPr/>
                    <a:lstStyle/>
                    <a:p>
                      <a:pPr algn="ctr" fontAlgn="b"/>
                      <a:endParaRPr lang="en-US" sz="1600" b="0" i="0" u="none" strike="noStrike">
                        <a:solidFill>
                          <a:srgbClr val="000000"/>
                        </a:solidFill>
                        <a:effectLst/>
                        <a:latin typeface="+mn-lt"/>
                      </a:endParaRPr>
                    </a:p>
                  </a:txBody>
                  <a:tcPr marL="9525" marR="9525" marT="9525" marB="0" anchor="b"/>
                </a:tc>
                <a:tc>
                  <a:txBody>
                    <a:bodyPr/>
                    <a:lstStyle/>
                    <a:p>
                      <a:pPr algn="ctr" fontAlgn="b"/>
                      <a:endParaRPr lang="en-US" sz="1600" b="0" i="0" u="none" strike="noStrike">
                        <a:solidFill>
                          <a:srgbClr val="000000"/>
                        </a:solidFill>
                        <a:effectLst/>
                        <a:latin typeface="+mn-lt"/>
                      </a:endParaRPr>
                    </a:p>
                  </a:txBody>
                  <a:tcPr marL="9525" marR="9525" marT="9525" marB="0" anchor="b"/>
                </a:tc>
              </a:tr>
              <a:tr h="292440">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Students Repeating</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11</a:t>
                      </a:r>
                      <a:endParaRPr lang="en-US" sz="1600" b="0" i="0" u="none" strike="noStrike" dirty="0">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11</a:t>
                      </a:r>
                      <a:endParaRPr lang="en-US" sz="1600" b="0" i="0" u="none" strike="noStrike">
                        <a:solidFill>
                          <a:srgbClr val="000000"/>
                        </a:solidFill>
                        <a:effectLst/>
                        <a:latin typeface="+mn-lt"/>
                      </a:endParaRPr>
                    </a:p>
                  </a:txBody>
                  <a:tcPr marL="9525" marR="9525" marT="9525" marB="0" anchor="b"/>
                </a:tc>
                <a:tc>
                  <a:txBody>
                    <a:bodyPr/>
                    <a:lstStyle/>
                    <a:p>
                      <a:pPr algn="ctr" fontAlgn="b"/>
                      <a:endParaRPr lang="en-US" sz="1600" b="0" i="0" u="none" strike="noStrike">
                        <a:solidFill>
                          <a:srgbClr val="000000"/>
                        </a:solidFill>
                        <a:effectLst/>
                        <a:latin typeface="+mn-lt"/>
                      </a:endParaRPr>
                    </a:p>
                  </a:txBody>
                  <a:tcPr marL="9525" marR="9525" marT="9525" marB="0" anchor="b"/>
                </a:tc>
              </a:tr>
              <a:tr h="292440">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dirty="0">
                          <a:effectLst/>
                          <a:latin typeface="+mn-lt"/>
                        </a:rPr>
                        <a:t>Repeat </a:t>
                      </a:r>
                      <a:r>
                        <a:rPr lang="en-US" sz="1600" u="none" strike="noStrike" dirty="0" smtClean="0">
                          <a:effectLst/>
                          <a:latin typeface="+mn-lt"/>
                        </a:rPr>
                        <a:t>Rate (%)</a:t>
                      </a:r>
                      <a:endParaRPr lang="en-US" sz="1600" b="0" i="0" u="none" strike="noStrike" dirty="0">
                        <a:solidFill>
                          <a:srgbClr val="000000"/>
                        </a:solidFill>
                        <a:effectLst/>
                        <a:latin typeface="+mn-lt"/>
                      </a:endParaRPr>
                    </a:p>
                  </a:txBody>
                  <a:tcPr marL="9525" marR="9525" marT="9525" marB="0" anchor="b"/>
                </a:tc>
                <a:tc>
                  <a:txBody>
                    <a:bodyPr/>
                    <a:lstStyle/>
                    <a:p>
                      <a:pPr algn="ctr" fontAlgn="b"/>
                      <a:r>
                        <a:rPr lang="en-US" sz="1600" u="none" strike="noStrike" dirty="0" smtClean="0">
                          <a:effectLst/>
                          <a:latin typeface="+mn-lt"/>
                        </a:rPr>
                        <a:t>2.38</a:t>
                      </a:r>
                      <a:endParaRPr lang="en-US" sz="1600" b="0" i="0" u="none" strike="noStrike" dirty="0">
                        <a:solidFill>
                          <a:srgbClr val="000000"/>
                        </a:solidFill>
                        <a:effectLst/>
                        <a:latin typeface="+mn-lt"/>
                      </a:endParaRPr>
                    </a:p>
                  </a:txBody>
                  <a:tcPr marL="9525" marR="9525" marT="9525" marB="0" anchor="b"/>
                </a:tc>
                <a:tc>
                  <a:txBody>
                    <a:bodyPr/>
                    <a:lstStyle/>
                    <a:p>
                      <a:pPr algn="ctr" fontAlgn="b"/>
                      <a:endParaRPr lang="en-US" sz="1600" b="0" i="0" u="none" strike="noStrike">
                        <a:solidFill>
                          <a:srgbClr val="000000"/>
                        </a:solidFill>
                        <a:effectLst/>
                        <a:latin typeface="+mn-lt"/>
                      </a:endParaRPr>
                    </a:p>
                  </a:txBody>
                  <a:tcPr marL="9525" marR="9525" marT="9525" marB="0" anchor="b"/>
                </a:tc>
                <a:tc>
                  <a:txBody>
                    <a:bodyPr/>
                    <a:lstStyle/>
                    <a:p>
                      <a:pPr algn="ctr" fontAlgn="b"/>
                      <a:endParaRPr lang="en-US" sz="1600" b="0" i="0" u="none" strike="noStrike">
                        <a:solidFill>
                          <a:srgbClr val="000000"/>
                        </a:solidFill>
                        <a:effectLst/>
                        <a:latin typeface="+mn-lt"/>
                      </a:endParaRPr>
                    </a:p>
                  </a:txBody>
                  <a:tcPr marL="9525" marR="9525" marT="9525" marB="0" anchor="b"/>
                </a:tc>
              </a:tr>
              <a:tr h="292440">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Successful Repeats</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8</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8</a:t>
                      </a:r>
                      <a:endParaRPr lang="en-US" sz="1600" b="0" i="0" u="none" strike="noStrike" dirty="0">
                        <a:solidFill>
                          <a:srgbClr val="000000"/>
                        </a:solidFill>
                        <a:effectLst/>
                        <a:latin typeface="+mn-lt"/>
                      </a:endParaRPr>
                    </a:p>
                  </a:txBody>
                  <a:tcPr marL="9525" marR="9525" marT="9525" marB="0" anchor="b"/>
                </a:tc>
                <a:tc>
                  <a:txBody>
                    <a:bodyPr/>
                    <a:lstStyle/>
                    <a:p>
                      <a:pPr algn="ctr" fontAlgn="b"/>
                      <a:endParaRPr lang="en-US" sz="1600" b="0" i="0" u="none" strike="noStrike">
                        <a:solidFill>
                          <a:srgbClr val="000000"/>
                        </a:solidFill>
                        <a:effectLst/>
                        <a:latin typeface="+mn-lt"/>
                      </a:endParaRPr>
                    </a:p>
                  </a:txBody>
                  <a:tcPr marL="9525" marR="9525" marT="9525" marB="0" anchor="b"/>
                </a:tc>
              </a:tr>
              <a:tr h="292440">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dirty="0">
                          <a:effectLst/>
                          <a:latin typeface="+mn-lt"/>
                        </a:rPr>
                        <a:t>Success </a:t>
                      </a:r>
                      <a:r>
                        <a:rPr lang="en-US" sz="1600" u="none" strike="noStrike" dirty="0" smtClean="0">
                          <a:effectLst/>
                          <a:latin typeface="+mn-lt"/>
                        </a:rPr>
                        <a:t>Rate (%)</a:t>
                      </a:r>
                      <a:endParaRPr lang="en-US" sz="1600" b="0" i="0" u="none" strike="noStrike" dirty="0">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72.73</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72.73</a:t>
                      </a:r>
                      <a:endParaRPr lang="en-US" sz="1600" b="0" i="0" u="none" strike="noStrike" dirty="0">
                        <a:solidFill>
                          <a:srgbClr val="000000"/>
                        </a:solidFill>
                        <a:effectLst/>
                        <a:latin typeface="+mn-lt"/>
                      </a:endParaRPr>
                    </a:p>
                  </a:txBody>
                  <a:tcPr marL="9525" marR="9525" marT="9525" marB="0" anchor="b"/>
                </a:tc>
                <a:tc>
                  <a:txBody>
                    <a:bodyPr/>
                    <a:lstStyle/>
                    <a:p>
                      <a:pPr algn="ctr" fontAlgn="b"/>
                      <a:endParaRPr lang="en-US" sz="1600" b="0" i="0" u="none" strike="noStrike">
                        <a:solidFill>
                          <a:srgbClr val="000000"/>
                        </a:solidFill>
                        <a:effectLst/>
                        <a:latin typeface="+mn-lt"/>
                      </a:endParaRPr>
                    </a:p>
                  </a:txBody>
                  <a:tcPr marL="9525" marR="9525" marT="9525" marB="0" anchor="b"/>
                </a:tc>
              </a:tr>
              <a:tr h="292440">
                <a:tc>
                  <a:txBody>
                    <a:bodyPr/>
                    <a:lstStyle/>
                    <a:p>
                      <a:pPr algn="l" fontAlgn="b"/>
                      <a:r>
                        <a:rPr lang="en-US" sz="1600" u="none" strike="noStrike">
                          <a:effectLst/>
                          <a:latin typeface="+mn-lt"/>
                        </a:rPr>
                        <a:t>Fall 13-Spring 14</a:t>
                      </a:r>
                      <a:endParaRPr lang="en-US" sz="1600" b="0" i="0" u="none" strike="noStrike">
                        <a:solidFill>
                          <a:srgbClr val="000000"/>
                        </a:solidFill>
                        <a:effectLst/>
                        <a:latin typeface="+mn-lt"/>
                      </a:endParaRPr>
                    </a:p>
                  </a:txBody>
                  <a:tcPr marL="9525" marR="9525" marT="9525" marB="0" anchor="b"/>
                </a:tc>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ctr" fontAlgn="b"/>
                      <a:endParaRPr lang="en-US" sz="1600" b="0" i="0" u="none" strike="noStrike">
                        <a:solidFill>
                          <a:srgbClr val="000000"/>
                        </a:solidFill>
                        <a:effectLst/>
                        <a:latin typeface="+mn-lt"/>
                      </a:endParaRPr>
                    </a:p>
                  </a:txBody>
                  <a:tcPr marL="9525" marR="9525" marT="9525" marB="0" anchor="b"/>
                </a:tc>
                <a:tc>
                  <a:txBody>
                    <a:bodyPr/>
                    <a:lstStyle/>
                    <a:p>
                      <a:pPr algn="ctr" fontAlgn="b"/>
                      <a:endParaRPr lang="en-US" sz="1600" b="0" i="0" u="none" strike="noStrike" dirty="0">
                        <a:solidFill>
                          <a:srgbClr val="000000"/>
                        </a:solidFill>
                        <a:effectLst/>
                        <a:latin typeface="+mn-lt"/>
                      </a:endParaRPr>
                    </a:p>
                  </a:txBody>
                  <a:tcPr marL="9525" marR="9525" marT="9525" marB="0" anchor="b"/>
                </a:tc>
                <a:tc>
                  <a:txBody>
                    <a:bodyPr/>
                    <a:lstStyle/>
                    <a:p>
                      <a:pPr algn="ctr" fontAlgn="b"/>
                      <a:endParaRPr lang="en-US" sz="1600" b="0" i="0" u="none" strike="noStrike">
                        <a:solidFill>
                          <a:srgbClr val="000000"/>
                        </a:solidFill>
                        <a:effectLst/>
                        <a:latin typeface="+mn-lt"/>
                      </a:endParaRPr>
                    </a:p>
                  </a:txBody>
                  <a:tcPr marL="9525" marR="9525" marT="9525" marB="0" anchor="b"/>
                </a:tc>
              </a:tr>
              <a:tr h="292440">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Total Enrollment</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595</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464</a:t>
                      </a:r>
                      <a:endParaRPr lang="en-US" sz="1600" b="0" i="0" u="none" strike="noStrike" dirty="0">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131</a:t>
                      </a:r>
                      <a:endParaRPr lang="en-US" sz="1600" b="0" i="0" u="none" strike="noStrike" dirty="0">
                        <a:solidFill>
                          <a:srgbClr val="000000"/>
                        </a:solidFill>
                        <a:effectLst/>
                        <a:latin typeface="+mn-lt"/>
                      </a:endParaRPr>
                    </a:p>
                  </a:txBody>
                  <a:tcPr marL="9525" marR="9525" marT="9525" marB="0" anchor="b"/>
                </a:tc>
              </a:tr>
              <a:tr h="292440">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Students Repeating</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21</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7</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14</a:t>
                      </a:r>
                      <a:endParaRPr lang="en-US" sz="1600" b="0" i="0" u="none" strike="noStrike" dirty="0">
                        <a:solidFill>
                          <a:srgbClr val="000000"/>
                        </a:solidFill>
                        <a:effectLst/>
                        <a:latin typeface="+mn-lt"/>
                      </a:endParaRPr>
                    </a:p>
                  </a:txBody>
                  <a:tcPr marL="9525" marR="9525" marT="9525" marB="0" anchor="b"/>
                </a:tc>
              </a:tr>
              <a:tr h="292440">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dirty="0">
                          <a:effectLst/>
                          <a:latin typeface="+mn-lt"/>
                        </a:rPr>
                        <a:t>Repeat </a:t>
                      </a:r>
                      <a:r>
                        <a:rPr lang="en-US" sz="1600" u="none" strike="noStrike" dirty="0" smtClean="0">
                          <a:effectLst/>
                          <a:latin typeface="+mn-lt"/>
                        </a:rPr>
                        <a:t>Rate (%)</a:t>
                      </a:r>
                      <a:endParaRPr lang="en-US" sz="1600" b="0" i="0" u="none" strike="noStrike" dirty="0">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3.53</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1.51</a:t>
                      </a:r>
                      <a:endParaRPr lang="en-US" sz="1600" b="0" i="0" u="none" strike="noStrike" dirty="0">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10.69</a:t>
                      </a:r>
                      <a:endParaRPr lang="en-US" sz="1600" b="0" i="0" u="none" strike="noStrike" dirty="0">
                        <a:solidFill>
                          <a:srgbClr val="000000"/>
                        </a:solidFill>
                        <a:effectLst/>
                        <a:latin typeface="+mn-lt"/>
                      </a:endParaRPr>
                    </a:p>
                  </a:txBody>
                  <a:tcPr marL="9525" marR="9525" marT="9525" marB="0" anchor="b"/>
                </a:tc>
              </a:tr>
              <a:tr h="292440">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Successful Repeats</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7</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5</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2</a:t>
                      </a:r>
                      <a:endParaRPr lang="en-US" sz="1600" b="0" i="0" u="none" strike="noStrike" dirty="0">
                        <a:solidFill>
                          <a:srgbClr val="000000"/>
                        </a:solidFill>
                        <a:effectLst/>
                        <a:latin typeface="+mn-lt"/>
                      </a:endParaRPr>
                    </a:p>
                  </a:txBody>
                  <a:tcPr marL="9525" marR="9525" marT="9525" marB="0" anchor="b"/>
                </a:tc>
              </a:tr>
              <a:tr h="292440">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dirty="0">
                          <a:effectLst/>
                          <a:latin typeface="+mn-lt"/>
                        </a:rPr>
                        <a:t>Success </a:t>
                      </a:r>
                      <a:r>
                        <a:rPr lang="en-US" sz="1600" u="none" strike="noStrike" dirty="0" smtClean="0">
                          <a:effectLst/>
                          <a:latin typeface="+mn-lt"/>
                        </a:rPr>
                        <a:t>Rate (%)</a:t>
                      </a:r>
                      <a:endParaRPr lang="en-US" sz="1600" b="0" i="0" u="none" strike="noStrike" dirty="0">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33.33</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71.43</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14.29</a:t>
                      </a:r>
                      <a:endParaRPr lang="en-US" sz="1600" b="0" i="0" u="none" strike="noStrike" dirty="0">
                        <a:solidFill>
                          <a:srgbClr val="000000"/>
                        </a:solidFill>
                        <a:effectLst/>
                        <a:latin typeface="+mn-lt"/>
                      </a:endParaRPr>
                    </a:p>
                  </a:txBody>
                  <a:tcPr marL="9525" marR="9525" marT="9525" marB="0" anchor="b"/>
                </a:tc>
              </a:tr>
            </a:tbl>
          </a:graphicData>
        </a:graphic>
      </p:graphicFrame>
    </p:spTree>
    <p:extLst>
      <p:ext uri="{BB962C8B-B14F-4D97-AF65-F5344CB8AC3E}">
        <p14:creationId xmlns:p14="http://schemas.microsoft.com/office/powerpoint/2010/main" val="3572281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 Rate Repeating </a:t>
            </a:r>
            <a:r>
              <a:rPr lang="en-US" dirty="0" err="1" smtClean="0"/>
              <a:t>STudents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72397685"/>
              </p:ext>
            </p:extLst>
          </p:nvPr>
        </p:nvGraphicFramePr>
        <p:xfrm>
          <a:off x="762000" y="1417638"/>
          <a:ext cx="7467601" cy="4297363"/>
        </p:xfrm>
        <a:graphic>
          <a:graphicData uri="http://schemas.openxmlformats.org/drawingml/2006/table">
            <a:tbl>
              <a:tblPr>
                <a:tableStyleId>{5C22544A-7EE6-4342-B048-85BDC9FD1C3A}</a:tableStyleId>
              </a:tblPr>
              <a:tblGrid>
                <a:gridCol w="1845343"/>
                <a:gridCol w="2310990"/>
                <a:gridCol w="1103756"/>
                <a:gridCol w="1103756"/>
                <a:gridCol w="1103756"/>
              </a:tblGrid>
              <a:tr h="363875">
                <a:tc>
                  <a:txBody>
                    <a:bodyPr/>
                    <a:lstStyle/>
                    <a:p>
                      <a:pPr algn="l" fontAlgn="b"/>
                      <a:endParaRPr lang="en-US" sz="1600" b="0" i="0" u="none" strike="noStrike">
                        <a:solidFill>
                          <a:srgbClr val="000000"/>
                        </a:solidFill>
                        <a:effectLst/>
                        <a:latin typeface="+mn-lt"/>
                      </a:endParaRPr>
                    </a:p>
                  </a:txBody>
                  <a:tcPr marL="9525" marR="9525" marT="9525" marB="0" anchor="b"/>
                </a:tc>
                <a:tc gridSpan="2">
                  <a:txBody>
                    <a:bodyPr/>
                    <a:lstStyle/>
                    <a:p>
                      <a:pPr algn="l" fontAlgn="b"/>
                      <a:r>
                        <a:rPr lang="en-US" sz="1600" u="none" strike="noStrike">
                          <a:effectLst/>
                          <a:latin typeface="+mn-lt"/>
                        </a:rPr>
                        <a:t>Students Receiving W</a:t>
                      </a:r>
                      <a:endParaRPr lang="en-US" sz="1600" b="0" i="0" u="none" strike="noStrike">
                        <a:solidFill>
                          <a:srgbClr val="000000"/>
                        </a:solidFill>
                        <a:effectLst/>
                        <a:latin typeface="+mn-lt"/>
                      </a:endParaRPr>
                    </a:p>
                  </a:txBody>
                  <a:tcPr marL="9525" marR="9525" marT="9525" marB="0" anchor="b"/>
                </a:tc>
                <a:tc hMerge="1">
                  <a:txBody>
                    <a:bodyPr/>
                    <a:lstStyle/>
                    <a:p>
                      <a:endParaRPr lang="en-US"/>
                    </a:p>
                  </a:txBody>
                  <a:tcPr/>
                </a:tc>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endParaRPr lang="en-US" sz="1600" b="0" i="0" u="none" strike="noStrike">
                        <a:solidFill>
                          <a:srgbClr val="000000"/>
                        </a:solidFill>
                        <a:effectLst/>
                        <a:latin typeface="+mn-lt"/>
                      </a:endParaRPr>
                    </a:p>
                  </a:txBody>
                  <a:tcPr marL="9525" marR="9525" marT="9525" marB="0" anchor="b"/>
                </a:tc>
              </a:tr>
              <a:tr h="658613">
                <a:tc>
                  <a:txBody>
                    <a:bodyPr/>
                    <a:lstStyle/>
                    <a:p>
                      <a:pPr algn="l" fontAlgn="b"/>
                      <a:r>
                        <a:rPr lang="en-US" sz="1600" u="none" strike="noStrike">
                          <a:effectLst/>
                          <a:latin typeface="+mn-lt"/>
                        </a:rPr>
                        <a:t>Fall 11-Spring 12</a:t>
                      </a:r>
                      <a:endParaRPr lang="en-US" sz="1600" b="0" i="0" u="none" strike="noStrike">
                        <a:solidFill>
                          <a:srgbClr val="000000"/>
                        </a:solidFill>
                        <a:effectLst/>
                        <a:latin typeface="+mn-lt"/>
                      </a:endParaRPr>
                    </a:p>
                  </a:txBody>
                  <a:tcPr marL="9525" marR="9525" marT="9525" marB="0" anchor="b"/>
                </a:tc>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Total</a:t>
                      </a:r>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Non-Online</a:t>
                      </a:r>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Online</a:t>
                      </a:r>
                      <a:endParaRPr lang="en-US" sz="1600" b="0" i="0" u="none" strike="noStrike">
                        <a:solidFill>
                          <a:srgbClr val="000000"/>
                        </a:solidFill>
                        <a:effectLst/>
                        <a:latin typeface="+mn-lt"/>
                      </a:endParaRPr>
                    </a:p>
                  </a:txBody>
                  <a:tcPr marL="9525" marR="9525" marT="9525" marB="0" anchor="b"/>
                </a:tc>
              </a:tr>
              <a:tr h="363875">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Total Enrollment</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463</a:t>
                      </a:r>
                      <a:endParaRPr lang="en-US" sz="1600" b="0" i="0" u="none" strike="noStrike">
                        <a:solidFill>
                          <a:srgbClr val="000000"/>
                        </a:solidFill>
                        <a:effectLst/>
                        <a:latin typeface="+mn-lt"/>
                      </a:endParaRPr>
                    </a:p>
                  </a:txBody>
                  <a:tcPr marL="9525" marR="9525" marT="9525" marB="0" anchor="b"/>
                </a:tc>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endParaRPr lang="en-US" sz="1600" b="0" i="0" u="none" strike="noStrike">
                        <a:solidFill>
                          <a:srgbClr val="000000"/>
                        </a:solidFill>
                        <a:effectLst/>
                        <a:latin typeface="+mn-lt"/>
                      </a:endParaRPr>
                    </a:p>
                  </a:txBody>
                  <a:tcPr marL="9525" marR="9525" marT="9525" marB="0" anchor="b"/>
                </a:tc>
              </a:tr>
              <a:tr h="363875">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Students Repeating</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11</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11</a:t>
                      </a:r>
                      <a:endParaRPr lang="en-US" sz="1600" b="0" i="0" u="none" strike="noStrike">
                        <a:solidFill>
                          <a:srgbClr val="000000"/>
                        </a:solidFill>
                        <a:effectLst/>
                        <a:latin typeface="+mn-lt"/>
                      </a:endParaRPr>
                    </a:p>
                  </a:txBody>
                  <a:tcPr marL="9525" marR="9525" marT="9525" marB="0" anchor="b"/>
                </a:tc>
                <a:tc>
                  <a:txBody>
                    <a:bodyPr/>
                    <a:lstStyle/>
                    <a:p>
                      <a:pPr algn="l" fontAlgn="b"/>
                      <a:endParaRPr lang="en-US" sz="1600" b="0" i="0" u="none" strike="noStrike">
                        <a:solidFill>
                          <a:srgbClr val="000000"/>
                        </a:solidFill>
                        <a:effectLst/>
                        <a:latin typeface="+mn-lt"/>
                      </a:endParaRPr>
                    </a:p>
                  </a:txBody>
                  <a:tcPr marL="9525" marR="9525" marT="9525" marB="0" anchor="b"/>
                </a:tc>
              </a:tr>
              <a:tr h="363875">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Withdrawals</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1</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1</a:t>
                      </a:r>
                      <a:endParaRPr lang="en-US" sz="1600" b="0" i="0" u="none" strike="noStrike">
                        <a:solidFill>
                          <a:srgbClr val="000000"/>
                        </a:solidFill>
                        <a:effectLst/>
                        <a:latin typeface="+mn-lt"/>
                      </a:endParaRPr>
                    </a:p>
                  </a:txBody>
                  <a:tcPr marL="9525" marR="9525" marT="9525" marB="0" anchor="b"/>
                </a:tc>
                <a:tc>
                  <a:txBody>
                    <a:bodyPr/>
                    <a:lstStyle/>
                    <a:p>
                      <a:pPr algn="l" fontAlgn="b"/>
                      <a:endParaRPr lang="en-US" sz="1600" b="0" i="0" u="none" strike="noStrike">
                        <a:solidFill>
                          <a:srgbClr val="000000"/>
                        </a:solidFill>
                        <a:effectLst/>
                        <a:latin typeface="+mn-lt"/>
                      </a:endParaRPr>
                    </a:p>
                  </a:txBody>
                  <a:tcPr marL="9525" marR="9525" marT="9525" marB="0" anchor="b"/>
                </a:tc>
              </a:tr>
              <a:tr h="363875">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Success Rate</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9.09</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9.09</a:t>
                      </a:r>
                      <a:endParaRPr lang="en-US" sz="1600" b="0" i="0" u="none" strike="noStrike">
                        <a:solidFill>
                          <a:srgbClr val="000000"/>
                        </a:solidFill>
                        <a:effectLst/>
                        <a:latin typeface="+mn-lt"/>
                      </a:endParaRPr>
                    </a:p>
                  </a:txBody>
                  <a:tcPr marL="9525" marR="9525" marT="9525" marB="0" anchor="b"/>
                </a:tc>
                <a:tc>
                  <a:txBody>
                    <a:bodyPr/>
                    <a:lstStyle/>
                    <a:p>
                      <a:pPr algn="l" fontAlgn="b"/>
                      <a:endParaRPr lang="en-US" sz="1600" b="0" i="0" u="none" strike="noStrike">
                        <a:solidFill>
                          <a:srgbClr val="000000"/>
                        </a:solidFill>
                        <a:effectLst/>
                        <a:latin typeface="+mn-lt"/>
                      </a:endParaRPr>
                    </a:p>
                  </a:txBody>
                  <a:tcPr marL="9525" marR="9525" marT="9525" marB="0" anchor="b"/>
                </a:tc>
              </a:tr>
              <a:tr h="363875">
                <a:tc>
                  <a:txBody>
                    <a:bodyPr/>
                    <a:lstStyle/>
                    <a:p>
                      <a:pPr algn="l" fontAlgn="b"/>
                      <a:r>
                        <a:rPr lang="en-US" sz="1600" u="none" strike="noStrike">
                          <a:effectLst/>
                          <a:latin typeface="+mn-lt"/>
                        </a:rPr>
                        <a:t>Fall 13-Spring 14</a:t>
                      </a:r>
                      <a:endParaRPr lang="en-US" sz="1600" b="0" i="0" u="none" strike="noStrike">
                        <a:solidFill>
                          <a:srgbClr val="000000"/>
                        </a:solidFill>
                        <a:effectLst/>
                        <a:latin typeface="+mn-lt"/>
                      </a:endParaRPr>
                    </a:p>
                  </a:txBody>
                  <a:tcPr marL="9525" marR="9525" marT="9525" marB="0" anchor="b"/>
                </a:tc>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endParaRPr lang="en-US" sz="1600" b="0" i="0" u="none" strike="noStrike">
                        <a:solidFill>
                          <a:srgbClr val="000000"/>
                        </a:solidFill>
                        <a:effectLst/>
                        <a:latin typeface="+mn-lt"/>
                      </a:endParaRPr>
                    </a:p>
                  </a:txBody>
                  <a:tcPr marL="9525" marR="9525" marT="9525" marB="0" anchor="b"/>
                </a:tc>
              </a:tr>
              <a:tr h="363875">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Total Enrollment</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595</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464</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131</a:t>
                      </a:r>
                      <a:endParaRPr lang="en-US" sz="1600" b="0" i="0" u="none" strike="noStrike">
                        <a:solidFill>
                          <a:srgbClr val="000000"/>
                        </a:solidFill>
                        <a:effectLst/>
                        <a:latin typeface="+mn-lt"/>
                      </a:endParaRPr>
                    </a:p>
                  </a:txBody>
                  <a:tcPr marL="9525" marR="9525" marT="9525" marB="0" anchor="b"/>
                </a:tc>
              </a:tr>
              <a:tr h="363875">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Students Repeating</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21</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7</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14</a:t>
                      </a:r>
                      <a:endParaRPr lang="en-US" sz="1600" b="0" i="0" u="none" strike="noStrike">
                        <a:solidFill>
                          <a:srgbClr val="000000"/>
                        </a:solidFill>
                        <a:effectLst/>
                        <a:latin typeface="+mn-lt"/>
                      </a:endParaRPr>
                    </a:p>
                  </a:txBody>
                  <a:tcPr marL="9525" marR="9525" marT="9525" marB="0" anchor="b"/>
                </a:tc>
              </a:tr>
              <a:tr h="363875">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Withdrawals</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8</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1</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7</a:t>
                      </a:r>
                      <a:endParaRPr lang="en-US" sz="1600" b="0" i="0" u="none" strike="noStrike">
                        <a:solidFill>
                          <a:srgbClr val="000000"/>
                        </a:solidFill>
                        <a:effectLst/>
                        <a:latin typeface="+mn-lt"/>
                      </a:endParaRPr>
                    </a:p>
                  </a:txBody>
                  <a:tcPr marL="9525" marR="9525" marT="9525" marB="0" anchor="b"/>
                </a:tc>
              </a:tr>
              <a:tr h="363875">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Success Rate</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38.10</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14.29</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dirty="0">
                          <a:effectLst/>
                          <a:latin typeface="+mn-lt"/>
                        </a:rPr>
                        <a:t>50.00</a:t>
                      </a:r>
                      <a:endParaRPr lang="en-US" sz="1600" b="0" i="0" u="none" strike="noStrike" dirty="0">
                        <a:solidFill>
                          <a:srgbClr val="000000"/>
                        </a:solidFill>
                        <a:effectLst/>
                        <a:latin typeface="+mn-lt"/>
                      </a:endParaRPr>
                    </a:p>
                  </a:txBody>
                  <a:tcPr marL="9525" marR="9525" marT="9525" marB="0" anchor="b"/>
                </a:tc>
              </a:tr>
            </a:tbl>
          </a:graphicData>
        </a:graphic>
      </p:graphicFrame>
    </p:spTree>
    <p:extLst>
      <p:ext uri="{BB962C8B-B14F-4D97-AF65-F5344CB8AC3E}">
        <p14:creationId xmlns:p14="http://schemas.microsoft.com/office/powerpoint/2010/main" val="5917392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the whole problem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1555388"/>
              </p:ext>
            </p:extLst>
          </p:nvPr>
        </p:nvGraphicFramePr>
        <p:xfrm>
          <a:off x="838200" y="1524000"/>
          <a:ext cx="6934200" cy="3352801"/>
        </p:xfrm>
        <a:graphic>
          <a:graphicData uri="http://schemas.openxmlformats.org/drawingml/2006/table">
            <a:tbl>
              <a:tblPr>
                <a:tableStyleId>{5C22544A-7EE6-4342-B048-85BDC9FD1C3A}</a:tableStyleId>
              </a:tblPr>
              <a:tblGrid>
                <a:gridCol w="2010730"/>
                <a:gridCol w="2518110"/>
                <a:gridCol w="1202680"/>
                <a:gridCol w="1202680"/>
              </a:tblGrid>
              <a:tr h="891126">
                <a:tc gridSpan="2">
                  <a:txBody>
                    <a:bodyPr/>
                    <a:lstStyle/>
                    <a:p>
                      <a:pPr algn="l" fontAlgn="b"/>
                      <a:r>
                        <a:rPr lang="en-US" sz="1600" u="none" strike="noStrike" dirty="0">
                          <a:effectLst/>
                          <a:latin typeface="+mn-lt"/>
                        </a:rPr>
                        <a:t>DFW Rate Correcting for Repeat Students</a:t>
                      </a:r>
                      <a:endParaRPr lang="en-US" sz="1600" b="0" i="0" u="none" strike="noStrike" dirty="0">
                        <a:solidFill>
                          <a:srgbClr val="000000"/>
                        </a:solidFill>
                        <a:effectLst/>
                        <a:latin typeface="+mn-lt"/>
                      </a:endParaRPr>
                    </a:p>
                  </a:txBody>
                  <a:tcPr marL="9525" marR="9525" marT="9525" marB="0" anchor="b"/>
                </a:tc>
                <a:tc hMerge="1">
                  <a:txBody>
                    <a:bodyPr/>
                    <a:lstStyle/>
                    <a:p>
                      <a:endParaRPr lang="en-US"/>
                    </a:p>
                  </a:txBody>
                  <a:tcPr/>
                </a:tc>
                <a:tc>
                  <a:txBody>
                    <a:bodyPr/>
                    <a:lstStyle/>
                    <a:p>
                      <a:pPr algn="l" fontAlgn="b"/>
                      <a:r>
                        <a:rPr lang="en-US" sz="1600" u="none" strike="noStrike">
                          <a:effectLst/>
                          <a:latin typeface="+mn-lt"/>
                        </a:rPr>
                        <a:t>Total</a:t>
                      </a:r>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Online</a:t>
                      </a:r>
                      <a:endParaRPr lang="en-US" sz="1600" b="0" i="0" u="none" strike="noStrike">
                        <a:solidFill>
                          <a:srgbClr val="000000"/>
                        </a:solidFill>
                        <a:effectLst/>
                        <a:latin typeface="+mn-lt"/>
                      </a:endParaRPr>
                    </a:p>
                  </a:txBody>
                  <a:tcPr marL="9525" marR="9525" marT="9525" marB="0" anchor="b"/>
                </a:tc>
              </a:tr>
              <a:tr h="492335">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Total Enrollment</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595</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131</a:t>
                      </a:r>
                      <a:endParaRPr lang="en-US" sz="1600" b="0" i="0" u="none" strike="noStrike">
                        <a:solidFill>
                          <a:srgbClr val="000000"/>
                        </a:solidFill>
                        <a:effectLst/>
                        <a:latin typeface="+mn-lt"/>
                      </a:endParaRPr>
                    </a:p>
                  </a:txBody>
                  <a:tcPr marL="9525" marR="9525" marT="9525" marB="0" anchor="b"/>
                </a:tc>
              </a:tr>
              <a:tr h="492335">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Original  DFW Count</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105</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47</a:t>
                      </a:r>
                      <a:endParaRPr lang="en-US" sz="1600" b="0" i="0" u="none" strike="noStrike">
                        <a:solidFill>
                          <a:srgbClr val="000000"/>
                        </a:solidFill>
                        <a:effectLst/>
                        <a:latin typeface="+mn-lt"/>
                      </a:endParaRPr>
                    </a:p>
                  </a:txBody>
                  <a:tcPr marL="9525" marR="9525" marT="9525" marB="0" anchor="b"/>
                </a:tc>
              </a:tr>
              <a:tr h="492335">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dirty="0">
                          <a:effectLst/>
                          <a:latin typeface="+mn-lt"/>
                        </a:rPr>
                        <a:t>DFW Rate</a:t>
                      </a:r>
                      <a:endParaRPr lang="en-US" sz="1600" b="0" i="0" u="none" strike="noStrike" dirty="0">
                        <a:solidFill>
                          <a:srgbClr val="000000"/>
                        </a:solidFill>
                        <a:effectLst/>
                        <a:latin typeface="+mn-lt"/>
                      </a:endParaRPr>
                    </a:p>
                  </a:txBody>
                  <a:tcPr marL="9525" marR="9525" marT="9525" marB="0" anchor="b"/>
                </a:tc>
                <a:tc>
                  <a:txBody>
                    <a:bodyPr/>
                    <a:lstStyle/>
                    <a:p>
                      <a:pPr algn="r" fontAlgn="b"/>
                      <a:r>
                        <a:rPr lang="en-US" sz="1600" u="none" strike="noStrike" dirty="0" smtClean="0">
                          <a:effectLst/>
                          <a:latin typeface="+mn-lt"/>
                        </a:rPr>
                        <a:t>17.65</a:t>
                      </a:r>
                      <a:endParaRPr lang="en-US" sz="1600" b="0" i="0" u="none" strike="noStrike" dirty="0">
                        <a:solidFill>
                          <a:srgbClr val="000000"/>
                        </a:solidFill>
                        <a:effectLst/>
                        <a:latin typeface="+mn-lt"/>
                      </a:endParaRPr>
                    </a:p>
                  </a:txBody>
                  <a:tcPr marL="9525" marR="9525" marT="9525" marB="0" anchor="b"/>
                </a:tc>
                <a:tc>
                  <a:txBody>
                    <a:bodyPr/>
                    <a:lstStyle/>
                    <a:p>
                      <a:pPr algn="r" fontAlgn="b"/>
                      <a:r>
                        <a:rPr lang="en-US" sz="1600" u="none" strike="noStrike" dirty="0" smtClean="0">
                          <a:effectLst/>
                          <a:latin typeface="+mn-lt"/>
                        </a:rPr>
                        <a:t>35.88</a:t>
                      </a:r>
                      <a:endParaRPr lang="en-US" sz="1600" b="0" i="0" u="none" strike="noStrike" dirty="0">
                        <a:solidFill>
                          <a:srgbClr val="000000"/>
                        </a:solidFill>
                        <a:effectLst/>
                        <a:latin typeface="+mn-lt"/>
                      </a:endParaRPr>
                    </a:p>
                  </a:txBody>
                  <a:tcPr marL="9525" marR="9525" marT="9525" marB="0" anchor="b"/>
                </a:tc>
              </a:tr>
              <a:tr h="492335">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Corrected DFW</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98</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40</a:t>
                      </a:r>
                      <a:endParaRPr lang="en-US" sz="1600" b="0" i="0" u="none" strike="noStrike">
                        <a:solidFill>
                          <a:srgbClr val="000000"/>
                        </a:solidFill>
                        <a:effectLst/>
                        <a:latin typeface="+mn-lt"/>
                      </a:endParaRPr>
                    </a:p>
                  </a:txBody>
                  <a:tcPr marL="9525" marR="9525" marT="9525" marB="0" anchor="b"/>
                </a:tc>
              </a:tr>
              <a:tr h="492335">
                <a:tc>
                  <a:txBody>
                    <a:bodyPr/>
                    <a:lstStyle/>
                    <a:p>
                      <a:pPr algn="l" fontAlgn="b"/>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Corrected Rate</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dirty="0" smtClean="0">
                          <a:effectLst/>
                          <a:latin typeface="+mn-lt"/>
                        </a:rPr>
                        <a:t>16.47</a:t>
                      </a:r>
                      <a:endParaRPr lang="en-US" sz="1600" b="0" i="0" u="none" strike="noStrike" dirty="0">
                        <a:solidFill>
                          <a:srgbClr val="000000"/>
                        </a:solidFill>
                        <a:effectLst/>
                        <a:latin typeface="+mn-lt"/>
                      </a:endParaRPr>
                    </a:p>
                  </a:txBody>
                  <a:tcPr marL="9525" marR="9525" marT="9525" marB="0" anchor="b"/>
                </a:tc>
                <a:tc>
                  <a:txBody>
                    <a:bodyPr/>
                    <a:lstStyle/>
                    <a:p>
                      <a:pPr algn="r" fontAlgn="b"/>
                      <a:r>
                        <a:rPr lang="en-US" sz="1600" u="none" strike="noStrike" dirty="0" smtClean="0">
                          <a:effectLst/>
                          <a:latin typeface="+mn-lt"/>
                        </a:rPr>
                        <a:t>30.53</a:t>
                      </a:r>
                      <a:endParaRPr lang="en-US" sz="1600" b="0" i="0" u="none" strike="noStrike" dirty="0">
                        <a:solidFill>
                          <a:srgbClr val="000000"/>
                        </a:solidFill>
                        <a:effectLst/>
                        <a:latin typeface="+mn-lt"/>
                      </a:endParaRPr>
                    </a:p>
                  </a:txBody>
                  <a:tcPr marL="9525" marR="9525" marT="9525" marB="0" anchor="b"/>
                </a:tc>
              </a:tr>
            </a:tbl>
          </a:graphicData>
        </a:graphic>
      </p:graphicFrame>
    </p:spTree>
    <p:extLst>
      <p:ext uri="{BB962C8B-B14F-4D97-AF65-F5344CB8AC3E}">
        <p14:creationId xmlns:p14="http://schemas.microsoft.com/office/powerpoint/2010/main" val="679850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Engagement – Students not taking </a:t>
            </a:r>
            <a:r>
              <a:rPr lang="en-US" dirty="0" err="1" smtClean="0"/>
              <a:t>anY</a:t>
            </a:r>
            <a:r>
              <a:rPr lang="en-US" dirty="0" smtClean="0"/>
              <a:t> tests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54316339"/>
              </p:ext>
            </p:extLst>
          </p:nvPr>
        </p:nvGraphicFramePr>
        <p:xfrm>
          <a:off x="609600" y="1676400"/>
          <a:ext cx="7924799" cy="3343760"/>
        </p:xfrm>
        <a:graphic>
          <a:graphicData uri="http://schemas.openxmlformats.org/drawingml/2006/table">
            <a:tbl>
              <a:tblPr>
                <a:tableStyleId>{5C22544A-7EE6-4342-B048-85BDC9FD1C3A}</a:tableStyleId>
              </a:tblPr>
              <a:tblGrid>
                <a:gridCol w="2504902"/>
                <a:gridCol w="1064030"/>
                <a:gridCol w="1512915"/>
                <a:gridCol w="1396538"/>
                <a:gridCol w="1446414"/>
              </a:tblGrid>
              <a:tr h="559871">
                <a:tc>
                  <a:txBody>
                    <a:bodyPr/>
                    <a:lstStyle/>
                    <a:p>
                      <a:pPr algn="l" fontAlgn="b"/>
                      <a:endParaRPr lang="en-US" sz="1600" b="0" i="0" u="none" strike="noStrike" dirty="0">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Count</a:t>
                      </a:r>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Non-Engaged</a:t>
                      </a:r>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Low Engaged</a:t>
                      </a:r>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High Engaged</a:t>
                      </a:r>
                      <a:endParaRPr lang="en-US" sz="1600" b="0" i="0" u="none" strike="noStrike">
                        <a:solidFill>
                          <a:srgbClr val="000000"/>
                        </a:solidFill>
                        <a:effectLst/>
                        <a:latin typeface="+mn-lt"/>
                      </a:endParaRPr>
                    </a:p>
                  </a:txBody>
                  <a:tcPr marL="9525" marR="9525" marT="9525" marB="0" anchor="b"/>
                </a:tc>
              </a:tr>
              <a:tr h="309321">
                <a:tc gridSpan="5">
                  <a:txBody>
                    <a:bodyPr/>
                    <a:lstStyle/>
                    <a:p>
                      <a:pPr algn="ctr" fontAlgn="b"/>
                      <a:r>
                        <a:rPr lang="en-US" sz="1600" u="none" strike="noStrike" dirty="0">
                          <a:effectLst/>
                          <a:latin typeface="+mn-lt"/>
                        </a:rPr>
                        <a:t>Spring 2012</a:t>
                      </a:r>
                      <a:endParaRPr lang="en-US" sz="1600" b="0" i="0" u="none" strike="noStrike" dirty="0">
                        <a:solidFill>
                          <a:srgbClr val="000000"/>
                        </a:solidFill>
                        <a:effectLst/>
                        <a:latin typeface="+mn-lt"/>
                      </a:endParaRPr>
                    </a:p>
                  </a:txBody>
                  <a:tcPr marL="9525" marR="9525" marT="9525" marB="0" anchor="b"/>
                </a:tc>
                <a:tc hMerge="1">
                  <a:txBody>
                    <a:bodyPr/>
                    <a:lstStyle/>
                    <a:p>
                      <a:pPr algn="l" fontAlgn="b"/>
                      <a:endParaRPr lang="en-US" sz="1600" b="0" i="0" u="none" strike="noStrike">
                        <a:solidFill>
                          <a:srgbClr val="000000"/>
                        </a:solidFill>
                        <a:effectLst/>
                        <a:latin typeface="+mn-lt"/>
                      </a:endParaRPr>
                    </a:p>
                  </a:txBody>
                  <a:tcPr marL="9525" marR="9525" marT="9525" marB="0" anchor="b"/>
                </a:tc>
                <a:tc hMerge="1">
                  <a:txBody>
                    <a:bodyPr/>
                    <a:lstStyle/>
                    <a:p>
                      <a:pPr algn="l" fontAlgn="b"/>
                      <a:endParaRPr lang="en-US" sz="1600" b="0" i="0" u="none" strike="noStrike">
                        <a:solidFill>
                          <a:srgbClr val="000000"/>
                        </a:solidFill>
                        <a:effectLst/>
                        <a:latin typeface="+mn-lt"/>
                      </a:endParaRPr>
                    </a:p>
                  </a:txBody>
                  <a:tcPr marL="9525" marR="9525" marT="9525" marB="0" anchor="b"/>
                </a:tc>
                <a:tc hMerge="1">
                  <a:txBody>
                    <a:bodyPr/>
                    <a:lstStyle/>
                    <a:p>
                      <a:pPr algn="l" fontAlgn="b"/>
                      <a:endParaRPr lang="en-US" sz="1600" b="0" i="0" u="none" strike="noStrike">
                        <a:solidFill>
                          <a:srgbClr val="000000"/>
                        </a:solidFill>
                        <a:effectLst/>
                        <a:latin typeface="+mn-lt"/>
                      </a:endParaRPr>
                    </a:p>
                  </a:txBody>
                  <a:tcPr marL="9525" marR="9525" marT="9525" marB="0" anchor="b"/>
                </a:tc>
                <a:tc hMerge="1">
                  <a:txBody>
                    <a:bodyPr/>
                    <a:lstStyle/>
                    <a:p>
                      <a:pPr algn="l" fontAlgn="b"/>
                      <a:endParaRPr lang="en-US" sz="1600" b="0" i="0" u="none" strike="noStrike" dirty="0">
                        <a:solidFill>
                          <a:srgbClr val="000000"/>
                        </a:solidFill>
                        <a:effectLst/>
                        <a:latin typeface="+mn-lt"/>
                      </a:endParaRPr>
                    </a:p>
                  </a:txBody>
                  <a:tcPr marL="9525" marR="9525" marT="9525" marB="0" anchor="b"/>
                </a:tc>
              </a:tr>
              <a:tr h="309321">
                <a:tc>
                  <a:txBody>
                    <a:bodyPr/>
                    <a:lstStyle/>
                    <a:p>
                      <a:pPr algn="l" fontAlgn="b"/>
                      <a:r>
                        <a:rPr lang="en-US" sz="1600" u="none" strike="noStrike">
                          <a:effectLst/>
                          <a:latin typeface="+mn-lt"/>
                        </a:rPr>
                        <a:t>Normal</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4</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0</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100</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0</a:t>
                      </a:r>
                      <a:endParaRPr lang="en-US" sz="1600" b="0" i="0" u="none" strike="noStrike">
                        <a:solidFill>
                          <a:srgbClr val="000000"/>
                        </a:solidFill>
                        <a:effectLst/>
                        <a:latin typeface="+mn-lt"/>
                      </a:endParaRPr>
                    </a:p>
                  </a:txBody>
                  <a:tcPr marL="9525" marR="9525" marT="9525" marB="0" anchor="b"/>
                </a:tc>
              </a:tr>
              <a:tr h="309321">
                <a:tc>
                  <a:txBody>
                    <a:bodyPr/>
                    <a:lstStyle/>
                    <a:p>
                      <a:pPr algn="l" fontAlgn="b"/>
                      <a:r>
                        <a:rPr lang="en-US" sz="1600" u="none" strike="noStrike">
                          <a:effectLst/>
                          <a:latin typeface="+mn-lt"/>
                        </a:rPr>
                        <a:t>Normal-First Time</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4</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0</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100</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0</a:t>
                      </a:r>
                      <a:endParaRPr lang="en-US" sz="1600" b="0" i="0" u="none" strike="noStrike">
                        <a:solidFill>
                          <a:srgbClr val="000000"/>
                        </a:solidFill>
                        <a:effectLst/>
                        <a:latin typeface="+mn-lt"/>
                      </a:endParaRPr>
                    </a:p>
                  </a:txBody>
                  <a:tcPr marL="9525" marR="9525" marT="9525" marB="0" anchor="b"/>
                </a:tc>
              </a:tr>
              <a:tr h="309321">
                <a:tc>
                  <a:txBody>
                    <a:bodyPr/>
                    <a:lstStyle/>
                    <a:p>
                      <a:pPr algn="l" fontAlgn="b"/>
                      <a:r>
                        <a:rPr lang="en-US" sz="1600" u="none" strike="noStrike">
                          <a:effectLst/>
                          <a:latin typeface="+mn-lt"/>
                        </a:rPr>
                        <a:t>Normal-Repeat</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0</a:t>
                      </a:r>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 </a:t>
                      </a:r>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 </a:t>
                      </a:r>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 </a:t>
                      </a:r>
                      <a:endParaRPr lang="en-US" sz="1600" b="0" i="0" u="none" strike="noStrike">
                        <a:solidFill>
                          <a:srgbClr val="000000"/>
                        </a:solidFill>
                        <a:effectLst/>
                        <a:latin typeface="+mn-lt"/>
                      </a:endParaRPr>
                    </a:p>
                  </a:txBody>
                  <a:tcPr marL="9525" marR="9525" marT="9525" marB="0" anchor="b"/>
                </a:tc>
              </a:tr>
              <a:tr h="309321">
                <a:tc gridSpan="5">
                  <a:txBody>
                    <a:bodyPr/>
                    <a:lstStyle/>
                    <a:p>
                      <a:pPr algn="ctr" fontAlgn="b"/>
                      <a:r>
                        <a:rPr lang="en-US" sz="1600" u="none" strike="noStrike" dirty="0">
                          <a:effectLst/>
                          <a:latin typeface="+mn-lt"/>
                        </a:rPr>
                        <a:t>Spring 2014</a:t>
                      </a:r>
                      <a:endParaRPr lang="en-US" sz="1600" b="0" i="0" u="none" strike="noStrike" dirty="0">
                        <a:solidFill>
                          <a:srgbClr val="000000"/>
                        </a:solidFill>
                        <a:effectLst/>
                        <a:latin typeface="+mn-lt"/>
                      </a:endParaRPr>
                    </a:p>
                  </a:txBody>
                  <a:tcPr marL="9525" marR="9525" marT="9525" marB="0" anchor="b"/>
                </a:tc>
                <a:tc hMerge="1">
                  <a:txBody>
                    <a:bodyPr/>
                    <a:lstStyle/>
                    <a:p>
                      <a:pPr algn="l" fontAlgn="b"/>
                      <a:endParaRPr lang="en-US" sz="1600" b="0" i="0" u="none" strike="noStrike">
                        <a:solidFill>
                          <a:srgbClr val="000000"/>
                        </a:solidFill>
                        <a:effectLst/>
                        <a:latin typeface="+mn-lt"/>
                      </a:endParaRPr>
                    </a:p>
                  </a:txBody>
                  <a:tcPr marL="9525" marR="9525" marT="9525" marB="0" anchor="b"/>
                </a:tc>
                <a:tc hMerge="1">
                  <a:txBody>
                    <a:bodyPr/>
                    <a:lstStyle/>
                    <a:p>
                      <a:pPr algn="l" fontAlgn="b"/>
                      <a:endParaRPr lang="en-US" sz="1600" b="0" i="0" u="none" strike="noStrike">
                        <a:solidFill>
                          <a:srgbClr val="000000"/>
                        </a:solidFill>
                        <a:effectLst/>
                        <a:latin typeface="+mn-lt"/>
                      </a:endParaRPr>
                    </a:p>
                  </a:txBody>
                  <a:tcPr marL="9525" marR="9525" marT="9525" marB="0" anchor="b"/>
                </a:tc>
                <a:tc hMerge="1">
                  <a:txBody>
                    <a:bodyPr/>
                    <a:lstStyle/>
                    <a:p>
                      <a:pPr algn="l" fontAlgn="b"/>
                      <a:endParaRPr lang="en-US" sz="1600" b="0" i="0" u="none" strike="noStrike">
                        <a:solidFill>
                          <a:srgbClr val="000000"/>
                        </a:solidFill>
                        <a:effectLst/>
                        <a:latin typeface="+mn-lt"/>
                      </a:endParaRPr>
                    </a:p>
                  </a:txBody>
                  <a:tcPr marL="9525" marR="9525" marT="9525" marB="0" anchor="b"/>
                </a:tc>
                <a:tc hMerge="1">
                  <a:txBody>
                    <a:bodyPr/>
                    <a:lstStyle/>
                    <a:p>
                      <a:pPr algn="l" fontAlgn="b"/>
                      <a:endParaRPr lang="en-US" sz="1600" b="0" i="0" u="none" strike="noStrike" dirty="0">
                        <a:solidFill>
                          <a:srgbClr val="000000"/>
                        </a:solidFill>
                        <a:effectLst/>
                        <a:latin typeface="+mn-lt"/>
                      </a:endParaRPr>
                    </a:p>
                  </a:txBody>
                  <a:tcPr marL="9525" marR="9525" marT="9525" marB="0" anchor="b"/>
                </a:tc>
              </a:tr>
              <a:tr h="309321">
                <a:tc>
                  <a:txBody>
                    <a:bodyPr/>
                    <a:lstStyle/>
                    <a:p>
                      <a:pPr algn="l" fontAlgn="b"/>
                      <a:r>
                        <a:rPr lang="en-US" sz="1600" u="none" strike="noStrike">
                          <a:effectLst/>
                          <a:latin typeface="+mn-lt"/>
                        </a:rPr>
                        <a:t>Online</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5</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80</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20</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0</a:t>
                      </a:r>
                      <a:endParaRPr lang="en-US" sz="1600" b="0" i="0" u="none" strike="noStrike">
                        <a:solidFill>
                          <a:srgbClr val="000000"/>
                        </a:solidFill>
                        <a:effectLst/>
                        <a:latin typeface="+mn-lt"/>
                      </a:endParaRPr>
                    </a:p>
                  </a:txBody>
                  <a:tcPr marL="9525" marR="9525" marT="9525" marB="0" anchor="b"/>
                </a:tc>
              </a:tr>
              <a:tr h="309321">
                <a:tc>
                  <a:txBody>
                    <a:bodyPr/>
                    <a:lstStyle/>
                    <a:p>
                      <a:pPr algn="l" fontAlgn="b"/>
                      <a:r>
                        <a:rPr lang="en-US" sz="1600" u="none" strike="noStrike">
                          <a:effectLst/>
                          <a:latin typeface="+mn-lt"/>
                        </a:rPr>
                        <a:t>Normal</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0</a:t>
                      </a:r>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 </a:t>
                      </a:r>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 </a:t>
                      </a:r>
                      <a:endParaRPr lang="en-US" sz="1600" b="0" i="0" u="none" strike="noStrike">
                        <a:solidFill>
                          <a:srgbClr val="000000"/>
                        </a:solidFill>
                        <a:effectLst/>
                        <a:latin typeface="+mn-lt"/>
                      </a:endParaRPr>
                    </a:p>
                  </a:txBody>
                  <a:tcPr marL="9525" marR="9525" marT="9525" marB="0" anchor="b"/>
                </a:tc>
                <a:tc>
                  <a:txBody>
                    <a:bodyPr/>
                    <a:lstStyle/>
                    <a:p>
                      <a:pPr algn="l" fontAlgn="b"/>
                      <a:r>
                        <a:rPr lang="en-US" sz="1600" u="none" strike="noStrike">
                          <a:effectLst/>
                          <a:latin typeface="+mn-lt"/>
                        </a:rPr>
                        <a:t> </a:t>
                      </a:r>
                      <a:endParaRPr lang="en-US" sz="1600" b="0" i="0" u="none" strike="noStrike">
                        <a:solidFill>
                          <a:srgbClr val="000000"/>
                        </a:solidFill>
                        <a:effectLst/>
                        <a:latin typeface="+mn-lt"/>
                      </a:endParaRPr>
                    </a:p>
                  </a:txBody>
                  <a:tcPr marL="9525" marR="9525" marT="9525" marB="0" anchor="b"/>
                </a:tc>
              </a:tr>
              <a:tr h="309321">
                <a:tc>
                  <a:txBody>
                    <a:bodyPr/>
                    <a:lstStyle/>
                    <a:p>
                      <a:pPr algn="l" fontAlgn="b"/>
                      <a:r>
                        <a:rPr lang="en-US" sz="1600" u="none" strike="noStrike">
                          <a:effectLst/>
                          <a:latin typeface="+mn-lt"/>
                        </a:rPr>
                        <a:t>Online - Repeat</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4</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75</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25</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0</a:t>
                      </a:r>
                      <a:endParaRPr lang="en-US" sz="1600" b="0" i="0" u="none" strike="noStrike">
                        <a:solidFill>
                          <a:srgbClr val="000000"/>
                        </a:solidFill>
                        <a:effectLst/>
                        <a:latin typeface="+mn-lt"/>
                      </a:endParaRPr>
                    </a:p>
                  </a:txBody>
                  <a:tcPr marL="9525" marR="9525" marT="9525" marB="0" anchor="b"/>
                </a:tc>
              </a:tr>
              <a:tr h="309321">
                <a:tc>
                  <a:txBody>
                    <a:bodyPr/>
                    <a:lstStyle/>
                    <a:p>
                      <a:pPr algn="l" fontAlgn="b"/>
                      <a:r>
                        <a:rPr lang="en-US" sz="1600" u="none" strike="noStrike">
                          <a:effectLst/>
                          <a:latin typeface="+mn-lt"/>
                        </a:rPr>
                        <a:t>Online-First Time</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dirty="0">
                          <a:effectLst/>
                          <a:latin typeface="+mn-lt"/>
                        </a:rPr>
                        <a:t>1</a:t>
                      </a:r>
                      <a:endParaRPr lang="en-US" sz="1600" b="0" i="0" u="none" strike="noStrike" dirty="0">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100</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a:effectLst/>
                          <a:latin typeface="+mn-lt"/>
                        </a:rPr>
                        <a:t>0</a:t>
                      </a:r>
                      <a:endParaRPr lang="en-US" sz="1600" b="0" i="0" u="none" strike="noStrike">
                        <a:solidFill>
                          <a:srgbClr val="000000"/>
                        </a:solidFill>
                        <a:effectLst/>
                        <a:latin typeface="+mn-lt"/>
                      </a:endParaRPr>
                    </a:p>
                  </a:txBody>
                  <a:tcPr marL="9525" marR="9525" marT="9525" marB="0" anchor="b"/>
                </a:tc>
                <a:tc>
                  <a:txBody>
                    <a:bodyPr/>
                    <a:lstStyle/>
                    <a:p>
                      <a:pPr algn="r" fontAlgn="b"/>
                      <a:r>
                        <a:rPr lang="en-US" sz="1600" u="none" strike="noStrike" dirty="0">
                          <a:effectLst/>
                          <a:latin typeface="+mn-lt"/>
                        </a:rPr>
                        <a:t>0</a:t>
                      </a:r>
                      <a:endParaRPr lang="en-US" sz="1600" b="0" i="0" u="none" strike="noStrike" dirty="0">
                        <a:solidFill>
                          <a:srgbClr val="000000"/>
                        </a:solidFill>
                        <a:effectLst/>
                        <a:latin typeface="+mn-lt"/>
                      </a:endParaRPr>
                    </a:p>
                  </a:txBody>
                  <a:tcPr marL="9525" marR="9525" marT="9525" marB="0" anchor="b"/>
                </a:tc>
              </a:tr>
            </a:tbl>
          </a:graphicData>
        </a:graphic>
      </p:graphicFrame>
      <p:sp>
        <p:nvSpPr>
          <p:cNvPr id="5" name="TextBox 4"/>
          <p:cNvSpPr txBox="1"/>
          <p:nvPr/>
        </p:nvSpPr>
        <p:spPr>
          <a:xfrm>
            <a:off x="685800" y="5257800"/>
            <a:ext cx="7315200" cy="646331"/>
          </a:xfrm>
          <a:prstGeom prst="rect">
            <a:avLst/>
          </a:prstGeom>
          <a:noFill/>
        </p:spPr>
        <p:txBody>
          <a:bodyPr wrap="square" rtlCol="0">
            <a:spAutoFit/>
          </a:bodyPr>
          <a:lstStyle/>
          <a:p>
            <a:r>
              <a:rPr lang="en-US" dirty="0" smtClean="0"/>
              <a:t>Non-Engaged=No assignments submitted. Low-Engaged=&lt;50% of assignments submitted. High-Engaged=&gt;50% of assignments submitted.</a:t>
            </a:r>
            <a:endParaRPr lang="en-US" dirty="0"/>
          </a:p>
        </p:txBody>
      </p:sp>
    </p:spTree>
    <p:extLst>
      <p:ext uri="{BB962C8B-B14F-4D97-AF65-F5344CB8AC3E}">
        <p14:creationId xmlns:p14="http://schemas.microsoft.com/office/powerpoint/2010/main" val="31661681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Students Taking First Test who later withdrew</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5059316"/>
              </p:ext>
            </p:extLst>
          </p:nvPr>
        </p:nvGraphicFramePr>
        <p:xfrm>
          <a:off x="685800" y="1676400"/>
          <a:ext cx="6641124" cy="3962402"/>
        </p:xfrm>
        <a:graphic>
          <a:graphicData uri="http://schemas.openxmlformats.org/drawingml/2006/table">
            <a:tbl>
              <a:tblPr>
                <a:tableStyleId>{5C22544A-7EE6-4342-B048-85BDC9FD1C3A}</a:tableStyleId>
              </a:tblPr>
              <a:tblGrid>
                <a:gridCol w="2099153"/>
                <a:gridCol w="891676"/>
                <a:gridCol w="1267850"/>
                <a:gridCol w="1170324"/>
                <a:gridCol w="1212121"/>
              </a:tblGrid>
              <a:tr h="559871">
                <a:tc>
                  <a:txBody>
                    <a:bodyPr/>
                    <a:lstStyle/>
                    <a:p>
                      <a:pPr algn="l" fontAlgn="b"/>
                      <a:endParaRPr lang="en-US" sz="1600" b="0" i="0" u="none" strike="noStrike" dirty="0">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Count</a:t>
                      </a:r>
                      <a:endParaRPr lang="en-US" sz="1600" b="0" i="0" u="none" strike="noStrike" dirty="0">
                        <a:solidFill>
                          <a:srgbClr val="000000"/>
                        </a:solidFill>
                        <a:effectLst/>
                        <a:latin typeface="+mn-lt"/>
                      </a:endParaRPr>
                    </a:p>
                  </a:txBody>
                  <a:tcPr marL="9525" marR="9525" marT="9525" marB="0" anchor="b"/>
                </a:tc>
                <a:tc>
                  <a:txBody>
                    <a:bodyPr/>
                    <a:lstStyle/>
                    <a:p>
                      <a:pPr algn="ctr" fontAlgn="b"/>
                      <a:r>
                        <a:rPr lang="en-US" sz="1600" u="none" strike="noStrike" dirty="0" smtClean="0">
                          <a:effectLst/>
                          <a:latin typeface="+mn-lt"/>
                        </a:rPr>
                        <a:t>Non-Engaged</a:t>
                      </a:r>
                    </a:p>
                    <a:p>
                      <a:pPr algn="ctr" fontAlgn="b"/>
                      <a:r>
                        <a:rPr lang="en-US" sz="1600" b="0" i="0" u="none" strike="noStrike" dirty="0" smtClean="0">
                          <a:solidFill>
                            <a:srgbClr val="000000"/>
                          </a:solidFill>
                          <a:effectLst/>
                          <a:latin typeface="+mn-lt"/>
                        </a:rPr>
                        <a:t>Percent</a:t>
                      </a:r>
                      <a:endParaRPr lang="en-US" sz="1600" b="0" i="0" u="none" strike="noStrike" dirty="0">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Low </a:t>
                      </a:r>
                      <a:r>
                        <a:rPr lang="en-US" sz="1600" u="none" strike="noStrike" dirty="0" smtClean="0">
                          <a:effectLst/>
                          <a:latin typeface="+mn-lt"/>
                        </a:rPr>
                        <a:t>Engaged</a:t>
                      </a:r>
                    </a:p>
                    <a:p>
                      <a:pPr algn="ctr" fontAlgn="b"/>
                      <a:r>
                        <a:rPr lang="en-US" sz="1600" b="0" i="0" u="none" strike="noStrike" dirty="0" smtClean="0">
                          <a:solidFill>
                            <a:srgbClr val="000000"/>
                          </a:solidFill>
                          <a:effectLst/>
                          <a:latin typeface="+mn-lt"/>
                        </a:rPr>
                        <a:t>Percent</a:t>
                      </a:r>
                      <a:endParaRPr lang="en-US" sz="1600" b="0" i="0" u="none" strike="noStrike" dirty="0">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High </a:t>
                      </a:r>
                      <a:r>
                        <a:rPr lang="en-US" sz="1600" u="none" strike="noStrike" dirty="0" smtClean="0">
                          <a:effectLst/>
                          <a:latin typeface="+mn-lt"/>
                        </a:rPr>
                        <a:t>Engaged</a:t>
                      </a:r>
                    </a:p>
                    <a:p>
                      <a:pPr algn="ctr" fontAlgn="b"/>
                      <a:r>
                        <a:rPr lang="en-US" sz="1600" b="0" i="0" u="none" strike="noStrike" dirty="0" smtClean="0">
                          <a:solidFill>
                            <a:srgbClr val="000000"/>
                          </a:solidFill>
                          <a:effectLst/>
                          <a:latin typeface="+mn-lt"/>
                        </a:rPr>
                        <a:t>Percent</a:t>
                      </a:r>
                      <a:endParaRPr lang="en-US" sz="1600" b="0" i="0" u="none" strike="noStrike" dirty="0">
                        <a:solidFill>
                          <a:srgbClr val="000000"/>
                        </a:solidFill>
                        <a:effectLst/>
                        <a:latin typeface="+mn-lt"/>
                      </a:endParaRPr>
                    </a:p>
                  </a:txBody>
                  <a:tcPr marL="9525" marR="9525" marT="9525" marB="0" anchor="b"/>
                </a:tc>
              </a:tr>
              <a:tr h="309321">
                <a:tc gridSpan="5">
                  <a:txBody>
                    <a:bodyPr/>
                    <a:lstStyle/>
                    <a:p>
                      <a:pPr algn="ctr" fontAlgn="b"/>
                      <a:r>
                        <a:rPr lang="en-US" sz="1600" u="none" strike="noStrike" dirty="0">
                          <a:effectLst/>
                          <a:latin typeface="+mn-lt"/>
                        </a:rPr>
                        <a:t>Spring 2012</a:t>
                      </a:r>
                      <a:endParaRPr lang="en-US" sz="1600" b="0" i="0" u="none" strike="noStrike" dirty="0">
                        <a:solidFill>
                          <a:srgbClr val="000000"/>
                        </a:solidFill>
                        <a:effectLst/>
                        <a:latin typeface="+mn-lt"/>
                      </a:endParaRPr>
                    </a:p>
                  </a:txBody>
                  <a:tcPr marL="9525" marR="9525" marT="9525" marB="0" anchor="b"/>
                </a:tc>
                <a:tc hMerge="1">
                  <a:txBody>
                    <a:bodyPr/>
                    <a:lstStyle/>
                    <a:p>
                      <a:pPr algn="ctr" fontAlgn="b"/>
                      <a:endParaRPr lang="en-US" sz="1600" b="0" i="0" u="none" strike="noStrike" dirty="0">
                        <a:solidFill>
                          <a:srgbClr val="000000"/>
                        </a:solidFill>
                        <a:effectLst/>
                        <a:latin typeface="+mn-lt"/>
                      </a:endParaRPr>
                    </a:p>
                  </a:txBody>
                  <a:tcPr marL="9525" marR="9525" marT="9525" marB="0" anchor="b"/>
                </a:tc>
                <a:tc hMerge="1">
                  <a:txBody>
                    <a:bodyPr/>
                    <a:lstStyle/>
                    <a:p>
                      <a:pPr algn="ctr" fontAlgn="b"/>
                      <a:endParaRPr lang="en-US" sz="1600" b="0" i="0" u="none" strike="noStrike" dirty="0">
                        <a:solidFill>
                          <a:srgbClr val="000000"/>
                        </a:solidFill>
                        <a:effectLst/>
                        <a:latin typeface="+mn-lt"/>
                      </a:endParaRPr>
                    </a:p>
                  </a:txBody>
                  <a:tcPr marL="9525" marR="9525" marT="9525" marB="0" anchor="b"/>
                </a:tc>
                <a:tc hMerge="1">
                  <a:txBody>
                    <a:bodyPr/>
                    <a:lstStyle/>
                    <a:p>
                      <a:pPr algn="ctr" fontAlgn="b"/>
                      <a:endParaRPr lang="en-US" sz="1600" b="0" i="0" u="none" strike="noStrike" dirty="0">
                        <a:solidFill>
                          <a:srgbClr val="000000"/>
                        </a:solidFill>
                        <a:effectLst/>
                        <a:latin typeface="+mn-lt"/>
                      </a:endParaRPr>
                    </a:p>
                  </a:txBody>
                  <a:tcPr marL="9525" marR="9525" marT="9525" marB="0" anchor="b"/>
                </a:tc>
                <a:tc hMerge="1">
                  <a:txBody>
                    <a:bodyPr/>
                    <a:lstStyle/>
                    <a:p>
                      <a:pPr algn="ctr" fontAlgn="b"/>
                      <a:endParaRPr lang="en-US" sz="1600" b="0" i="0" u="none" strike="noStrike" dirty="0">
                        <a:solidFill>
                          <a:srgbClr val="000000"/>
                        </a:solidFill>
                        <a:effectLst/>
                        <a:latin typeface="+mn-lt"/>
                      </a:endParaRPr>
                    </a:p>
                  </a:txBody>
                  <a:tcPr marL="9525" marR="9525" marT="9525" marB="0" anchor="b"/>
                </a:tc>
              </a:tr>
              <a:tr h="309321">
                <a:tc>
                  <a:txBody>
                    <a:bodyPr/>
                    <a:lstStyle/>
                    <a:p>
                      <a:pPr algn="l" fontAlgn="b"/>
                      <a:r>
                        <a:rPr lang="en-US" sz="1600" u="none" strike="noStrike">
                          <a:effectLst/>
                          <a:latin typeface="+mn-lt"/>
                        </a:rPr>
                        <a:t>Normal</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17</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0</a:t>
                      </a:r>
                      <a:endParaRPr lang="en-US" sz="1600" b="0" i="0" u="none" strike="noStrike" dirty="0">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6</a:t>
                      </a:r>
                      <a:endParaRPr lang="en-US" sz="1600" b="0" i="0" u="none" strike="noStrike" dirty="0">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94</a:t>
                      </a:r>
                      <a:endParaRPr lang="en-US" sz="1600" b="0" i="0" u="none" strike="noStrike">
                        <a:solidFill>
                          <a:srgbClr val="000000"/>
                        </a:solidFill>
                        <a:effectLst/>
                        <a:latin typeface="+mn-lt"/>
                      </a:endParaRPr>
                    </a:p>
                  </a:txBody>
                  <a:tcPr marL="9525" marR="9525" marT="9525" marB="0" anchor="b"/>
                </a:tc>
              </a:tr>
              <a:tr h="309321">
                <a:tc>
                  <a:txBody>
                    <a:bodyPr/>
                    <a:lstStyle/>
                    <a:p>
                      <a:pPr algn="l" fontAlgn="b"/>
                      <a:r>
                        <a:rPr lang="en-US" sz="1600" u="none" strike="noStrike">
                          <a:effectLst/>
                          <a:latin typeface="+mn-lt"/>
                        </a:rPr>
                        <a:t>Normal - First Time</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16</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0</a:t>
                      </a:r>
                      <a:endParaRPr lang="en-US" sz="1600" b="0" i="0" u="none" strike="noStrike" dirty="0">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6</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94</a:t>
                      </a:r>
                      <a:endParaRPr lang="en-US" sz="1600" b="0" i="0" u="none" strike="noStrike">
                        <a:solidFill>
                          <a:srgbClr val="000000"/>
                        </a:solidFill>
                        <a:effectLst/>
                        <a:latin typeface="+mn-lt"/>
                      </a:endParaRPr>
                    </a:p>
                  </a:txBody>
                  <a:tcPr marL="9525" marR="9525" marT="9525" marB="0" anchor="b"/>
                </a:tc>
              </a:tr>
              <a:tr h="309321">
                <a:tc>
                  <a:txBody>
                    <a:bodyPr/>
                    <a:lstStyle/>
                    <a:p>
                      <a:pPr algn="l" fontAlgn="b"/>
                      <a:r>
                        <a:rPr lang="en-US" sz="1600" u="none" strike="noStrike">
                          <a:effectLst/>
                          <a:latin typeface="+mn-lt"/>
                        </a:rPr>
                        <a:t>Normal - Repeat</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1</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0</a:t>
                      </a:r>
                      <a:endParaRPr lang="en-US" sz="1600" b="0" i="0" u="none" strike="noStrike" dirty="0">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0</a:t>
                      </a:r>
                      <a:endParaRPr lang="en-US" sz="1600" b="0" i="0" u="none" strike="noStrike" dirty="0">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100</a:t>
                      </a:r>
                      <a:endParaRPr lang="en-US" sz="1600" b="0" i="0" u="none" strike="noStrike">
                        <a:solidFill>
                          <a:srgbClr val="000000"/>
                        </a:solidFill>
                        <a:effectLst/>
                        <a:latin typeface="+mn-lt"/>
                      </a:endParaRPr>
                    </a:p>
                  </a:txBody>
                  <a:tcPr marL="9525" marR="9525" marT="9525" marB="0" anchor="b"/>
                </a:tc>
              </a:tr>
              <a:tr h="309321">
                <a:tc gridSpan="5">
                  <a:txBody>
                    <a:bodyPr/>
                    <a:lstStyle/>
                    <a:p>
                      <a:pPr algn="ctr" fontAlgn="b"/>
                      <a:r>
                        <a:rPr lang="en-US" sz="1600" u="none" strike="noStrike" dirty="0">
                          <a:effectLst/>
                          <a:latin typeface="+mn-lt"/>
                        </a:rPr>
                        <a:t>Spring 2014</a:t>
                      </a:r>
                      <a:endParaRPr lang="en-US" sz="1600" b="0" i="0" u="none" strike="noStrike" dirty="0">
                        <a:solidFill>
                          <a:srgbClr val="000000"/>
                        </a:solidFill>
                        <a:effectLst/>
                        <a:latin typeface="+mn-lt"/>
                      </a:endParaRPr>
                    </a:p>
                  </a:txBody>
                  <a:tcPr marL="9525" marR="9525" marT="9525" marB="0" anchor="b"/>
                </a:tc>
                <a:tc hMerge="1">
                  <a:txBody>
                    <a:bodyPr/>
                    <a:lstStyle/>
                    <a:p>
                      <a:pPr algn="ctr" fontAlgn="b"/>
                      <a:endParaRPr lang="en-US" sz="1600" b="0" i="0" u="none" strike="noStrike" dirty="0">
                        <a:solidFill>
                          <a:srgbClr val="000000"/>
                        </a:solidFill>
                        <a:effectLst/>
                        <a:latin typeface="+mn-lt"/>
                      </a:endParaRPr>
                    </a:p>
                  </a:txBody>
                  <a:tcPr marL="9525" marR="9525" marT="9525" marB="0" anchor="b"/>
                </a:tc>
                <a:tc hMerge="1">
                  <a:txBody>
                    <a:bodyPr/>
                    <a:lstStyle/>
                    <a:p>
                      <a:pPr algn="ctr" fontAlgn="b"/>
                      <a:endParaRPr lang="en-US" sz="1600" b="0" i="0" u="none" strike="noStrike" dirty="0">
                        <a:solidFill>
                          <a:srgbClr val="000000"/>
                        </a:solidFill>
                        <a:effectLst/>
                        <a:latin typeface="+mn-lt"/>
                      </a:endParaRPr>
                    </a:p>
                  </a:txBody>
                  <a:tcPr marL="9525" marR="9525" marT="9525" marB="0" anchor="b"/>
                </a:tc>
                <a:tc hMerge="1">
                  <a:txBody>
                    <a:bodyPr/>
                    <a:lstStyle/>
                    <a:p>
                      <a:pPr algn="ctr" fontAlgn="b"/>
                      <a:endParaRPr lang="en-US" sz="1600" b="0" i="0" u="none" strike="noStrike" dirty="0">
                        <a:solidFill>
                          <a:srgbClr val="000000"/>
                        </a:solidFill>
                        <a:effectLst/>
                        <a:latin typeface="+mn-lt"/>
                      </a:endParaRPr>
                    </a:p>
                  </a:txBody>
                  <a:tcPr marL="9525" marR="9525" marT="9525" marB="0" anchor="b"/>
                </a:tc>
                <a:tc hMerge="1">
                  <a:txBody>
                    <a:bodyPr/>
                    <a:lstStyle/>
                    <a:p>
                      <a:pPr algn="ctr" fontAlgn="b"/>
                      <a:endParaRPr lang="en-US" sz="1600" b="0" i="0" u="none" strike="noStrike" dirty="0">
                        <a:solidFill>
                          <a:srgbClr val="000000"/>
                        </a:solidFill>
                        <a:effectLst/>
                        <a:latin typeface="+mn-lt"/>
                      </a:endParaRPr>
                    </a:p>
                  </a:txBody>
                  <a:tcPr marL="9525" marR="9525" marT="9525" marB="0" anchor="b"/>
                </a:tc>
              </a:tr>
              <a:tr h="309321">
                <a:tc>
                  <a:txBody>
                    <a:bodyPr/>
                    <a:lstStyle/>
                    <a:p>
                      <a:pPr algn="l" fontAlgn="b"/>
                      <a:r>
                        <a:rPr lang="en-US" sz="1600" u="none" strike="noStrike">
                          <a:effectLst/>
                          <a:latin typeface="+mn-lt"/>
                        </a:rPr>
                        <a:t>Online</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13</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0</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23</a:t>
                      </a:r>
                      <a:endParaRPr lang="en-US" sz="1600" b="0" i="0" u="none" strike="noStrike" dirty="0">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77</a:t>
                      </a:r>
                      <a:endParaRPr lang="en-US" sz="1600" b="0" i="0" u="none" strike="noStrike">
                        <a:solidFill>
                          <a:srgbClr val="000000"/>
                        </a:solidFill>
                        <a:effectLst/>
                        <a:latin typeface="+mn-lt"/>
                      </a:endParaRPr>
                    </a:p>
                  </a:txBody>
                  <a:tcPr marL="9525" marR="9525" marT="9525" marB="0" anchor="b"/>
                </a:tc>
              </a:tr>
              <a:tr h="309321">
                <a:tc>
                  <a:txBody>
                    <a:bodyPr/>
                    <a:lstStyle/>
                    <a:p>
                      <a:pPr algn="l" fontAlgn="b"/>
                      <a:r>
                        <a:rPr lang="en-US" sz="1600" u="none" strike="noStrike">
                          <a:effectLst/>
                          <a:latin typeface="+mn-lt"/>
                        </a:rPr>
                        <a:t>Normal</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11</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0</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9</a:t>
                      </a:r>
                      <a:endParaRPr lang="en-US" sz="1600" b="0" i="0" u="none" strike="noStrike" dirty="0">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91</a:t>
                      </a:r>
                      <a:endParaRPr lang="en-US" sz="1600" b="0" i="0" u="none" strike="noStrike">
                        <a:solidFill>
                          <a:srgbClr val="000000"/>
                        </a:solidFill>
                        <a:effectLst/>
                        <a:latin typeface="+mn-lt"/>
                      </a:endParaRPr>
                    </a:p>
                  </a:txBody>
                  <a:tcPr marL="9525" marR="9525" marT="9525" marB="0" anchor="b"/>
                </a:tc>
              </a:tr>
              <a:tr h="309321">
                <a:tc>
                  <a:txBody>
                    <a:bodyPr/>
                    <a:lstStyle/>
                    <a:p>
                      <a:pPr algn="l" fontAlgn="b"/>
                      <a:r>
                        <a:rPr lang="en-US" sz="1600" u="none" strike="noStrike">
                          <a:effectLst/>
                          <a:latin typeface="+mn-lt"/>
                        </a:rPr>
                        <a:t>Online-Repeat</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2</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0</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50</a:t>
                      </a:r>
                      <a:endParaRPr lang="en-US" sz="1600" b="0" i="0" u="none" strike="noStrike" dirty="0">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50</a:t>
                      </a:r>
                      <a:endParaRPr lang="en-US" sz="1600" b="0" i="0" u="none" strike="noStrike" dirty="0">
                        <a:solidFill>
                          <a:srgbClr val="000000"/>
                        </a:solidFill>
                        <a:effectLst/>
                        <a:latin typeface="+mn-lt"/>
                      </a:endParaRPr>
                    </a:p>
                  </a:txBody>
                  <a:tcPr marL="9525" marR="9525" marT="9525" marB="0" anchor="b"/>
                </a:tc>
              </a:tr>
              <a:tr h="309321">
                <a:tc>
                  <a:txBody>
                    <a:bodyPr/>
                    <a:lstStyle/>
                    <a:p>
                      <a:pPr algn="l" fontAlgn="b"/>
                      <a:r>
                        <a:rPr lang="en-US" sz="1600" u="none" strike="noStrike">
                          <a:effectLst/>
                          <a:latin typeface="+mn-lt"/>
                        </a:rPr>
                        <a:t>Online-First Time</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11</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0</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18</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82</a:t>
                      </a:r>
                      <a:endParaRPr lang="en-US" sz="1600" b="0" i="0" u="none" strike="noStrike" dirty="0">
                        <a:solidFill>
                          <a:srgbClr val="000000"/>
                        </a:solidFill>
                        <a:effectLst/>
                        <a:latin typeface="+mn-lt"/>
                      </a:endParaRPr>
                    </a:p>
                  </a:txBody>
                  <a:tcPr marL="9525" marR="9525" marT="9525" marB="0" anchor="b"/>
                </a:tc>
              </a:tr>
              <a:tr h="309321">
                <a:tc>
                  <a:txBody>
                    <a:bodyPr/>
                    <a:lstStyle/>
                    <a:p>
                      <a:pPr algn="l" fontAlgn="b"/>
                      <a:r>
                        <a:rPr lang="en-US" sz="1600" u="none" strike="noStrike">
                          <a:effectLst/>
                          <a:latin typeface="+mn-lt"/>
                        </a:rPr>
                        <a:t>Normal-Repeat</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1</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0</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0</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100</a:t>
                      </a:r>
                      <a:endParaRPr lang="en-US" sz="1600" b="0" i="0" u="none" strike="noStrike" dirty="0">
                        <a:solidFill>
                          <a:srgbClr val="000000"/>
                        </a:solidFill>
                        <a:effectLst/>
                        <a:latin typeface="+mn-lt"/>
                      </a:endParaRPr>
                    </a:p>
                  </a:txBody>
                  <a:tcPr marL="9525" marR="9525" marT="9525" marB="0" anchor="b"/>
                </a:tc>
              </a:tr>
              <a:tr h="309321">
                <a:tc>
                  <a:txBody>
                    <a:bodyPr/>
                    <a:lstStyle/>
                    <a:p>
                      <a:pPr algn="l" fontAlgn="b"/>
                      <a:r>
                        <a:rPr lang="en-US" sz="1600" u="none" strike="noStrike">
                          <a:effectLst/>
                          <a:latin typeface="+mn-lt"/>
                        </a:rPr>
                        <a:t>Normal-First Time</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10</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0</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a:effectLst/>
                          <a:latin typeface="+mn-lt"/>
                        </a:rPr>
                        <a:t>10</a:t>
                      </a:r>
                      <a:endParaRPr lang="en-US" sz="1600" b="0" i="0" u="none" strike="noStrike">
                        <a:solidFill>
                          <a:srgbClr val="000000"/>
                        </a:solidFill>
                        <a:effectLst/>
                        <a:latin typeface="+mn-lt"/>
                      </a:endParaRPr>
                    </a:p>
                  </a:txBody>
                  <a:tcPr marL="9525" marR="9525" marT="9525" marB="0" anchor="b"/>
                </a:tc>
                <a:tc>
                  <a:txBody>
                    <a:bodyPr/>
                    <a:lstStyle/>
                    <a:p>
                      <a:pPr algn="ctr" fontAlgn="b"/>
                      <a:r>
                        <a:rPr lang="en-US" sz="1600" u="none" strike="noStrike" dirty="0">
                          <a:effectLst/>
                          <a:latin typeface="+mn-lt"/>
                        </a:rPr>
                        <a:t>90</a:t>
                      </a:r>
                      <a:endParaRPr lang="en-US" sz="1600" b="0" i="0" u="none" strike="noStrike" dirty="0">
                        <a:solidFill>
                          <a:srgbClr val="000000"/>
                        </a:solidFill>
                        <a:effectLst/>
                        <a:latin typeface="+mn-lt"/>
                      </a:endParaRPr>
                    </a:p>
                  </a:txBody>
                  <a:tcPr marL="9525" marR="9525" marT="9525" marB="0" anchor="b"/>
                </a:tc>
              </a:tr>
            </a:tbl>
          </a:graphicData>
        </a:graphic>
      </p:graphicFrame>
    </p:spTree>
    <p:extLst>
      <p:ext uri="{BB962C8B-B14F-4D97-AF65-F5344CB8AC3E}">
        <p14:creationId xmlns:p14="http://schemas.microsoft.com/office/powerpoint/2010/main" val="2443174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Conclusion</a:t>
            </a:r>
            <a:endParaRPr lang="en-US"/>
          </a:p>
        </p:txBody>
      </p:sp>
      <p:sp>
        <p:nvSpPr>
          <p:cNvPr id="3" name="Content Placeholder 2"/>
          <p:cNvSpPr>
            <a:spLocks noGrp="1"/>
          </p:cNvSpPr>
          <p:nvPr>
            <p:ph idx="1"/>
          </p:nvPr>
        </p:nvSpPr>
        <p:spPr/>
        <p:txBody>
          <a:bodyPr/>
          <a:lstStyle/>
          <a:p>
            <a:pPr>
              <a:buNone/>
            </a:pPr>
            <a:r>
              <a:rPr lang="en-US" dirty="0" smtClean="0"/>
              <a:t>The replacement of face-to-face lecture with online lecture in a well-understood science class did not allow students repeating the class to succeed at the same rate as before the online option was </a:t>
            </a:r>
            <a:r>
              <a:rPr lang="en-US" smtClean="0"/>
              <a:t>made available.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Tree>
    <p:extLst>
      <p:ext uri="{BB962C8B-B14F-4D97-AF65-F5344CB8AC3E}">
        <p14:creationId xmlns:p14="http://schemas.microsoft.com/office/powerpoint/2010/main" val="1308304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Physics II</a:t>
            </a:r>
            <a:endParaRPr lang="en-US" dirty="0"/>
          </a:p>
        </p:txBody>
      </p:sp>
      <p:sp>
        <p:nvSpPr>
          <p:cNvPr id="3" name="Content Placeholder 2"/>
          <p:cNvSpPr>
            <a:spLocks noGrp="1"/>
          </p:cNvSpPr>
          <p:nvPr>
            <p:ph sz="quarter" idx="1"/>
          </p:nvPr>
        </p:nvSpPr>
        <p:spPr/>
        <p:txBody>
          <a:bodyPr>
            <a:noAutofit/>
          </a:bodyPr>
          <a:lstStyle/>
          <a:p>
            <a:r>
              <a:rPr lang="en-US" sz="2800" dirty="0" smtClean="0"/>
              <a:t>The course studied is the second-semester, calculus-based, introductory physics class at the University of Arkansas.</a:t>
            </a:r>
          </a:p>
          <a:p>
            <a:r>
              <a:rPr lang="en-US" sz="2800" dirty="0" smtClean="0"/>
              <a:t>The class has been presented in the same format by the same lead instructor for over a decade.</a:t>
            </a:r>
          </a:p>
          <a:p>
            <a:r>
              <a:rPr lang="en-US" sz="2800" dirty="0" smtClean="0"/>
              <a:t>The course features interactive laboratories, excellent TA training, and has been a centerpiece of the Arkansas Physics Program and its PhysTEC site.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Course Structure (Before Online)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Lecture was presented during two 50-minutes sessions each week with attendance managed with a lecture quiz.</a:t>
            </a:r>
          </a:p>
          <a:p>
            <a:r>
              <a:rPr lang="en-US" dirty="0" smtClean="0"/>
              <a:t>Two two-hour laboratory sessions were required each week involving hands-on activities, small group work, traditional experiments, and interactive demonstrations.</a:t>
            </a:r>
          </a:p>
          <a:p>
            <a:r>
              <a:rPr lang="en-US" dirty="0" smtClean="0"/>
              <a:t>Students were required to turn in open-response and multiple-choice homework before each lecture.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Course Structure (After Online)</a:t>
            </a:r>
            <a:endParaRPr lang="en-US" dirty="0"/>
          </a:p>
        </p:txBody>
      </p:sp>
      <p:sp>
        <p:nvSpPr>
          <p:cNvPr id="3" name="Content Placeholder 2"/>
          <p:cNvSpPr>
            <a:spLocks noGrp="1"/>
          </p:cNvSpPr>
          <p:nvPr>
            <p:ph idx="1"/>
          </p:nvPr>
        </p:nvSpPr>
        <p:spPr>
          <a:xfrm>
            <a:off x="457200" y="1600200"/>
            <a:ext cx="8534400" cy="4525963"/>
          </a:xfrm>
        </p:spPr>
        <p:txBody>
          <a:bodyPr>
            <a:noAutofit/>
          </a:bodyPr>
          <a:lstStyle/>
          <a:p>
            <a:r>
              <a:rPr lang="en-US" sz="2400" dirty="0" smtClean="0"/>
              <a:t>Online and Face-to-Face (f2f) lecture sections were offered both presenting the same 50 minute lecture twice a week</a:t>
            </a:r>
            <a:r>
              <a:rPr lang="en-US" sz="2400" dirty="0" smtClean="0"/>
              <a:t>.</a:t>
            </a:r>
            <a:endParaRPr lang="en-US" sz="2400" dirty="0" smtClean="0"/>
          </a:p>
          <a:p>
            <a:r>
              <a:rPr lang="en-US" sz="2400" dirty="0" smtClean="0"/>
              <a:t>Online lecture sections used videos of the f2f lecture cut into 5-15 minute segments each accompanied by a lecture quiz question. </a:t>
            </a:r>
          </a:p>
          <a:p>
            <a:r>
              <a:rPr lang="en-US" sz="2400" dirty="0" smtClean="0"/>
              <a:t>The laboratory experience was unchanged.</a:t>
            </a:r>
          </a:p>
          <a:p>
            <a:r>
              <a:rPr lang="en-US" sz="2400" dirty="0" smtClean="0"/>
              <a:t>Students were required to turn in open-response homework after the last lab and multiple-choice homework before each lecture</a:t>
            </a:r>
            <a:r>
              <a:rPr lang="en-US" sz="2400" dirty="0" smtClean="0"/>
              <a:t>.</a:t>
            </a:r>
            <a:endParaRPr 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Short</a:t>
            </a:r>
            <a:endParaRPr lang="en-US" dirty="0"/>
          </a:p>
        </p:txBody>
      </p:sp>
      <p:sp>
        <p:nvSpPr>
          <p:cNvPr id="3" name="Content Placeholder 2"/>
          <p:cNvSpPr>
            <a:spLocks noGrp="1"/>
          </p:cNvSpPr>
          <p:nvPr>
            <p:ph idx="1"/>
          </p:nvPr>
        </p:nvSpPr>
        <p:spPr/>
        <p:txBody>
          <a:bodyPr/>
          <a:lstStyle/>
          <a:p>
            <a:pPr>
              <a:buNone/>
            </a:pPr>
            <a:r>
              <a:rPr lang="en-US" dirty="0" smtClean="0"/>
              <a:t>The class was </a:t>
            </a:r>
            <a:r>
              <a:rPr lang="en-US" dirty="0" smtClean="0"/>
              <a:t>virtually </a:t>
            </a:r>
            <a:r>
              <a:rPr lang="en-US" dirty="0" smtClean="0"/>
              <a:t>unchanged by the introduction of the online option except some students could watch the lecture on video.</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771982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DFW Rates</a:t>
            </a:r>
            <a:endParaRPr lang="en-US" dirty="0"/>
          </a:p>
        </p:txBody>
      </p:sp>
      <p:sp>
        <p:nvSpPr>
          <p:cNvPr id="5" name="Content Placeholder 4"/>
          <p:cNvSpPr>
            <a:spLocks noGrp="1"/>
          </p:cNvSpPr>
          <p:nvPr>
            <p:ph idx="1"/>
          </p:nvPr>
        </p:nvSpPr>
        <p:spPr/>
        <p:txBody>
          <a:bodyPr/>
          <a:lstStyle/>
          <a:p>
            <a:r>
              <a:rPr lang="en-US" dirty="0" smtClean="0"/>
              <a:t>Students who receive a D or F after completing the class or withdraw with a W are required to retake the class to progress in toward their degree.</a:t>
            </a:r>
          </a:p>
          <a:p>
            <a:r>
              <a:rPr lang="en-US" dirty="0" smtClean="0"/>
              <a:t>The fraction of enrolled students receiving D, F, or W, the DFW rate, represents the fraction of students who have not successfully completed the class.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VUBrand4x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WVUBrand_4x3</Template>
  <TotalTime>1807</TotalTime>
  <Words>1143</Words>
  <Application>Microsoft Office PowerPoint</Application>
  <PresentationFormat>On-screen Show (4:3)</PresentationFormat>
  <Paragraphs>372</Paragraphs>
  <Slides>29</Slides>
  <Notes>0</Notes>
  <HiddenSlides>13</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WVUBrand4x3</vt:lpstr>
      <vt:lpstr>The Effect of Online Lecture on Persistence in a Physics Class</vt:lpstr>
      <vt:lpstr>Abstract</vt:lpstr>
      <vt:lpstr>Context</vt:lpstr>
      <vt:lpstr>University Physics II</vt:lpstr>
      <vt:lpstr>Course Structure (Before Online)</vt:lpstr>
      <vt:lpstr>Course Structure (After Online)</vt:lpstr>
      <vt:lpstr>In Short</vt:lpstr>
      <vt:lpstr>The Problem</vt:lpstr>
      <vt:lpstr>DFW Rates</vt:lpstr>
      <vt:lpstr>Online Students Fail at Higher Rates</vt:lpstr>
      <vt:lpstr>Online Students are Weaker, but that is not the explanation</vt:lpstr>
      <vt:lpstr>Online Students are Weaker, but that is not the explanation</vt:lpstr>
      <vt:lpstr>Maybe Online Students are Younger</vt:lpstr>
      <vt:lpstr>Class Standing does not seem to matter</vt:lpstr>
      <vt:lpstr>DF Rate within range</vt:lpstr>
      <vt:lpstr>The Withdrawal rate is not</vt:lpstr>
      <vt:lpstr>More Online Students are Repeating the class</vt:lpstr>
      <vt:lpstr>Repeating Students electing online sections</vt:lpstr>
      <vt:lpstr>And not Succeeding</vt:lpstr>
      <vt:lpstr>Why did you take the online class?</vt:lpstr>
      <vt:lpstr>Would you switch to f2f if you could? </vt:lpstr>
      <vt:lpstr>Persistence of “W” students</vt:lpstr>
      <vt:lpstr>Compare Repeating Students</vt:lpstr>
      <vt:lpstr>Success Rate of Repeating Students</vt:lpstr>
      <vt:lpstr>W Rate Repeating STudents</vt:lpstr>
      <vt:lpstr>Not the whole problem</vt:lpstr>
      <vt:lpstr>Engagement – Students not taking anY tests</vt:lpstr>
      <vt:lpstr>Students Taking First Test who later withdrew</vt:lpstr>
      <vt:lpstr>Conclusion</vt:lpstr>
    </vt:vector>
  </TitlesOfParts>
  <Company>West Virginia University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Schwer</dc:creator>
  <cp:lastModifiedBy>John Stewart</cp:lastModifiedBy>
  <cp:revision>186</cp:revision>
  <cp:lastPrinted>2011-03-15T19:57:48Z</cp:lastPrinted>
  <dcterms:created xsi:type="dcterms:W3CDTF">2011-05-31T14:22:48Z</dcterms:created>
  <dcterms:modified xsi:type="dcterms:W3CDTF">2015-01-03T02:40:47Z</dcterms:modified>
</cp:coreProperties>
</file>