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66" r:id="rId6"/>
    <p:sldId id="267" r:id="rId7"/>
    <p:sldId id="259" r:id="rId8"/>
    <p:sldId id="263" r:id="rId9"/>
    <p:sldId id="264" r:id="rId10"/>
    <p:sldId id="260" r:id="rId11"/>
    <p:sldId id="265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434"/>
    <a:srgbClr val="E78994"/>
    <a:srgbClr val="FD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992" autoAdjust="0"/>
  </p:normalViewPr>
  <p:slideViewPr>
    <p:cSldViewPr snapToGrid="0">
      <p:cViewPr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cc51\Documents\iOLab\Atlanta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Sheet1!$B$32:$G$32</c:f>
              <c:strCache>
                <c:ptCount val="6"/>
                <c:pt idx="0">
                  <c:v>Design</c:v>
                </c:pt>
                <c:pt idx="1">
                  <c:v>Reasoning</c:v>
                </c:pt>
                <c:pt idx="2">
                  <c:v>Discuss</c:v>
                </c:pt>
                <c:pt idx="3">
                  <c:v>Manipulate</c:v>
                </c:pt>
                <c:pt idx="4">
                  <c:v>Record Data</c:v>
                </c:pt>
                <c:pt idx="5">
                  <c:v>Analyze Results</c:v>
                </c:pt>
              </c:strCache>
            </c:strRef>
          </c:cat>
          <c:val>
            <c:numRef>
              <c:f>Sheet1!$B$33:$G$33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4.5454545454545459</c:v>
                </c:pt>
                <c:pt idx="3">
                  <c:v>0</c:v>
                </c:pt>
                <c:pt idx="4">
                  <c:v>0</c:v>
                </c:pt>
                <c:pt idx="5">
                  <c:v>4.5454545454545459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CA-4035-BB0C-02DF0429C77E}"/>
            </c:ext>
          </c:extLst>
        </c:ser>
        <c:ser>
          <c:idx val="1"/>
          <c:order val="1"/>
          <c:tx>
            <c:strRef>
              <c:f>Sheet1!$A$34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Sheet1!$B$32:$G$32</c:f>
              <c:strCache>
                <c:ptCount val="6"/>
                <c:pt idx="0">
                  <c:v>Design</c:v>
                </c:pt>
                <c:pt idx="1">
                  <c:v>Reasoning</c:v>
                </c:pt>
                <c:pt idx="2">
                  <c:v>Discuss</c:v>
                </c:pt>
                <c:pt idx="3">
                  <c:v>Manipulate</c:v>
                </c:pt>
                <c:pt idx="4">
                  <c:v>Record Data</c:v>
                </c:pt>
                <c:pt idx="5">
                  <c:v>Analyze Results</c:v>
                </c:pt>
              </c:strCache>
            </c:strRef>
          </c:cat>
          <c:val>
            <c:numRef>
              <c:f>Sheet1!$B$34:$G$34</c:f>
              <c:numCache>
                <c:formatCode>General</c:formatCode>
                <c:ptCount val="6"/>
                <c:pt idx="0">
                  <c:v>0</c:v>
                </c:pt>
                <c:pt idx="1">
                  <c:v>13.636363636363635</c:v>
                </c:pt>
                <c:pt idx="2">
                  <c:v>4.5454545454545459</c:v>
                </c:pt>
                <c:pt idx="3">
                  <c:v>13.636363636363635</c:v>
                </c:pt>
                <c:pt idx="4">
                  <c:v>4.5454545454545459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CA-4035-BB0C-02DF0429C77E}"/>
            </c:ext>
          </c:extLst>
        </c:ser>
        <c:ser>
          <c:idx val="2"/>
          <c:order val="2"/>
          <c:tx>
            <c:strRef>
              <c:f>Sheet1!$A$35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Sheet1!$B$32:$G$32</c:f>
              <c:strCache>
                <c:ptCount val="6"/>
                <c:pt idx="0">
                  <c:v>Design</c:v>
                </c:pt>
                <c:pt idx="1">
                  <c:v>Reasoning</c:v>
                </c:pt>
                <c:pt idx="2">
                  <c:v>Discuss</c:v>
                </c:pt>
                <c:pt idx="3">
                  <c:v>Manipulate</c:v>
                </c:pt>
                <c:pt idx="4">
                  <c:v>Record Data</c:v>
                </c:pt>
                <c:pt idx="5">
                  <c:v>Analyze Results</c:v>
                </c:pt>
              </c:strCache>
            </c:strRef>
          </c:cat>
          <c:val>
            <c:numRef>
              <c:f>Sheet1!$B$35:$G$35</c:f>
              <c:numCache>
                <c:formatCode>General</c:formatCode>
                <c:ptCount val="6"/>
                <c:pt idx="0">
                  <c:v>40.909090909090914</c:v>
                </c:pt>
                <c:pt idx="1">
                  <c:v>31.818181818181817</c:v>
                </c:pt>
                <c:pt idx="2">
                  <c:v>31.818181818181817</c:v>
                </c:pt>
                <c:pt idx="3">
                  <c:v>22.727272727272727</c:v>
                </c:pt>
                <c:pt idx="4">
                  <c:v>22.727272727272727</c:v>
                </c:pt>
                <c:pt idx="5">
                  <c:v>4.5454545454545459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CA-4035-BB0C-02DF0429C77E}"/>
            </c:ext>
          </c:extLst>
        </c:ser>
        <c:ser>
          <c:idx val="3"/>
          <c:order val="3"/>
          <c:tx>
            <c:strRef>
              <c:f>Sheet1!$A$36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D34817"/>
            </a:solidFill>
            <a:ln>
              <a:noFill/>
            </a:ln>
            <a:effectLst/>
          </c:spPr>
          <c:invertIfNegative val="0"/>
          <c:cat>
            <c:strRef>
              <c:f>Sheet1!$B$32:$G$32</c:f>
              <c:strCache>
                <c:ptCount val="6"/>
                <c:pt idx="0">
                  <c:v>Design</c:v>
                </c:pt>
                <c:pt idx="1">
                  <c:v>Reasoning</c:v>
                </c:pt>
                <c:pt idx="2">
                  <c:v>Discuss</c:v>
                </c:pt>
                <c:pt idx="3">
                  <c:v>Manipulate</c:v>
                </c:pt>
                <c:pt idx="4">
                  <c:v>Record Data</c:v>
                </c:pt>
                <c:pt idx="5">
                  <c:v>Analyze Results</c:v>
                </c:pt>
              </c:strCache>
            </c:strRef>
          </c:cat>
          <c:val>
            <c:numRef>
              <c:f>Sheet1!$B$36:$G$36</c:f>
              <c:numCache>
                <c:formatCode>General</c:formatCode>
                <c:ptCount val="6"/>
                <c:pt idx="0">
                  <c:v>36.363636363636367</c:v>
                </c:pt>
                <c:pt idx="1">
                  <c:v>36.363636363636367</c:v>
                </c:pt>
                <c:pt idx="2">
                  <c:v>50</c:v>
                </c:pt>
                <c:pt idx="3">
                  <c:v>50</c:v>
                </c:pt>
                <c:pt idx="4">
                  <c:v>45.454545454545453</c:v>
                </c:pt>
                <c:pt idx="5">
                  <c:v>63.636363636363633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CA-4035-BB0C-02DF0429C77E}"/>
            </c:ext>
          </c:extLst>
        </c:ser>
        <c:ser>
          <c:idx val="4"/>
          <c:order val="4"/>
          <c:tx>
            <c:strRef>
              <c:f>Sheet1!$A$37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E78994"/>
            </a:solidFill>
            <a:ln>
              <a:noFill/>
            </a:ln>
            <a:effectLst/>
          </c:spPr>
          <c:invertIfNegative val="0"/>
          <c:cat>
            <c:strRef>
              <c:f>Sheet1!$B$32:$G$32</c:f>
              <c:strCache>
                <c:ptCount val="6"/>
                <c:pt idx="0">
                  <c:v>Design</c:v>
                </c:pt>
                <c:pt idx="1">
                  <c:v>Reasoning</c:v>
                </c:pt>
                <c:pt idx="2">
                  <c:v>Discuss</c:v>
                </c:pt>
                <c:pt idx="3">
                  <c:v>Manipulate</c:v>
                </c:pt>
                <c:pt idx="4">
                  <c:v>Record Data</c:v>
                </c:pt>
                <c:pt idx="5">
                  <c:v>Analyze Results</c:v>
                </c:pt>
              </c:strCache>
            </c:strRef>
          </c:cat>
          <c:val>
            <c:numRef>
              <c:f>Sheet1!$B$37:$G$37</c:f>
              <c:numCache>
                <c:formatCode>General</c:formatCode>
                <c:ptCount val="6"/>
                <c:pt idx="0">
                  <c:v>22.727272727272727</c:v>
                </c:pt>
                <c:pt idx="1">
                  <c:v>18.181818181818183</c:v>
                </c:pt>
                <c:pt idx="2">
                  <c:v>9.0909090909090917</c:v>
                </c:pt>
                <c:pt idx="3">
                  <c:v>13.636363636363635</c:v>
                </c:pt>
                <c:pt idx="4">
                  <c:v>27.27272727272727</c:v>
                </c:pt>
                <c:pt idx="5">
                  <c:v>27.27272727272727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CA-4035-BB0C-02DF0429C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2504112"/>
        <c:axId val="422504440"/>
      </c:barChart>
      <c:catAx>
        <c:axId val="42250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504440"/>
        <c:crosses val="autoZero"/>
        <c:auto val="1"/>
        <c:lblAlgn val="ctr"/>
        <c:lblOffset val="100"/>
        <c:noMultiLvlLbl val="0"/>
      </c:catAx>
      <c:valAx>
        <c:axId val="422504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Percentage (%)</a:t>
                </a:r>
              </a:p>
            </c:rich>
          </c:tx>
          <c:layout>
            <c:manualLayout>
              <c:xMode val="edge"/>
              <c:yMode val="edge"/>
              <c:x val="4.3985268513901709E-3"/>
              <c:y val="0.246760870262068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50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F03434"/>
            </a:solidFill>
            <a:ln>
              <a:noFill/>
            </a:ln>
            <a:effectLst/>
          </c:spPr>
          <c:invertIfNegative val="0"/>
          <c:cat>
            <c:numRef>
              <c:f>Sheet1!$A$11:$A$15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Sheet1!$B$11:$B$15</c:f>
              <c:numCache>
                <c:formatCode>General</c:formatCode>
                <c:ptCount val="5"/>
                <c:pt idx="0">
                  <c:v>9.0909090909090917</c:v>
                </c:pt>
                <c:pt idx="1">
                  <c:v>4.5454545454545459</c:v>
                </c:pt>
                <c:pt idx="2">
                  <c:v>22.727272727272727</c:v>
                </c:pt>
                <c:pt idx="3">
                  <c:v>45.454545454545453</c:v>
                </c:pt>
                <c:pt idx="4">
                  <c:v>18.181818181818183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F-4256-AACD-E87B39FDE113}"/>
            </c:ext>
          </c:extLst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rgbClr val="918485"/>
            </a:solidFill>
            <a:ln>
              <a:noFill/>
            </a:ln>
            <a:effectLst/>
          </c:spPr>
          <c:invertIfNegative val="0"/>
          <c:cat>
            <c:numRef>
              <c:f>Sheet1!$A$11:$A$15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Sheet1!$C$11:$C$15</c:f>
              <c:numCache>
                <c:formatCode>General</c:formatCode>
                <c:ptCount val="5"/>
                <c:pt idx="0">
                  <c:v>22.727272727272727</c:v>
                </c:pt>
                <c:pt idx="1">
                  <c:v>31.818181818181817</c:v>
                </c:pt>
                <c:pt idx="2">
                  <c:v>27.27272727272727</c:v>
                </c:pt>
                <c:pt idx="3">
                  <c:v>13.636363636363635</c:v>
                </c:pt>
                <c:pt idx="4">
                  <c:v>4.5454545454545459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3F-4256-AACD-E87B39FDE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981432"/>
        <c:axId val="394982744"/>
      </c:barChart>
      <c:catAx>
        <c:axId val="394981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Response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982744"/>
        <c:crosses val="autoZero"/>
        <c:auto val="1"/>
        <c:lblAlgn val="ctr"/>
        <c:lblOffset val="100"/>
        <c:noMultiLvlLbl val="0"/>
      </c:catAx>
      <c:valAx>
        <c:axId val="394982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Percentage (%)</a:t>
                </a:r>
              </a:p>
            </c:rich>
          </c:tx>
          <c:layout>
            <c:manualLayout>
              <c:xMode val="edge"/>
              <c:yMode val="edge"/>
              <c:x val="0"/>
              <c:y val="0.26782705940827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981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Sheet2!$B$12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F03434"/>
            </a:solidFill>
            <a:ln>
              <a:noFill/>
            </a:ln>
            <a:effectLst/>
          </c:spPr>
          <c:invertIfNegative val="0"/>
          <c:cat>
            <c:numRef>
              <c:f>Sheet2!$A$13:$A$17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Sheet2!$B$13:$B$17</c:f>
              <c:numCache>
                <c:formatCode>General</c:formatCode>
                <c:ptCount val="5"/>
                <c:pt idx="0">
                  <c:v>9.0909090909090917</c:v>
                </c:pt>
                <c:pt idx="1">
                  <c:v>4.5454545454545459</c:v>
                </c:pt>
                <c:pt idx="2">
                  <c:v>22.727272727272727</c:v>
                </c:pt>
                <c:pt idx="3">
                  <c:v>31.818181818181817</c:v>
                </c:pt>
                <c:pt idx="4">
                  <c:v>31.818181818181817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7B-41FA-B8C8-506F14E4BCAD}"/>
            </c:ext>
          </c:extLst>
        </c:ser>
        <c:ser>
          <c:idx val="1"/>
          <c:order val="1"/>
          <c:tx>
            <c:strRef>
              <c:f>Sheet2!$C$12</c:f>
              <c:strCache>
                <c:ptCount val="1"/>
                <c:pt idx="0">
                  <c:v>Traditional </c:v>
                </c:pt>
              </c:strCache>
            </c:strRef>
          </c:tx>
          <c:spPr>
            <a:solidFill>
              <a:srgbClr val="918485"/>
            </a:solidFill>
            <a:ln>
              <a:noFill/>
            </a:ln>
            <a:effectLst/>
          </c:spPr>
          <c:invertIfNegative val="0"/>
          <c:cat>
            <c:numRef>
              <c:f>Sheet2!$A$13:$A$17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Sheet2!$C$13:$C$17</c:f>
              <c:numCache>
                <c:formatCode>General</c:formatCode>
                <c:ptCount val="5"/>
                <c:pt idx="0">
                  <c:v>4.5454545454545459</c:v>
                </c:pt>
                <c:pt idx="1">
                  <c:v>13.636363636363635</c:v>
                </c:pt>
                <c:pt idx="2">
                  <c:v>50</c:v>
                </c:pt>
                <c:pt idx="3">
                  <c:v>27.27272727272727</c:v>
                </c:pt>
                <c:pt idx="4">
                  <c:v>4.5454545454545459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7B-41FA-B8C8-506F14E4B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257104"/>
        <c:axId val="395259400"/>
      </c:barChart>
      <c:catAx>
        <c:axId val="395257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Response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259400"/>
        <c:crosses val="autoZero"/>
        <c:auto val="1"/>
        <c:lblAlgn val="ctr"/>
        <c:lblOffset val="100"/>
        <c:noMultiLvlLbl val="0"/>
      </c:catAx>
      <c:valAx>
        <c:axId val="395259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Percentage (%)</a:t>
                </a:r>
              </a:p>
            </c:rich>
          </c:tx>
          <c:layout>
            <c:manualLayout>
              <c:xMode val="edge"/>
              <c:yMode val="edge"/>
              <c:x val="3.324468085106383E-3"/>
              <c:y val="0.265227138460995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25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Sheet4!$A$10:$A$14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Sheet4!$B$10:$B$14</c:f>
              <c:numCache>
                <c:formatCode>General</c:formatCode>
                <c:ptCount val="5"/>
                <c:pt idx="0">
                  <c:v>9.0909090909090917</c:v>
                </c:pt>
                <c:pt idx="1">
                  <c:v>4.5454545454545459</c:v>
                </c:pt>
                <c:pt idx="2">
                  <c:v>18.181818181818183</c:v>
                </c:pt>
                <c:pt idx="3">
                  <c:v>31.818181818181817</c:v>
                </c:pt>
                <c:pt idx="4">
                  <c:v>36.363636363636367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7-4192-99C0-88D6A5A58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-24"/>
        <c:axId val="408407336"/>
        <c:axId val="408407992"/>
      </c:barChart>
      <c:catAx>
        <c:axId val="408407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407992"/>
        <c:crosses val="autoZero"/>
        <c:auto val="1"/>
        <c:lblAlgn val="ctr"/>
        <c:lblOffset val="100"/>
        <c:noMultiLvlLbl val="0"/>
      </c:catAx>
      <c:valAx>
        <c:axId val="40840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Percentage (%)</a:t>
                </a:r>
              </a:p>
            </c:rich>
          </c:tx>
          <c:layout>
            <c:manualLayout>
              <c:xMode val="edge"/>
              <c:yMode val="edge"/>
              <c:x val="8.5629921259842527E-3"/>
              <c:y val="0.26671671206388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407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Sheet3!$A$12:$A$16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Sheet3!$B$12:$B$16</c:f>
              <c:numCache>
                <c:formatCode>General</c:formatCode>
                <c:ptCount val="5"/>
                <c:pt idx="0">
                  <c:v>4.5454545454545459</c:v>
                </c:pt>
                <c:pt idx="1">
                  <c:v>22.727272727272727</c:v>
                </c:pt>
                <c:pt idx="2">
                  <c:v>36.363636363636367</c:v>
                </c:pt>
                <c:pt idx="3">
                  <c:v>27.27272727272727</c:v>
                </c:pt>
                <c:pt idx="4">
                  <c:v>9.0909090909090917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66-4559-B511-4645BDE08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4"/>
        <c:overlap val="-27"/>
        <c:axId val="409023432"/>
        <c:axId val="409026384"/>
      </c:barChart>
      <c:catAx>
        <c:axId val="409023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26384"/>
        <c:crosses val="autoZero"/>
        <c:auto val="1"/>
        <c:lblAlgn val="ctr"/>
        <c:lblOffset val="100"/>
        <c:noMultiLvlLbl val="0"/>
      </c:catAx>
      <c:valAx>
        <c:axId val="40902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Percentage (%)</a:t>
                </a:r>
              </a:p>
            </c:rich>
          </c:tx>
          <c:layout>
            <c:manualLayout>
              <c:xMode val="edge"/>
              <c:yMode val="edge"/>
              <c:x val="0"/>
              <c:y val="0.252476782344355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23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DEA42-75FC-4358-8E78-655EB940BC0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027D6-3446-4134-B6B9-69A1EE25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6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Hemmick</a:t>
            </a:r>
            <a:r>
              <a:rPr lang="en-US" dirty="0"/>
              <a:t> developed the online lecture portion 2 years ago. Now that is up and running smoothly</a:t>
            </a:r>
          </a:p>
          <a:p>
            <a:r>
              <a:rPr lang="en-US" dirty="0"/>
              <a:t>Stony Brook has made a major push towards online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027D6-3446-4134-B6B9-69A1EE25C9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27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027D6-3446-4134-B6B9-69A1EE25C9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6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F896-9E67-4D22-B7E4-1E46B7ECE6F9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1A-2012-476B-A5C5-22A7E45E5AD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11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F896-9E67-4D22-B7E4-1E46B7ECE6F9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1A-2012-476B-A5C5-22A7E45E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5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F896-9E67-4D22-B7E4-1E46B7ECE6F9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1A-2012-476B-A5C5-22A7E45E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4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F896-9E67-4D22-B7E4-1E46B7ECE6F9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1A-2012-476B-A5C5-22A7E45E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2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F896-9E67-4D22-B7E4-1E46B7ECE6F9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1A-2012-476B-A5C5-22A7E45E5AD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27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F896-9E67-4D22-B7E4-1E46B7ECE6F9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1A-2012-476B-A5C5-22A7E45E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9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F896-9E67-4D22-B7E4-1E46B7ECE6F9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1A-2012-476B-A5C5-22A7E45E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3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F896-9E67-4D22-B7E4-1E46B7ECE6F9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1A-2012-476B-A5C5-22A7E45E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4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F896-9E67-4D22-B7E4-1E46B7ECE6F9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1A-2012-476B-A5C5-22A7E45E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7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3CDF896-9E67-4D22-B7E4-1E46B7ECE6F9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6F731A-2012-476B-A5C5-22A7E45E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F896-9E67-4D22-B7E4-1E46B7ECE6F9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731A-2012-476B-A5C5-22A7E45E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1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CDF896-9E67-4D22-B7E4-1E46B7ECE6F9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6F731A-2012-476B-A5C5-22A7E45E5AD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1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Online Lab Effort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Stony Brook University</a:t>
            </a:r>
          </a:p>
          <a:p>
            <a:r>
              <a:rPr lang="en-US" dirty="0"/>
              <a:t>Nicole Cronin</a:t>
            </a:r>
          </a:p>
          <a:p>
            <a:r>
              <a:rPr lang="en-US" dirty="0"/>
              <a:t>Dr. Thomas </a:t>
            </a:r>
            <a:r>
              <a:rPr lang="en-US" dirty="0" err="1"/>
              <a:t>Hemmick</a:t>
            </a:r>
            <a:endParaRPr lang="en-US" dirty="0"/>
          </a:p>
        </p:txBody>
      </p:sp>
      <p:pic>
        <p:nvPicPr>
          <p:cNvPr id="1026" name="Picture 2" descr="Image result for stony broo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98" y="5729128"/>
            <a:ext cx="4956190" cy="8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8297" r="19149" b="42057"/>
          <a:stretch/>
        </p:blipFill>
        <p:spPr>
          <a:xfrm>
            <a:off x="4557390" y="4893012"/>
            <a:ext cx="1386211" cy="1284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505" y="4893013"/>
            <a:ext cx="866768" cy="12937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5370" y="6177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1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Ongoing: Pilot class for PHY 134</a:t>
            </a:r>
          </a:p>
          <a:p>
            <a:pPr lvl="1"/>
            <a:r>
              <a:rPr lang="en-US" sz="2800" dirty="0"/>
              <a:t>41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Revise lab manuals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Going live in Summer of 2017</a:t>
            </a:r>
          </a:p>
          <a:p>
            <a:pPr lvl="1"/>
            <a:r>
              <a:rPr lang="en-US" sz="2800" dirty="0"/>
              <a:t>250 students</a:t>
            </a:r>
          </a:p>
        </p:txBody>
      </p:sp>
      <p:pic>
        <p:nvPicPr>
          <p:cNvPr id="4" name="Picture 2" descr="Image result for stony broo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98" y="5729128"/>
            <a:ext cx="4956190" cy="8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2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Labs for PHY 134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Electric Field Plotting**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Ohm’s Law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Kirchoff’s</a:t>
            </a:r>
            <a:r>
              <a:rPr lang="en-US" sz="2800" dirty="0"/>
              <a:t> Laws**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RC Circuits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Magnetic Field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53855" y="1845734"/>
            <a:ext cx="493776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Solenoid Field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Faraday’s Laws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RL and RLC Circuits**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Snell’s Law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Diffraction**</a:t>
            </a:r>
          </a:p>
        </p:txBody>
      </p:sp>
      <p:pic>
        <p:nvPicPr>
          <p:cNvPr id="6" name="Picture 2" descr="Image result for stony broo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98" y="5729128"/>
            <a:ext cx="4956190" cy="8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3031" y="5869094"/>
            <a:ext cx="432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**Labs developed at Stony Brook</a:t>
            </a:r>
          </a:p>
        </p:txBody>
      </p:sp>
    </p:spTree>
    <p:extLst>
      <p:ext uri="{BB962C8B-B14F-4D97-AF65-F5344CB8AC3E}">
        <p14:creationId xmlns:p14="http://schemas.microsoft.com/office/powerpoint/2010/main" val="360437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Dr. Thomas </a:t>
            </a:r>
            <a:r>
              <a:rPr lang="en-US" sz="3600" dirty="0" err="1"/>
              <a:t>Hemmick</a:t>
            </a: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Special Thanks to Mats </a:t>
            </a:r>
            <a:r>
              <a:rPr lang="en-US" sz="3600" dirty="0" err="1"/>
              <a:t>Selen</a:t>
            </a:r>
            <a:r>
              <a:rPr lang="en-US" sz="3600" dirty="0"/>
              <a:t> and Tim </a:t>
            </a:r>
            <a:r>
              <a:rPr lang="en-US" sz="3600" dirty="0" err="1"/>
              <a:t>Stelzer</a:t>
            </a:r>
            <a:r>
              <a:rPr lang="en-US" sz="3600" dirty="0"/>
              <a:t>,</a:t>
            </a:r>
            <a:br>
              <a:rPr lang="en-US" sz="3600" dirty="0"/>
            </a:br>
            <a:r>
              <a:rPr lang="en-US" sz="3600" dirty="0"/>
              <a:t>developers of the </a:t>
            </a:r>
            <a:r>
              <a:rPr lang="en-US" sz="3600" dirty="0" err="1"/>
              <a:t>ioLab</a:t>
            </a:r>
            <a:r>
              <a:rPr lang="en-US" sz="3600" dirty="0"/>
              <a:t> device used in our efforts</a:t>
            </a:r>
          </a:p>
          <a:p>
            <a:pPr marL="0" indent="0">
              <a:buNone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079" y="3817089"/>
            <a:ext cx="1285875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130" y="3817089"/>
            <a:ext cx="1285875" cy="1800225"/>
          </a:xfrm>
          <a:prstGeom prst="rect">
            <a:avLst/>
          </a:prstGeom>
        </p:spPr>
      </p:pic>
      <p:pic>
        <p:nvPicPr>
          <p:cNvPr id="9" name="Picture 2" descr="Image result for stony brook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98" y="5729128"/>
            <a:ext cx="4956190" cy="8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3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8" y="123217"/>
            <a:ext cx="4836054" cy="3690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630" y="3105652"/>
            <a:ext cx="5137928" cy="24690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883" y="221479"/>
            <a:ext cx="6515865" cy="2192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6" y="3936729"/>
            <a:ext cx="6076299" cy="206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7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err="1"/>
              <a:t>iOLab</a:t>
            </a:r>
            <a:r>
              <a:rPr lang="en-US" sz="3200" dirty="0"/>
              <a:t> Device: From University of Illinois</a:t>
            </a:r>
            <a:br>
              <a:rPr lang="en-US" sz="3200" dirty="0"/>
            </a:br>
            <a:r>
              <a:rPr lang="en-US" sz="3200" dirty="0"/>
              <a:t>at Urbana Champaign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At Stony Brook:</a:t>
            </a:r>
          </a:p>
          <a:p>
            <a:pPr lvl="1"/>
            <a:r>
              <a:rPr lang="en-US" sz="2800" dirty="0"/>
              <a:t>2 lab classes: PHY 133 &amp; 134</a:t>
            </a:r>
          </a:p>
          <a:p>
            <a:pPr lvl="1"/>
            <a:r>
              <a:rPr lang="en-US" sz="2800" dirty="0"/>
              <a:t>Online lecture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Summer 2016: Developed labs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Fall 2016: Pilot class with 29 students</a:t>
            </a:r>
          </a:p>
        </p:txBody>
      </p:sp>
      <p:pic>
        <p:nvPicPr>
          <p:cNvPr id="4" name="Picture 2" descr="Image result for stony brook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98" y="5729128"/>
            <a:ext cx="4956190" cy="8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912" y="2404213"/>
            <a:ext cx="3721272" cy="306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8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5643"/>
            <a:ext cx="10058400" cy="1450757"/>
          </a:xfrm>
        </p:spPr>
        <p:txBody>
          <a:bodyPr/>
          <a:lstStyle/>
          <a:p>
            <a:r>
              <a:rPr lang="en-US" dirty="0"/>
              <a:t>List of Labs for PHY 133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Linear kinematics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Forces and Acceleration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Frictional Force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Springs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Circular Motion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Conservation Laws**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Simple Harmonic Motion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Standing Waves**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Speed of sound**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Thermodynamics**</a:t>
            </a:r>
          </a:p>
        </p:txBody>
      </p:sp>
      <p:pic>
        <p:nvPicPr>
          <p:cNvPr id="5" name="Picture 2" descr="Image result for stony broo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98" y="5729128"/>
            <a:ext cx="4956190" cy="8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031" y="5869094"/>
            <a:ext cx="432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**Labs developed at Stony Brook</a:t>
            </a:r>
          </a:p>
        </p:txBody>
      </p:sp>
    </p:spTree>
    <p:extLst>
      <p:ext uri="{BB962C8B-B14F-4D97-AF65-F5344CB8AC3E}">
        <p14:creationId xmlns:p14="http://schemas.microsoft.com/office/powerpoint/2010/main" val="26794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Structure of the Class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903559"/>
            <a:ext cx="8174311" cy="42459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Buy the </a:t>
            </a:r>
            <a:r>
              <a:rPr lang="en-US" sz="3200" dirty="0" err="1"/>
              <a:t>iOLab</a:t>
            </a:r>
            <a:r>
              <a:rPr lang="en-US" sz="3200" dirty="0"/>
              <a:t> device/ accessory kit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View the lab manual through lesson player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Imbedded videos and pictures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Do labs at home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Hand in lab reports through Blackboard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Lab quiz after the lab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29" y="341622"/>
            <a:ext cx="9122734" cy="5747319"/>
          </a:xfrm>
          <a:prstGeom prst="rect">
            <a:avLst/>
          </a:prstGeom>
        </p:spPr>
      </p:pic>
      <p:pic>
        <p:nvPicPr>
          <p:cNvPr id="12" name="Picture 2" descr="Image result for stony brook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98" y="5729128"/>
            <a:ext cx="4956190" cy="8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9" y="341621"/>
            <a:ext cx="10071642" cy="532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According to the 2007 NSTA Position Statement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Design investigations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Engage in scientific reasoning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Manipulate equipment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Record accurate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Analyze 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Discuss their findings</a:t>
            </a:r>
          </a:p>
        </p:txBody>
      </p:sp>
      <p:pic>
        <p:nvPicPr>
          <p:cNvPr id="4" name="Picture 2" descr="Image result for stony broo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98" y="5729128"/>
            <a:ext cx="4956190" cy="8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5865778" y="2422187"/>
            <a:ext cx="758563" cy="259728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48272" y="3394954"/>
            <a:ext cx="293458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Adopted as our project goals;</a:t>
            </a:r>
          </a:p>
          <a:p>
            <a:pPr algn="ctr"/>
            <a:r>
              <a:rPr lang="en-US" dirty="0"/>
              <a:t>Focus of our feedback data</a:t>
            </a:r>
          </a:p>
        </p:txBody>
      </p:sp>
    </p:spTree>
    <p:extLst>
      <p:ext uri="{BB962C8B-B14F-4D97-AF65-F5344CB8AC3E}">
        <p14:creationId xmlns:p14="http://schemas.microsoft.com/office/powerpoint/2010/main" val="381852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Goals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483650-1D52-4249-AC44-CC90373EB2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309548"/>
              </p:ext>
            </p:extLst>
          </p:nvPr>
        </p:nvGraphicFramePr>
        <p:xfrm>
          <a:off x="1710420" y="1812851"/>
          <a:ext cx="8661991" cy="4492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/>
          <p:cNvSpPr txBox="1">
            <a:spLocks/>
          </p:cNvSpPr>
          <p:nvPr/>
        </p:nvSpPr>
        <p:spPr>
          <a:xfrm>
            <a:off x="9437378" y="748454"/>
            <a:ext cx="2468880" cy="9889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= strongly disagree</a:t>
            </a:r>
          </a:p>
          <a:p>
            <a:r>
              <a:rPr lang="en-US" dirty="0"/>
              <a:t>5 = strongly agree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75107" y="5129718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1  2  3  4  5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0078" y="5129718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1  2  3  4  5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5049" y="5129718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1  2  3  4  5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0020" y="5129718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1  2  3  4  5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4991" y="5129718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1  2  3  4  5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49963" y="5129718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1  2  3  4  5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867282" y="1994170"/>
            <a:ext cx="0" cy="3527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37282" y="1994170"/>
            <a:ext cx="0" cy="3537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07282" y="1994170"/>
            <a:ext cx="0" cy="3527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77282" y="1994170"/>
            <a:ext cx="0" cy="3527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947282" y="1994170"/>
            <a:ext cx="0" cy="3527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217283" y="1994170"/>
            <a:ext cx="0" cy="3527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97282" y="1994170"/>
            <a:ext cx="0" cy="3537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30749" y="1916349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&lt;3.87&gt;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05457" y="1916349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&lt;3.61&gt;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4873" y="1916349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&lt;3.69&gt;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29581" y="1916349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&lt;4.00&gt;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04288" y="1916349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&lt;4.13&gt;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80165" y="1916349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&lt;3.60&gt;</a:t>
            </a:r>
          </a:p>
        </p:txBody>
      </p:sp>
    </p:spTree>
    <p:extLst>
      <p:ext uri="{BB962C8B-B14F-4D97-AF65-F5344CB8AC3E}">
        <p14:creationId xmlns:p14="http://schemas.microsoft.com/office/powerpoint/2010/main" val="392972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979226" y="5549963"/>
            <a:ext cx="2443363" cy="929364"/>
          </a:xfrm>
        </p:spPr>
        <p:txBody>
          <a:bodyPr/>
          <a:lstStyle/>
          <a:p>
            <a:r>
              <a:rPr lang="en-US" dirty="0"/>
              <a:t>1 = strongly disagree</a:t>
            </a:r>
          </a:p>
          <a:p>
            <a:r>
              <a:rPr lang="en-US" dirty="0"/>
              <a:t>5 = strongly agree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4605A0A-10B9-4BFF-8A37-72629E2659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150415"/>
              </p:ext>
            </p:extLst>
          </p:nvPr>
        </p:nvGraphicFramePr>
        <p:xfrm>
          <a:off x="369771" y="1963155"/>
          <a:ext cx="5924698" cy="405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277955"/>
              </p:ext>
            </p:extLst>
          </p:nvPr>
        </p:nvGraphicFramePr>
        <p:xfrm>
          <a:off x="6295064" y="2109112"/>
          <a:ext cx="5736980" cy="399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4"/>
          <p:cNvSpPr txBox="1">
            <a:spLocks/>
          </p:cNvSpPr>
          <p:nvPr/>
        </p:nvSpPr>
        <p:spPr>
          <a:xfrm>
            <a:off x="6546112" y="339290"/>
            <a:ext cx="564588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Labs Help to Understand Concepts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482222" y="193333"/>
            <a:ext cx="3621406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Labs are Fun</a:t>
            </a:r>
          </a:p>
        </p:txBody>
      </p:sp>
    </p:spTree>
    <p:extLst>
      <p:ext uri="{BB962C8B-B14F-4D97-AF65-F5344CB8AC3E}">
        <p14:creationId xmlns:p14="http://schemas.microsoft.com/office/powerpoint/2010/main" val="298119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8" y="673849"/>
            <a:ext cx="5428648" cy="832585"/>
          </a:xfrm>
        </p:spPr>
        <p:txBody>
          <a:bodyPr>
            <a:normAutofit/>
          </a:bodyPr>
          <a:lstStyle/>
          <a:p>
            <a:r>
              <a:rPr lang="en-US" sz="4000" dirty="0"/>
              <a:t>Choosing Online Lab Again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12624" y="5557032"/>
            <a:ext cx="2468880" cy="9889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= strongly disagree</a:t>
            </a:r>
          </a:p>
          <a:p>
            <a:r>
              <a:rPr lang="en-US" dirty="0"/>
              <a:t>5 = strongly agree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3A6D01A-F44E-49E7-9EB9-35CA7C4CE4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442730"/>
              </p:ext>
            </p:extLst>
          </p:nvPr>
        </p:nvGraphicFramePr>
        <p:xfrm>
          <a:off x="525587" y="1824068"/>
          <a:ext cx="5234166" cy="390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124455"/>
              </p:ext>
            </p:extLst>
          </p:nvPr>
        </p:nvGraphicFramePr>
        <p:xfrm>
          <a:off x="6307457" y="1922956"/>
          <a:ext cx="5462785" cy="370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999705" y="577516"/>
            <a:ext cx="4885356" cy="9289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Workload Comparison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0168270" y="5546692"/>
            <a:ext cx="2468880" cy="9889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= much lighter</a:t>
            </a:r>
          </a:p>
          <a:p>
            <a:r>
              <a:rPr lang="en-US" dirty="0"/>
              <a:t>5 = much heavier</a:t>
            </a:r>
          </a:p>
        </p:txBody>
      </p:sp>
    </p:spTree>
    <p:extLst>
      <p:ext uri="{BB962C8B-B14F-4D97-AF65-F5344CB8AC3E}">
        <p14:creationId xmlns:p14="http://schemas.microsoft.com/office/powerpoint/2010/main" val="91646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Feedback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they enjoyed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Fun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Flexible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Opportunity to retake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More accurate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Device was easy to use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needs improvement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More student interaction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More in depth videos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More in depth instruction</a:t>
            </a:r>
          </a:p>
        </p:txBody>
      </p:sp>
      <p:pic>
        <p:nvPicPr>
          <p:cNvPr id="12" name="Picture 2" descr="Image result for stony broo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98" y="5729128"/>
            <a:ext cx="4956190" cy="8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040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538</TotalTime>
  <Words>382</Words>
  <Application>Microsoft Office PowerPoint</Application>
  <PresentationFormat>Widescreen</PresentationFormat>
  <Paragraphs>110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</vt:lpstr>
      <vt:lpstr>An Online Lab Effort </vt:lpstr>
      <vt:lpstr>The Process</vt:lpstr>
      <vt:lpstr>List of Labs for PHY 133</vt:lpstr>
      <vt:lpstr>Structure of the Class</vt:lpstr>
      <vt:lpstr>Lab Goals</vt:lpstr>
      <vt:lpstr>Lab Goals</vt:lpstr>
      <vt:lpstr>PowerPoint Presentation</vt:lpstr>
      <vt:lpstr>Choosing Online Lab Again</vt:lpstr>
      <vt:lpstr>Student Feedback</vt:lpstr>
      <vt:lpstr>Future Work</vt:lpstr>
      <vt:lpstr>List of Labs for PHY 134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Online Lab Effort </dc:title>
  <dc:creator>Nicole C Cronin</dc:creator>
  <cp:lastModifiedBy>Nicole C Cronin</cp:lastModifiedBy>
  <cp:revision>55</cp:revision>
  <dcterms:created xsi:type="dcterms:W3CDTF">2017-02-16T21:21:57Z</dcterms:created>
  <dcterms:modified xsi:type="dcterms:W3CDTF">2017-02-18T21:51:27Z</dcterms:modified>
</cp:coreProperties>
</file>